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omments/comment4.xml" ContentType="application/vnd.openxmlformats-officedocument.presentationml.comments+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6.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9.xml" ContentType="application/vnd.openxmlformats-officedocument.presentationml.comment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0.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1.xml" ContentType="application/vnd.openxmlformats-officedocument.presentationml.comments+xml"/>
  <Override PartName="/ppt/notesSlides/notesSlide22.xml" ContentType="application/vnd.openxmlformats-officedocument.presentationml.notesSlide+xml"/>
  <Override PartName="/ppt/comments/comment12.xml" ContentType="application/vnd.openxmlformats-officedocument.presentationml.comments+xml"/>
  <Override PartName="/ppt/notesSlides/notesSlide23.xml" ContentType="application/vnd.openxmlformats-officedocument.presentationml.notesSlide+xml"/>
  <Override PartName="/ppt/comments/comment13.xml" ContentType="application/vnd.openxmlformats-officedocument.presentationml.comments+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4.xml" ContentType="application/vnd.openxmlformats-officedocument.presentationml.comments+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omments/comment15.xml" ContentType="application/vnd.openxmlformats-officedocument.presentationml.comments+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omments/comment16.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omments/comment17.xml" ContentType="application/vnd.openxmlformats-officedocument.presentationml.comments+xml"/>
  <Override PartName="/ppt/notesSlides/notesSlide3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comments/comment18.xml" ContentType="application/vnd.openxmlformats-officedocument.presentationml.comments+xml"/>
  <Override PartName="/ppt/notesSlides/notesSlide34.xml" ContentType="application/vnd.openxmlformats-officedocument.presentationml.notesSlide+xml"/>
  <Override PartName="/ppt/comments/comment19.xml" ContentType="application/vnd.openxmlformats-officedocument.presentationml.comments+xml"/>
  <Override PartName="/ppt/notesSlides/notesSlide35.xml" ContentType="application/vnd.openxmlformats-officedocument.presentationml.notesSlide+xml"/>
  <Override PartName="/ppt/comments/comment20.xml" ContentType="application/vnd.openxmlformats-officedocument.presentationml.comment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omments/comment21.xml" ContentType="application/vnd.openxmlformats-officedocument.presentationml.comments+xml"/>
  <Override PartName="/ppt/notesSlides/notesSlide42.xml" ContentType="application/vnd.openxmlformats-officedocument.presentationml.notesSlide+xml"/>
  <Override PartName="/ppt/comments/comment22.xml" ContentType="application/vnd.openxmlformats-officedocument.presentationml.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omments/comment23.xml" ContentType="application/vnd.openxmlformats-officedocument.presentationml.comments+xml"/>
  <Override PartName="/ppt/notesSlides/notesSlide4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omments/comment24.xml" ContentType="application/vnd.openxmlformats-officedocument.presentationml.comments+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 id="2147483667" r:id="rId3"/>
    <p:sldMasterId id="2147483688" r:id="rId4"/>
    <p:sldMasterId id="2147483697" r:id="rId5"/>
    <p:sldMasterId id="2147483714" r:id="rId6"/>
  </p:sldMasterIdLst>
  <p:notesMasterIdLst>
    <p:notesMasterId r:id="rId68"/>
  </p:notesMasterIdLst>
  <p:sldIdLst>
    <p:sldId id="1073" r:id="rId7"/>
    <p:sldId id="1145" r:id="rId8"/>
    <p:sldId id="345" r:id="rId9"/>
    <p:sldId id="1080" r:id="rId10"/>
    <p:sldId id="1139" r:id="rId11"/>
    <p:sldId id="690" r:id="rId12"/>
    <p:sldId id="1079" r:id="rId13"/>
    <p:sldId id="1159" r:id="rId14"/>
    <p:sldId id="1160" r:id="rId15"/>
    <p:sldId id="1148" r:id="rId16"/>
    <p:sldId id="1150" r:id="rId17"/>
    <p:sldId id="1126" r:id="rId18"/>
    <p:sldId id="444" r:id="rId19"/>
    <p:sldId id="445" r:id="rId20"/>
    <p:sldId id="446" r:id="rId21"/>
    <p:sldId id="1162" r:id="rId22"/>
    <p:sldId id="1135" r:id="rId23"/>
    <p:sldId id="1134" r:id="rId24"/>
    <p:sldId id="1039" r:id="rId25"/>
    <p:sldId id="1041" r:id="rId26"/>
    <p:sldId id="1093" r:id="rId27"/>
    <p:sldId id="1044" r:id="rId28"/>
    <p:sldId id="1114" r:id="rId29"/>
    <p:sldId id="1067" r:id="rId30"/>
    <p:sldId id="1069" r:id="rId31"/>
    <p:sldId id="440" r:id="rId32"/>
    <p:sldId id="523" r:id="rId33"/>
    <p:sldId id="1086" r:id="rId34"/>
    <p:sldId id="754" r:id="rId35"/>
    <p:sldId id="1116" r:id="rId36"/>
    <p:sldId id="1115" r:id="rId37"/>
    <p:sldId id="1142" r:id="rId38"/>
    <p:sldId id="685" r:id="rId39"/>
    <p:sldId id="1143" r:id="rId40"/>
    <p:sldId id="1085" r:id="rId41"/>
    <p:sldId id="1155" r:id="rId42"/>
    <p:sldId id="1158" r:id="rId43"/>
    <p:sldId id="1121" r:id="rId44"/>
    <p:sldId id="1128" r:id="rId45"/>
    <p:sldId id="1099" r:id="rId46"/>
    <p:sldId id="1132" r:id="rId47"/>
    <p:sldId id="623" r:id="rId48"/>
    <p:sldId id="1130" r:id="rId49"/>
    <p:sldId id="601" r:id="rId50"/>
    <p:sldId id="1103" r:id="rId51"/>
    <p:sldId id="1151" r:id="rId52"/>
    <p:sldId id="1106" r:id="rId53"/>
    <p:sldId id="1101" r:id="rId54"/>
    <p:sldId id="1154" r:id="rId55"/>
    <p:sldId id="615" r:id="rId56"/>
    <p:sldId id="1137" r:id="rId57"/>
    <p:sldId id="1109" r:id="rId58"/>
    <p:sldId id="1122" r:id="rId59"/>
    <p:sldId id="1152" r:id="rId60"/>
    <p:sldId id="1119" r:id="rId61"/>
    <p:sldId id="1136" r:id="rId62"/>
    <p:sldId id="336" r:id="rId63"/>
    <p:sldId id="1153" r:id="rId64"/>
    <p:sldId id="1035" r:id="rId65"/>
    <p:sldId id="1066" r:id="rId66"/>
    <p:sldId id="1120"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ouselle F. Lavado" initials="RFL" lastIdx="3" clrIdx="6">
    <p:extLst>
      <p:ext uri="{19B8F6BF-5375-455C-9EA6-DF929625EA0E}">
        <p15:presenceInfo xmlns:p15="http://schemas.microsoft.com/office/powerpoint/2012/main" userId="S::rlavado@adb.org::9f6b166f-209e-4007-a83b-e8d405a48c79" providerId="AD"/>
      </p:ext>
    </p:extLst>
  </p:cmAuthor>
  <p:cmAuthor id="1" name="Sarah Alkenbrack" initials="SA" lastIdx="137" clrIdx="0"/>
  <p:cmAuthor id="2" name="Nora Kathleen Weiss" initials="NKW" lastIdx="12" clrIdx="1">
    <p:extLst>
      <p:ext uri="{19B8F6BF-5375-455C-9EA6-DF929625EA0E}">
        <p15:presenceInfo xmlns:p15="http://schemas.microsoft.com/office/powerpoint/2012/main" userId="S-1-5-21-88094858-919529-1617787245-725119" providerId="AD"/>
      </p:ext>
    </p:extLst>
  </p:cmAuthor>
  <p:cmAuthor id="3" name="Nora Weiss" initials="NW" lastIdx="2" clrIdx="2">
    <p:extLst>
      <p:ext uri="{19B8F6BF-5375-455C-9EA6-DF929625EA0E}">
        <p15:presenceInfo xmlns:p15="http://schemas.microsoft.com/office/powerpoint/2012/main" userId="Nora Weiss" providerId="None"/>
      </p:ext>
    </p:extLst>
  </p:cmAuthor>
  <p:cmAuthor id="4" name="Vibhuti Hate" initials="" lastIdx="6" clrIdx="3"/>
  <p:cmAuthor id="5" name="Clementine Laurence Murer" initials="CLM" lastIdx="2" clrIdx="4">
    <p:extLst>
      <p:ext uri="{19B8F6BF-5375-455C-9EA6-DF929625EA0E}">
        <p15:presenceInfo xmlns:p15="http://schemas.microsoft.com/office/powerpoint/2012/main" userId="S-1-5-21-88094858-919529-1617787245-731812" providerId="AD"/>
      </p:ext>
    </p:extLst>
  </p:cmAuthor>
  <p:cmAuthor id="6" name="Shrutha Sivakumar" initials="SS" lastIdx="8" clrIdx="5">
    <p:extLst>
      <p:ext uri="{19B8F6BF-5375-455C-9EA6-DF929625EA0E}">
        <p15:presenceInfo xmlns:p15="http://schemas.microsoft.com/office/powerpoint/2012/main" userId="S-1-5-21-88094858-919529-1617787245-731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3B8"/>
    <a:srgbClr val="CC66FF"/>
    <a:srgbClr val="FF5050"/>
    <a:srgbClr val="F0904E"/>
    <a:srgbClr val="9DC3E6"/>
    <a:srgbClr val="97D5FF"/>
    <a:srgbClr val="96D4F9"/>
    <a:srgbClr val="AFE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8B9FFF-9399-4BC5-A861-83F5E8884C3D}" v="5794" dt="2019-05-10T13:22:23.146"/>
    <p1510:client id="{C1215C39-351A-4A18-9989-BB2280C34015}" v="42" dt="2019-05-10T13:18:28.2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36" autoAdjust="0"/>
    <p:restoredTop sz="81445" autoAdjust="0"/>
  </p:normalViewPr>
  <p:slideViewPr>
    <p:cSldViewPr snapToGrid="0" snapToObjects="1">
      <p:cViewPr varScale="1">
        <p:scale>
          <a:sx n="66" d="100"/>
          <a:sy n="66" d="100"/>
        </p:scale>
        <p:origin x="38"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14539"/>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worldbankgroup-my.sharepoint.com/personal/cmurer_worldbank_org/Documents/Flagship%20Course/Armenia%20Background/armenia%20immunization%20rates%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worldbankgroup-my.sharepoint.com/personal/salkenbrack_worldbank_org/Documents/Flagship%20on%20Transitions/2.%20Course%20material/Armenia/files%20for%20transitions%20p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worldbankgroup-my.sharepoint.com/personal/salkenbrack_worldbank_org/Documents/Flagship%20on%20Transitions/2.%20Course%20material/Armenia/files%20for%20transitions%20pre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62132159136716E-2"/>
          <c:y val="5.2622005859373912E-2"/>
          <c:w val="0.92123786784086326"/>
          <c:h val="0.90888434383522554"/>
        </c:manualLayout>
      </c:layout>
      <c:pieChart>
        <c:varyColors val="1"/>
        <c:ser>
          <c:idx val="0"/>
          <c:order val="0"/>
          <c:tx>
            <c:strRef>
              <c:f>Sheet1!$B$1</c:f>
              <c:strCache>
                <c:ptCount val="1"/>
                <c:pt idx="0">
                  <c:v>Burden of Disease, Armenia (% of total DALYs)</c:v>
                </c:pt>
              </c:strCache>
            </c:strRef>
          </c:tx>
          <c:dPt>
            <c:idx val="0"/>
            <c:bubble3D val="0"/>
            <c:explosion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0D5-494D-BE20-2E5EA4698C92}"/>
              </c:ext>
            </c:extLst>
          </c:dPt>
          <c:dPt>
            <c:idx val="1"/>
            <c:bubble3D val="0"/>
            <c:explosion val="7"/>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0D5-494D-BE20-2E5EA4698C92}"/>
              </c:ext>
            </c:extLst>
          </c:dPt>
          <c:dPt>
            <c:idx val="2"/>
            <c:bubble3D val="0"/>
            <c:explosion val="4"/>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0D5-494D-BE20-2E5EA4698C92}"/>
              </c:ext>
            </c:extLst>
          </c:dPt>
          <c:dLbls>
            <c:dLbl>
              <c:idx val="0"/>
              <c:layout>
                <c:manualLayout>
                  <c:x val="-0.25166189811365641"/>
                  <c:y val="-9.1413896105317194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D5-494D-BE20-2E5EA4698C92}"/>
                </c:ext>
              </c:extLst>
            </c:dLbl>
            <c:dLbl>
              <c:idx val="1"/>
              <c:layout>
                <c:manualLayout>
                  <c:x val="0.20957967866004704"/>
                  <c:y val="-1.881335121411212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0D5-494D-BE20-2E5EA4698C92}"/>
                </c:ext>
              </c:extLst>
            </c:dLbl>
            <c:dLbl>
              <c:idx val="2"/>
              <c:layout>
                <c:manualLayout>
                  <c:x val="0.1326298413334418"/>
                  <c:y val="0.1722027942919149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0D5-494D-BE20-2E5EA4698C92}"/>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Non Communicable Diseases</c:v>
                </c:pt>
                <c:pt idx="1">
                  <c:v>Communicable diseases </c:v>
                </c:pt>
                <c:pt idx="2">
                  <c:v>Injuries</c:v>
                </c:pt>
              </c:strCache>
            </c:strRef>
          </c:cat>
          <c:val>
            <c:numRef>
              <c:f>Sheet1!$B$2:$B$4</c:f>
              <c:numCache>
                <c:formatCode>0%</c:formatCode>
                <c:ptCount val="3"/>
                <c:pt idx="0">
                  <c:v>0.61</c:v>
                </c:pt>
                <c:pt idx="1">
                  <c:v>0.24</c:v>
                </c:pt>
                <c:pt idx="2">
                  <c:v>0.14000000000000001</c:v>
                </c:pt>
              </c:numCache>
            </c:numRef>
          </c:val>
          <c:extLst>
            <c:ext xmlns:c16="http://schemas.microsoft.com/office/drawing/2014/chart" uri="{C3380CC4-5D6E-409C-BE32-E72D297353CC}">
              <c16:uniqueId val="{00000006-90D5-494D-BE20-2E5EA4698C9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62132159136716E-2"/>
          <c:y val="5.2622005859373912E-2"/>
          <c:w val="0.92123786784086326"/>
          <c:h val="0.90888434383522554"/>
        </c:manualLayout>
      </c:layout>
      <c:pieChart>
        <c:varyColors val="1"/>
        <c:ser>
          <c:idx val="0"/>
          <c:order val="0"/>
          <c:tx>
            <c:strRef>
              <c:f>Sheet1!$B$1</c:f>
              <c:strCache>
                <c:ptCount val="1"/>
                <c:pt idx="0">
                  <c:v>Burden of Disease, Armenia (% of total DALYs)</c:v>
                </c:pt>
              </c:strCache>
            </c:strRef>
          </c:tx>
          <c:dPt>
            <c:idx val="0"/>
            <c:bubble3D val="0"/>
            <c:explosion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4780-4DB8-AC8E-E7EE2F1D4F8B}"/>
              </c:ext>
            </c:extLst>
          </c:dPt>
          <c:dPt>
            <c:idx val="1"/>
            <c:bubble3D val="0"/>
            <c:explosion val="7"/>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4780-4DB8-AC8E-E7EE2F1D4F8B}"/>
              </c:ext>
            </c:extLst>
          </c:dPt>
          <c:dPt>
            <c:idx val="2"/>
            <c:bubble3D val="0"/>
            <c:explosion val="1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4780-4DB8-AC8E-E7EE2F1D4F8B}"/>
              </c:ext>
            </c:extLst>
          </c:dPt>
          <c:dLbls>
            <c:dLbl>
              <c:idx val="0"/>
              <c:layout>
                <c:manualLayout>
                  <c:x val="-0.14110349685897872"/>
                  <c:y val="-0.3390955712392694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780-4DB8-AC8E-E7EE2F1D4F8B}"/>
                </c:ext>
              </c:extLst>
            </c:dLbl>
            <c:dLbl>
              <c:idx val="1"/>
              <c:layout>
                <c:manualLayout>
                  <c:x val="0.11547479255404516"/>
                  <c:y val="0.15274953501108923"/>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780-4DB8-AC8E-E7EE2F1D4F8B}"/>
                </c:ext>
              </c:extLst>
            </c:dLbl>
            <c:dLbl>
              <c:idx val="2"/>
              <c:layout>
                <c:manualLayout>
                  <c:x val="5.8659798391168687E-2"/>
                  <c:y val="0.11118835953738848"/>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780-4DB8-AC8E-E7EE2F1D4F8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Non Communicable Diseases</c:v>
                </c:pt>
                <c:pt idx="1">
                  <c:v>Communicable diseases </c:v>
                </c:pt>
                <c:pt idx="2">
                  <c:v>Injuries</c:v>
                </c:pt>
              </c:strCache>
            </c:strRef>
          </c:cat>
          <c:val>
            <c:numRef>
              <c:f>Sheet1!$B$2:$B$4</c:f>
              <c:numCache>
                <c:formatCode>0%</c:formatCode>
                <c:ptCount val="3"/>
                <c:pt idx="0">
                  <c:v>0.84</c:v>
                </c:pt>
                <c:pt idx="1">
                  <c:v>0.09</c:v>
                </c:pt>
                <c:pt idx="2">
                  <c:v>7.0000000000000007E-2</c:v>
                </c:pt>
              </c:numCache>
            </c:numRef>
          </c:val>
          <c:extLst>
            <c:ext xmlns:c16="http://schemas.microsoft.com/office/drawing/2014/chart" uri="{C3380CC4-5D6E-409C-BE32-E72D297353CC}">
              <c16:uniqueId val="{00000006-4780-4DB8-AC8E-E7EE2F1D4F8B}"/>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Immunization</a:t>
            </a:r>
            <a:r>
              <a:rPr lang="en-US" sz="2400" baseline="0" dirty="0"/>
              <a:t> coverage rates over time in Armenia, 2001-2017 </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Sheet1!$D$2</c:f>
              <c:strCache>
                <c:ptCount val="1"/>
                <c:pt idx="0">
                  <c:v>DTP3</c:v>
                </c:pt>
              </c:strCache>
            </c:strRef>
          </c:tx>
          <c:spPr>
            <a:solidFill>
              <a:schemeClr val="accent1"/>
            </a:solidFill>
            <a:ln>
              <a:noFill/>
            </a:ln>
            <a:effectLst/>
          </c:spPr>
          <c:invertIfNegative val="0"/>
          <c:cat>
            <c:strRef>
              <c:f>(Sheet1!$E$1,Sheet1!$G$1,Sheet1!$I$1,Sheet1!$K$1,Sheet1!$M$1,Sheet1!$O$1,Sheet1!$Q$1,Sheet1!$S$1,Sheet1!$U$1)</c:f>
              <c:strCache>
                <c:ptCount val="9"/>
                <c:pt idx="0">
                  <c:v>2001</c:v>
                </c:pt>
                <c:pt idx="1">
                  <c:v>2003</c:v>
                </c:pt>
                <c:pt idx="2">
                  <c:v>2005</c:v>
                </c:pt>
                <c:pt idx="3">
                  <c:v>2007</c:v>
                </c:pt>
                <c:pt idx="4">
                  <c:v>2009</c:v>
                </c:pt>
                <c:pt idx="5">
                  <c:v>2011</c:v>
                </c:pt>
                <c:pt idx="6">
                  <c:v>2013</c:v>
                </c:pt>
                <c:pt idx="7">
                  <c:v>2015</c:v>
                </c:pt>
                <c:pt idx="8">
                  <c:v>2017</c:v>
                </c:pt>
              </c:strCache>
            </c:strRef>
          </c:cat>
          <c:val>
            <c:numRef>
              <c:f>(Sheet1!$E$2,Sheet1!$G$2,Sheet1!$I$2,Sheet1!$K$2,Sheet1!$M$2,Sheet1!$O$2,Sheet1!$Q$2,Sheet1!$S$2,Sheet1!$U$2)</c:f>
              <c:numCache>
                <c:formatCode>General</c:formatCode>
                <c:ptCount val="9"/>
                <c:pt idx="0">
                  <c:v>94</c:v>
                </c:pt>
                <c:pt idx="1">
                  <c:v>94</c:v>
                </c:pt>
                <c:pt idx="2">
                  <c:v>90</c:v>
                </c:pt>
                <c:pt idx="3">
                  <c:v>88</c:v>
                </c:pt>
                <c:pt idx="4">
                  <c:v>93</c:v>
                </c:pt>
                <c:pt idx="5">
                  <c:v>95</c:v>
                </c:pt>
                <c:pt idx="6">
                  <c:v>95</c:v>
                </c:pt>
                <c:pt idx="7">
                  <c:v>94</c:v>
                </c:pt>
                <c:pt idx="8">
                  <c:v>94</c:v>
                </c:pt>
              </c:numCache>
            </c:numRef>
          </c:val>
          <c:extLst>
            <c:ext xmlns:c16="http://schemas.microsoft.com/office/drawing/2014/chart" uri="{C3380CC4-5D6E-409C-BE32-E72D297353CC}">
              <c16:uniqueId val="{00000000-314E-48B3-87AB-D1AA94F86407}"/>
            </c:ext>
          </c:extLst>
        </c:ser>
        <c:ser>
          <c:idx val="1"/>
          <c:order val="1"/>
          <c:tx>
            <c:strRef>
              <c:f>Sheet1!$D$3</c:f>
              <c:strCache>
                <c:ptCount val="1"/>
                <c:pt idx="0">
                  <c:v>BCG</c:v>
                </c:pt>
              </c:strCache>
            </c:strRef>
          </c:tx>
          <c:spPr>
            <a:solidFill>
              <a:schemeClr val="accent2"/>
            </a:solidFill>
            <a:ln>
              <a:noFill/>
            </a:ln>
            <a:effectLst/>
          </c:spPr>
          <c:invertIfNegative val="0"/>
          <c:cat>
            <c:strRef>
              <c:f>(Sheet1!$E$1,Sheet1!$G$1,Sheet1!$I$1,Sheet1!$K$1,Sheet1!$M$1,Sheet1!$O$1,Sheet1!$Q$1,Sheet1!$S$1,Sheet1!$U$1)</c:f>
              <c:strCache>
                <c:ptCount val="9"/>
                <c:pt idx="0">
                  <c:v>2001</c:v>
                </c:pt>
                <c:pt idx="1">
                  <c:v>2003</c:v>
                </c:pt>
                <c:pt idx="2">
                  <c:v>2005</c:v>
                </c:pt>
                <c:pt idx="3">
                  <c:v>2007</c:v>
                </c:pt>
                <c:pt idx="4">
                  <c:v>2009</c:v>
                </c:pt>
                <c:pt idx="5">
                  <c:v>2011</c:v>
                </c:pt>
                <c:pt idx="6">
                  <c:v>2013</c:v>
                </c:pt>
                <c:pt idx="7">
                  <c:v>2015</c:v>
                </c:pt>
                <c:pt idx="8">
                  <c:v>2017</c:v>
                </c:pt>
              </c:strCache>
            </c:strRef>
          </c:cat>
          <c:val>
            <c:numRef>
              <c:f>(Sheet1!$E$3,Sheet1!$G$3,Sheet1!$I$3,Sheet1!$K$3,Sheet1!$M$3,Sheet1!$O$3,Sheet1!$Q$3,Sheet1!$S$3,Sheet1!$U$3)</c:f>
              <c:numCache>
                <c:formatCode>General</c:formatCode>
                <c:ptCount val="9"/>
                <c:pt idx="0">
                  <c:v>96</c:v>
                </c:pt>
                <c:pt idx="1">
                  <c:v>92</c:v>
                </c:pt>
                <c:pt idx="2">
                  <c:v>94</c:v>
                </c:pt>
                <c:pt idx="3">
                  <c:v>94</c:v>
                </c:pt>
                <c:pt idx="4">
                  <c:v>99</c:v>
                </c:pt>
                <c:pt idx="5">
                  <c:v>96</c:v>
                </c:pt>
                <c:pt idx="6">
                  <c:v>99</c:v>
                </c:pt>
                <c:pt idx="7">
                  <c:v>99</c:v>
                </c:pt>
                <c:pt idx="8">
                  <c:v>99</c:v>
                </c:pt>
              </c:numCache>
            </c:numRef>
          </c:val>
          <c:extLst>
            <c:ext xmlns:c16="http://schemas.microsoft.com/office/drawing/2014/chart" uri="{C3380CC4-5D6E-409C-BE32-E72D297353CC}">
              <c16:uniqueId val="{00000001-314E-48B3-87AB-D1AA94F86407}"/>
            </c:ext>
          </c:extLst>
        </c:ser>
        <c:ser>
          <c:idx val="2"/>
          <c:order val="2"/>
          <c:tx>
            <c:strRef>
              <c:f>Sheet1!$D$4</c:f>
              <c:strCache>
                <c:ptCount val="1"/>
                <c:pt idx="0">
                  <c:v>MCV2</c:v>
                </c:pt>
              </c:strCache>
            </c:strRef>
          </c:tx>
          <c:spPr>
            <a:solidFill>
              <a:schemeClr val="accent3"/>
            </a:solidFill>
            <a:ln>
              <a:noFill/>
            </a:ln>
            <a:effectLst/>
          </c:spPr>
          <c:invertIfNegative val="0"/>
          <c:cat>
            <c:strRef>
              <c:f>(Sheet1!$E$1,Sheet1!$G$1,Sheet1!$I$1,Sheet1!$K$1,Sheet1!$M$1,Sheet1!$O$1,Sheet1!$Q$1,Sheet1!$S$1,Sheet1!$U$1)</c:f>
              <c:strCache>
                <c:ptCount val="9"/>
                <c:pt idx="0">
                  <c:v>2001</c:v>
                </c:pt>
                <c:pt idx="1">
                  <c:v>2003</c:v>
                </c:pt>
                <c:pt idx="2">
                  <c:v>2005</c:v>
                </c:pt>
                <c:pt idx="3">
                  <c:v>2007</c:v>
                </c:pt>
                <c:pt idx="4">
                  <c:v>2009</c:v>
                </c:pt>
                <c:pt idx="5">
                  <c:v>2011</c:v>
                </c:pt>
                <c:pt idx="6">
                  <c:v>2013</c:v>
                </c:pt>
                <c:pt idx="7">
                  <c:v>2015</c:v>
                </c:pt>
                <c:pt idx="8">
                  <c:v>2017</c:v>
                </c:pt>
              </c:strCache>
            </c:strRef>
          </c:cat>
          <c:val>
            <c:numRef>
              <c:f>(Sheet1!$E$4,Sheet1!$G$4,Sheet1!$I$4,Sheet1!$K$4,Sheet1!$M$4,Sheet1!$O$4,Sheet1!$Q$4,Sheet1!$S$4,Sheet1!$U$4)</c:f>
              <c:numCache>
                <c:formatCode>General</c:formatCode>
                <c:ptCount val="9"/>
                <c:pt idx="0">
                  <c:v>96</c:v>
                </c:pt>
                <c:pt idx="1">
                  <c:v>93</c:v>
                </c:pt>
                <c:pt idx="2">
                  <c:v>92</c:v>
                </c:pt>
                <c:pt idx="3">
                  <c:v>93</c:v>
                </c:pt>
                <c:pt idx="4">
                  <c:v>96</c:v>
                </c:pt>
                <c:pt idx="5">
                  <c:v>98</c:v>
                </c:pt>
                <c:pt idx="6">
                  <c:v>97</c:v>
                </c:pt>
                <c:pt idx="7">
                  <c:v>97</c:v>
                </c:pt>
                <c:pt idx="8">
                  <c:v>97</c:v>
                </c:pt>
              </c:numCache>
            </c:numRef>
          </c:val>
          <c:extLst>
            <c:ext xmlns:c16="http://schemas.microsoft.com/office/drawing/2014/chart" uri="{C3380CC4-5D6E-409C-BE32-E72D297353CC}">
              <c16:uniqueId val="{00000002-314E-48B3-87AB-D1AA94F86407}"/>
            </c:ext>
          </c:extLst>
        </c:ser>
        <c:ser>
          <c:idx val="3"/>
          <c:order val="3"/>
          <c:tx>
            <c:strRef>
              <c:f>Sheet1!$D$5</c:f>
              <c:strCache>
                <c:ptCount val="1"/>
                <c:pt idx="0">
                  <c:v>Pol3</c:v>
                </c:pt>
              </c:strCache>
            </c:strRef>
          </c:tx>
          <c:spPr>
            <a:solidFill>
              <a:schemeClr val="accent4"/>
            </a:solidFill>
            <a:ln>
              <a:noFill/>
            </a:ln>
            <a:effectLst/>
          </c:spPr>
          <c:invertIfNegative val="0"/>
          <c:cat>
            <c:strRef>
              <c:f>(Sheet1!$E$1,Sheet1!$G$1,Sheet1!$I$1,Sheet1!$K$1,Sheet1!$M$1,Sheet1!$O$1,Sheet1!$Q$1,Sheet1!$S$1,Sheet1!$U$1)</c:f>
              <c:strCache>
                <c:ptCount val="9"/>
                <c:pt idx="0">
                  <c:v>2001</c:v>
                </c:pt>
                <c:pt idx="1">
                  <c:v>2003</c:v>
                </c:pt>
                <c:pt idx="2">
                  <c:v>2005</c:v>
                </c:pt>
                <c:pt idx="3">
                  <c:v>2007</c:v>
                </c:pt>
                <c:pt idx="4">
                  <c:v>2009</c:v>
                </c:pt>
                <c:pt idx="5">
                  <c:v>2011</c:v>
                </c:pt>
                <c:pt idx="6">
                  <c:v>2013</c:v>
                </c:pt>
                <c:pt idx="7">
                  <c:v>2015</c:v>
                </c:pt>
                <c:pt idx="8">
                  <c:v>2017</c:v>
                </c:pt>
              </c:strCache>
            </c:strRef>
          </c:cat>
          <c:val>
            <c:numRef>
              <c:f>(Sheet1!$E$5,Sheet1!$G$5,Sheet1!$I$5,Sheet1!$K$5,Sheet1!$M$5,Sheet1!$O$5,Sheet1!$Q$5,Sheet1!$S$5,Sheet1!$U$5)</c:f>
              <c:numCache>
                <c:formatCode>General</c:formatCode>
                <c:ptCount val="9"/>
                <c:pt idx="0">
                  <c:v>97</c:v>
                </c:pt>
                <c:pt idx="1">
                  <c:v>96</c:v>
                </c:pt>
                <c:pt idx="2">
                  <c:v>92</c:v>
                </c:pt>
                <c:pt idx="3">
                  <c:v>90</c:v>
                </c:pt>
                <c:pt idx="4">
                  <c:v>94</c:v>
                </c:pt>
                <c:pt idx="5">
                  <c:v>96</c:v>
                </c:pt>
                <c:pt idx="6">
                  <c:v>95</c:v>
                </c:pt>
                <c:pt idx="7">
                  <c:v>96</c:v>
                </c:pt>
                <c:pt idx="8">
                  <c:v>96</c:v>
                </c:pt>
              </c:numCache>
            </c:numRef>
          </c:val>
          <c:extLst>
            <c:ext xmlns:c16="http://schemas.microsoft.com/office/drawing/2014/chart" uri="{C3380CC4-5D6E-409C-BE32-E72D297353CC}">
              <c16:uniqueId val="{00000003-314E-48B3-87AB-D1AA94F86407}"/>
            </c:ext>
          </c:extLst>
        </c:ser>
        <c:ser>
          <c:idx val="4"/>
          <c:order val="4"/>
          <c:tx>
            <c:strRef>
              <c:f>Sheet1!$D$6</c:f>
              <c:strCache>
                <c:ptCount val="1"/>
                <c:pt idx="0">
                  <c:v>HepB3</c:v>
                </c:pt>
              </c:strCache>
            </c:strRef>
          </c:tx>
          <c:spPr>
            <a:solidFill>
              <a:schemeClr val="accent5"/>
            </a:solidFill>
            <a:ln>
              <a:noFill/>
            </a:ln>
            <a:effectLst/>
          </c:spPr>
          <c:invertIfNegative val="0"/>
          <c:cat>
            <c:strRef>
              <c:f>(Sheet1!$E$1,Sheet1!$G$1,Sheet1!$I$1,Sheet1!$K$1,Sheet1!$M$1,Sheet1!$O$1,Sheet1!$Q$1,Sheet1!$S$1,Sheet1!$U$1)</c:f>
              <c:strCache>
                <c:ptCount val="9"/>
                <c:pt idx="0">
                  <c:v>2001</c:v>
                </c:pt>
                <c:pt idx="1">
                  <c:v>2003</c:v>
                </c:pt>
                <c:pt idx="2">
                  <c:v>2005</c:v>
                </c:pt>
                <c:pt idx="3">
                  <c:v>2007</c:v>
                </c:pt>
                <c:pt idx="4">
                  <c:v>2009</c:v>
                </c:pt>
                <c:pt idx="5">
                  <c:v>2011</c:v>
                </c:pt>
                <c:pt idx="6">
                  <c:v>2013</c:v>
                </c:pt>
                <c:pt idx="7">
                  <c:v>2015</c:v>
                </c:pt>
                <c:pt idx="8">
                  <c:v>2017</c:v>
                </c:pt>
              </c:strCache>
            </c:strRef>
          </c:cat>
          <c:val>
            <c:numRef>
              <c:f>(Sheet1!$E$6,Sheet1!$G$6,Sheet1!$I$6,Sheet1!$K$6,Sheet1!$M$6,Sheet1!$O$6,Sheet1!$Q$6,Sheet1!$S$6,Sheet1!$U$6)</c:f>
              <c:numCache>
                <c:formatCode>General</c:formatCode>
                <c:ptCount val="9"/>
                <c:pt idx="0">
                  <c:v>69</c:v>
                </c:pt>
                <c:pt idx="1">
                  <c:v>93</c:v>
                </c:pt>
                <c:pt idx="2">
                  <c:v>91</c:v>
                </c:pt>
                <c:pt idx="3">
                  <c:v>85</c:v>
                </c:pt>
                <c:pt idx="4">
                  <c:v>93</c:v>
                </c:pt>
                <c:pt idx="5">
                  <c:v>95</c:v>
                </c:pt>
                <c:pt idx="6">
                  <c:v>95</c:v>
                </c:pt>
                <c:pt idx="7">
                  <c:v>94</c:v>
                </c:pt>
                <c:pt idx="8">
                  <c:v>94</c:v>
                </c:pt>
              </c:numCache>
            </c:numRef>
          </c:val>
          <c:extLst>
            <c:ext xmlns:c16="http://schemas.microsoft.com/office/drawing/2014/chart" uri="{C3380CC4-5D6E-409C-BE32-E72D297353CC}">
              <c16:uniqueId val="{00000004-314E-48B3-87AB-D1AA94F86407}"/>
            </c:ext>
          </c:extLst>
        </c:ser>
        <c:dLbls>
          <c:showLegendKey val="0"/>
          <c:showVal val="0"/>
          <c:showCatName val="0"/>
          <c:showSerName val="0"/>
          <c:showPercent val="0"/>
          <c:showBubbleSize val="0"/>
        </c:dLbls>
        <c:gapWidth val="99"/>
        <c:overlap val="2"/>
        <c:axId val="1201360367"/>
        <c:axId val="1294148703"/>
      </c:barChart>
      <c:catAx>
        <c:axId val="12013603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24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4148703"/>
        <c:crosses val="autoZero"/>
        <c:auto val="1"/>
        <c:lblAlgn val="ctr"/>
        <c:lblOffset val="100"/>
        <c:noMultiLvlLbl val="0"/>
      </c:catAx>
      <c:valAx>
        <c:axId val="1294148703"/>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Immunization</a:t>
                </a:r>
                <a:r>
                  <a:rPr lang="en-US" sz="1800" baseline="0"/>
                  <a:t> coverage (%)</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01360367"/>
        <c:crosses val="autoZero"/>
        <c:crossBetween val="between"/>
        <c:dispUnits>
          <c:builtInUnit val="hundred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Estimated</a:t>
            </a:r>
            <a:r>
              <a:rPr lang="en-US" sz="2400" baseline="0" dirty="0"/>
              <a:t> TB and HIV treatment coverage among those living with TB and HIV  </a:t>
            </a:r>
            <a:endParaRPr lang="en-US" sz="2400" dirty="0"/>
          </a:p>
        </c:rich>
      </c:tx>
      <c:layout>
        <c:manualLayout>
          <c:xMode val="edge"/>
          <c:yMode val="edge"/>
          <c:x val="0.14566557730780955"/>
          <c:y val="3.7929292380453776E-2"/>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TB Treatment Coverage (%)</c:v>
                </c:pt>
              </c:strCache>
            </c:strRef>
          </c:tx>
          <c:spPr>
            <a:solidFill>
              <a:schemeClr val="accent1"/>
            </a:solidFill>
            <a:ln>
              <a:noFill/>
            </a:ln>
            <a:effectLst/>
          </c:spPr>
          <c:invertIfNegative val="0"/>
          <c:cat>
            <c:strRef>
              <c:f>Sheet1!$A$2:$A$8</c:f>
              <c:strCache>
                <c:ptCount val="7"/>
                <c:pt idx="0">
                  <c:v>Armenia </c:v>
                </c:pt>
                <c:pt idx="1">
                  <c:v>Georgia </c:v>
                </c:pt>
                <c:pt idx="2">
                  <c:v>Kyrgyzstan</c:v>
                </c:pt>
                <c:pt idx="3">
                  <c:v>Moldova</c:v>
                </c:pt>
                <c:pt idx="4">
                  <c:v>Tajikistan </c:v>
                </c:pt>
                <c:pt idx="5">
                  <c:v>Ukraine </c:v>
                </c:pt>
                <c:pt idx="6">
                  <c:v>Uzbekistan </c:v>
                </c:pt>
              </c:strCache>
            </c:strRef>
          </c:cat>
          <c:val>
            <c:numRef>
              <c:f>Sheet1!$B$2:$B$8</c:f>
              <c:numCache>
                <c:formatCode>0.00%</c:formatCode>
                <c:ptCount val="7"/>
                <c:pt idx="0">
                  <c:v>0.8</c:v>
                </c:pt>
                <c:pt idx="1">
                  <c:v>0.77</c:v>
                </c:pt>
                <c:pt idx="2">
                  <c:v>0.77</c:v>
                </c:pt>
                <c:pt idx="3">
                  <c:v>0.87</c:v>
                </c:pt>
                <c:pt idx="4">
                  <c:v>0.78</c:v>
                </c:pt>
                <c:pt idx="5">
                  <c:v>0.74</c:v>
                </c:pt>
                <c:pt idx="6">
                  <c:v>0.72</c:v>
                </c:pt>
              </c:numCache>
            </c:numRef>
          </c:val>
          <c:extLst>
            <c:ext xmlns:c16="http://schemas.microsoft.com/office/drawing/2014/chart" uri="{C3380CC4-5D6E-409C-BE32-E72D297353CC}">
              <c16:uniqueId val="{00000000-6106-47B7-947B-93CCB951CBDE}"/>
            </c:ext>
          </c:extLst>
        </c:ser>
        <c:ser>
          <c:idx val="1"/>
          <c:order val="1"/>
          <c:tx>
            <c:strRef>
              <c:f>Sheet1!$C$1</c:f>
              <c:strCache>
                <c:ptCount val="1"/>
                <c:pt idx="0">
                  <c:v>Estimated antiretroviral treatment coverage among people living with HIV (%)</c:v>
                </c:pt>
              </c:strCache>
            </c:strRef>
          </c:tx>
          <c:spPr>
            <a:solidFill>
              <a:schemeClr val="accent2"/>
            </a:solidFill>
            <a:ln>
              <a:noFill/>
            </a:ln>
            <a:effectLst/>
          </c:spPr>
          <c:invertIfNegative val="0"/>
          <c:cat>
            <c:strRef>
              <c:f>Sheet1!$A$2:$A$8</c:f>
              <c:strCache>
                <c:ptCount val="7"/>
                <c:pt idx="0">
                  <c:v>Armenia </c:v>
                </c:pt>
                <c:pt idx="1">
                  <c:v>Georgia </c:v>
                </c:pt>
                <c:pt idx="2">
                  <c:v>Kyrgyzstan</c:v>
                </c:pt>
                <c:pt idx="3">
                  <c:v>Moldova</c:v>
                </c:pt>
                <c:pt idx="4">
                  <c:v>Tajikistan </c:v>
                </c:pt>
                <c:pt idx="5">
                  <c:v>Ukraine </c:v>
                </c:pt>
                <c:pt idx="6">
                  <c:v>Uzbekistan </c:v>
                </c:pt>
              </c:strCache>
            </c:strRef>
          </c:cat>
          <c:val>
            <c:numRef>
              <c:f>Sheet1!$C$2:$C$8</c:f>
              <c:numCache>
                <c:formatCode>0.00%</c:formatCode>
                <c:ptCount val="7"/>
                <c:pt idx="0">
                  <c:v>0.45</c:v>
                </c:pt>
                <c:pt idx="1">
                  <c:v>0.39</c:v>
                </c:pt>
                <c:pt idx="2">
                  <c:v>0.39</c:v>
                </c:pt>
                <c:pt idx="3">
                  <c:v>0.34</c:v>
                </c:pt>
                <c:pt idx="4">
                  <c:v>0.33</c:v>
                </c:pt>
                <c:pt idx="5">
                  <c:v>0.4</c:v>
                </c:pt>
                <c:pt idx="6">
                  <c:v>0.28999999999999998</c:v>
                </c:pt>
              </c:numCache>
            </c:numRef>
          </c:val>
          <c:extLst>
            <c:ext xmlns:c16="http://schemas.microsoft.com/office/drawing/2014/chart" uri="{C3380CC4-5D6E-409C-BE32-E72D297353CC}">
              <c16:uniqueId val="{00000001-6106-47B7-947B-93CCB951CBDE}"/>
            </c:ext>
          </c:extLst>
        </c:ser>
        <c:dLbls>
          <c:showLegendKey val="0"/>
          <c:showVal val="0"/>
          <c:showCatName val="0"/>
          <c:showSerName val="0"/>
          <c:showPercent val="0"/>
          <c:showBubbleSize val="0"/>
        </c:dLbls>
        <c:gapWidth val="79"/>
        <c:axId val="881721919"/>
        <c:axId val="872823679"/>
      </c:barChart>
      <c:catAx>
        <c:axId val="881721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2823679"/>
        <c:crosses val="autoZero"/>
        <c:auto val="1"/>
        <c:lblAlgn val="ctr"/>
        <c:lblOffset val="100"/>
        <c:noMultiLvlLbl val="0"/>
      </c:catAx>
      <c:valAx>
        <c:axId val="8728236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81721919"/>
        <c:crosses val="autoZero"/>
        <c:crossBetween val="between"/>
        <c:majorUnit val="0.2"/>
      </c:valAx>
      <c:spPr>
        <a:noFill/>
        <a:ln>
          <a:noFill/>
        </a:ln>
        <a:effectLst/>
      </c:spPr>
    </c:plotArea>
    <c:legend>
      <c:legendPos val="b"/>
      <c:layout>
        <c:manualLayout>
          <c:xMode val="edge"/>
          <c:yMode val="edge"/>
          <c:x val="1.5156536555165143E-2"/>
          <c:y val="0.85825997923869601"/>
          <c:w val="0.95297726819206163"/>
          <c:h val="0.12484540987611949"/>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Support for vaccines in Armenia, by funder,</a:t>
            </a:r>
            <a:r>
              <a:rPr lang="en-US" sz="2000" baseline="0"/>
              <a:t> 2006-2017</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Sheet1!$A$5</c:f>
              <c:strCache>
                <c:ptCount val="1"/>
                <c:pt idx="0">
                  <c:v>Gavi support</c:v>
                </c:pt>
              </c:strCache>
            </c:strRef>
          </c:tx>
          <c:spPr>
            <a:solidFill>
              <a:schemeClr val="accent1"/>
            </a:solidFill>
            <a:ln>
              <a:noFill/>
            </a:ln>
            <a:effectLst/>
          </c:spPr>
          <c:invertIfNegative val="0"/>
          <c:cat>
            <c:numRef>
              <c:f>Sheet1!$B$3:$M$3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Sheet1!$B$5:$M$5</c:f>
              <c:numCache>
                <c:formatCode>#,##0</c:formatCode>
                <c:ptCount val="12"/>
                <c:pt idx="0">
                  <c:v>210000</c:v>
                </c:pt>
                <c:pt idx="1">
                  <c:v>317532.34958808403</c:v>
                </c:pt>
                <c:pt idx="2">
                  <c:v>298766.17479404196</c:v>
                </c:pt>
                <c:pt idx="3">
                  <c:v>280000</c:v>
                </c:pt>
                <c:pt idx="4">
                  <c:v>761646</c:v>
                </c:pt>
                <c:pt idx="5">
                  <c:v>145285.775996443</c:v>
                </c:pt>
                <c:pt idx="6">
                  <c:v>554000</c:v>
                </c:pt>
                <c:pt idx="7">
                  <c:v>809194.75696824538</c:v>
                </c:pt>
                <c:pt idx="8">
                  <c:v>1064389.5139364905</c:v>
                </c:pt>
                <c:pt idx="9">
                  <c:v>218182</c:v>
                </c:pt>
                <c:pt idx="10">
                  <c:v>400000</c:v>
                </c:pt>
                <c:pt idx="11">
                  <c:v>113882</c:v>
                </c:pt>
              </c:numCache>
            </c:numRef>
          </c:val>
          <c:extLst>
            <c:ext xmlns:c16="http://schemas.microsoft.com/office/drawing/2014/chart" uri="{C3380CC4-5D6E-409C-BE32-E72D297353CC}">
              <c16:uniqueId val="{00000000-6805-4347-8842-EEB3B4168862}"/>
            </c:ext>
          </c:extLst>
        </c:ser>
        <c:ser>
          <c:idx val="1"/>
          <c:order val="1"/>
          <c:tx>
            <c:strRef>
              <c:f>Sheet1!$A$6</c:f>
              <c:strCache>
                <c:ptCount val="1"/>
                <c:pt idx="0">
                  <c:v>Government</c:v>
                </c:pt>
              </c:strCache>
            </c:strRef>
          </c:tx>
          <c:spPr>
            <a:solidFill>
              <a:schemeClr val="accent2"/>
            </a:solidFill>
            <a:ln>
              <a:noFill/>
            </a:ln>
            <a:effectLst/>
          </c:spPr>
          <c:invertIfNegative val="0"/>
          <c:cat>
            <c:numRef>
              <c:f>Sheet1!$B$3:$M$3</c:f>
              <c:numCache>
                <c:formatCode>General</c:formatCode>
                <c:ptCount val="12"/>
                <c:pt idx="0">
                  <c:v>2006</c:v>
                </c:pt>
                <c:pt idx="1">
                  <c:v>2007</c:v>
                </c:pt>
                <c:pt idx="2">
                  <c:v>2008</c:v>
                </c:pt>
                <c:pt idx="3">
                  <c:v>2009</c:v>
                </c:pt>
                <c:pt idx="4">
                  <c:v>2010</c:v>
                </c:pt>
                <c:pt idx="5">
                  <c:v>2011</c:v>
                </c:pt>
                <c:pt idx="6">
                  <c:v>2012</c:v>
                </c:pt>
                <c:pt idx="7">
                  <c:v>2013</c:v>
                </c:pt>
                <c:pt idx="8">
                  <c:v>2014</c:v>
                </c:pt>
                <c:pt idx="9">
                  <c:v>2015</c:v>
                </c:pt>
                <c:pt idx="10">
                  <c:v>2016</c:v>
                </c:pt>
                <c:pt idx="11">
                  <c:v>2017</c:v>
                </c:pt>
              </c:numCache>
            </c:numRef>
          </c:cat>
          <c:val>
            <c:numRef>
              <c:f>Sheet1!$B$6:$M$6</c:f>
              <c:numCache>
                <c:formatCode>#,##0</c:formatCode>
                <c:ptCount val="12"/>
                <c:pt idx="0">
                  <c:v>90000</c:v>
                </c:pt>
                <c:pt idx="1">
                  <c:v>156396.53039413094</c:v>
                </c:pt>
                <c:pt idx="2">
                  <c:v>288198.26519706548</c:v>
                </c:pt>
                <c:pt idx="3">
                  <c:v>420000</c:v>
                </c:pt>
                <c:pt idx="4">
                  <c:v>630000</c:v>
                </c:pt>
                <c:pt idx="5">
                  <c:v>829500</c:v>
                </c:pt>
                <c:pt idx="6">
                  <c:v>1029000</c:v>
                </c:pt>
                <c:pt idx="7">
                  <c:v>1302922.7898542602</c:v>
                </c:pt>
                <c:pt idx="8">
                  <c:v>1576845.5797085206</c:v>
                </c:pt>
                <c:pt idx="9">
                  <c:v>3857145</c:v>
                </c:pt>
                <c:pt idx="10">
                  <c:v>1600000</c:v>
                </c:pt>
                <c:pt idx="11">
                  <c:v>1734663</c:v>
                </c:pt>
              </c:numCache>
            </c:numRef>
          </c:val>
          <c:extLst>
            <c:ext xmlns:c16="http://schemas.microsoft.com/office/drawing/2014/chart" uri="{C3380CC4-5D6E-409C-BE32-E72D297353CC}">
              <c16:uniqueId val="{00000001-6805-4347-8842-EEB3B4168862}"/>
            </c:ext>
          </c:extLst>
        </c:ser>
        <c:dLbls>
          <c:showLegendKey val="0"/>
          <c:showVal val="0"/>
          <c:showCatName val="0"/>
          <c:showSerName val="0"/>
          <c:showPercent val="0"/>
          <c:showBubbleSize val="0"/>
        </c:dLbls>
        <c:gapWidth val="46"/>
        <c:overlap val="100"/>
        <c:axId val="84534384"/>
        <c:axId val="375356992"/>
      </c:barChart>
      <c:catAx>
        <c:axId val="84534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5356992"/>
        <c:crosses val="autoZero"/>
        <c:auto val="1"/>
        <c:lblAlgn val="ctr"/>
        <c:lblOffset val="100"/>
        <c:noMultiLvlLbl val="0"/>
      </c:catAx>
      <c:valAx>
        <c:axId val="375356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Millions (US)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4534384"/>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a:t>Expenditures on</a:t>
            </a:r>
            <a:r>
              <a:rPr lang="en-US" sz="1800" baseline="0" dirty="0"/>
              <a:t> </a:t>
            </a:r>
            <a:r>
              <a:rPr lang="en-US" sz="1800" dirty="0"/>
              <a:t>immunization (through budget line)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'Imm exp'!$A$21</c:f>
              <c:strCache>
                <c:ptCount val="1"/>
                <c:pt idx="0">
                  <c:v>Budget line on immunization</c:v>
                </c:pt>
              </c:strCache>
            </c:strRef>
          </c:tx>
          <c:spPr>
            <a:solidFill>
              <a:schemeClr val="accent2"/>
            </a:solidFill>
            <a:ln>
              <a:noFill/>
            </a:ln>
            <a:effectLst/>
          </c:spPr>
          <c:invertIfNegative val="0"/>
          <c:cat>
            <c:numRef>
              <c:f>'Imm exp'!$B$20:$H$20</c:f>
              <c:numCache>
                <c:formatCode>General</c:formatCode>
                <c:ptCount val="7"/>
                <c:pt idx="0">
                  <c:v>2012</c:v>
                </c:pt>
                <c:pt idx="1">
                  <c:v>2013</c:v>
                </c:pt>
                <c:pt idx="2">
                  <c:v>2014</c:v>
                </c:pt>
                <c:pt idx="3">
                  <c:v>2015</c:v>
                </c:pt>
                <c:pt idx="4">
                  <c:v>2016</c:v>
                </c:pt>
                <c:pt idx="5">
                  <c:v>2017</c:v>
                </c:pt>
                <c:pt idx="6">
                  <c:v>2018</c:v>
                </c:pt>
              </c:numCache>
            </c:numRef>
          </c:cat>
          <c:val>
            <c:numRef>
              <c:f>'Imm exp'!$B$21:$H$21</c:f>
              <c:numCache>
                <c:formatCode>General</c:formatCode>
                <c:ptCount val="7"/>
                <c:pt idx="0">
                  <c:v>399.6</c:v>
                </c:pt>
                <c:pt idx="1">
                  <c:v>465</c:v>
                </c:pt>
                <c:pt idx="2">
                  <c:v>1386.7</c:v>
                </c:pt>
                <c:pt idx="3">
                  <c:v>1890.4</c:v>
                </c:pt>
                <c:pt idx="4">
                  <c:v>1890.4</c:v>
                </c:pt>
                <c:pt idx="5">
                  <c:v>1890.4</c:v>
                </c:pt>
                <c:pt idx="6">
                  <c:v>1825.4</c:v>
                </c:pt>
              </c:numCache>
            </c:numRef>
          </c:val>
          <c:extLst>
            <c:ext xmlns:c16="http://schemas.microsoft.com/office/drawing/2014/chart" uri="{C3380CC4-5D6E-409C-BE32-E72D297353CC}">
              <c16:uniqueId val="{00000000-FA84-4CEF-9BCC-EA7EEE9879F4}"/>
            </c:ext>
          </c:extLst>
        </c:ser>
        <c:dLbls>
          <c:showLegendKey val="0"/>
          <c:showVal val="0"/>
          <c:showCatName val="0"/>
          <c:showSerName val="0"/>
          <c:showPercent val="0"/>
          <c:showBubbleSize val="0"/>
        </c:dLbls>
        <c:gapWidth val="48"/>
        <c:overlap val="-27"/>
        <c:axId val="606872431"/>
        <c:axId val="525255807"/>
      </c:barChart>
      <c:catAx>
        <c:axId val="6068724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25255807"/>
        <c:crosses val="autoZero"/>
        <c:auto val="1"/>
        <c:lblAlgn val="ctr"/>
        <c:lblOffset val="100"/>
        <c:noMultiLvlLbl val="0"/>
      </c:catAx>
      <c:valAx>
        <c:axId val="5252558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AMD</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068724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5-09T23:41:34.419" idx="122">
    <p:pos x="6624" y="2678"/>
    <p:text>i updated definition to be the original demographer proposing this</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9-05-10T00:12:00.597" idx="125">
    <p:pos x="2570" y="3470"/>
    <p:text>translator - i changed the key messages in this slide</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9-05-10T05:49:02.539" idx="133">
    <p:pos x="4431" y="1713"/>
    <p:text>i changed the MCV2</p:text>
    <p:extLst>
      <p:ext uri="{C676402C-5697-4E1C-873F-D02D1690AC5C}">
        <p15:threadingInfo xmlns:p15="http://schemas.microsoft.com/office/powerpoint/2012/main" timeZoneBias="240"/>
      </p:ext>
    </p:extLst>
  </p:cm>
  <p:cm authorId="1" dt="2019-05-10T05:49:58.238" idx="134">
    <p:pos x="4431" y="1849"/>
    <p:text>and financial protection moved up</p:text>
    <p:extLst>
      <p:ext uri="{C676402C-5697-4E1C-873F-D02D1690AC5C}">
        <p15:threadingInfo xmlns:p15="http://schemas.microsoft.com/office/powerpoint/2012/main" timeZoneBias="240">
          <p15:parentCm authorId="1" idx="133"/>
        </p15:threadingInfo>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9-05-09T11:48:57.544" idx="112">
    <p:pos x="7156" y="3818"/>
    <p:text>translator - i chnaged a few bullets</p:text>
    <p:extLst>
      <p:ext uri="{C676402C-5697-4E1C-873F-D02D1690AC5C}">
        <p15:threadingInfo xmlns:p15="http://schemas.microsoft.com/office/powerpoint/2012/main" timeZoneBias="24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9-05-10T05:53:53.893" idx="135">
    <p:pos x="6934" y="3559"/>
    <p:text>i added this..</p:text>
    <p:extLst>
      <p:ext uri="{C676402C-5697-4E1C-873F-D02D1690AC5C}">
        <p15:threadingInfo xmlns:p15="http://schemas.microsoft.com/office/powerpoint/2012/main" timeZoneBias="24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9-05-10T00:14:16.161" idx="126">
    <p:pos x="4018" y="2736"/>
    <p:text>i just added the word vulnerable (key and vulnerable is the term we should use)</p:text>
    <p:extLst>
      <p:ext uri="{C676402C-5697-4E1C-873F-D02D1690AC5C}">
        <p15:threadingInfo xmlns:p15="http://schemas.microsoft.com/office/powerpoint/2012/main" timeZoneBias="24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9-05-09T09:12:45.934" idx="106">
    <p:pos x="10" y="10"/>
    <p:text>translator - i rearranged order of slides and brought this up</p:text>
    <p:extLst mod="1">
      <p:ext uri="{C676402C-5697-4E1C-873F-D02D1690AC5C}">
        <p15:threadingInfo xmlns:p15="http://schemas.microsoft.com/office/powerpoint/2012/main" timeZoneBias="240"/>
      </p:ext>
    </p:extLst>
  </p:cm>
  <p:cm authorId="1" dt="2019-05-10T00:20:20.197" idx="127">
    <p:pos x="10" y="146"/>
    <p:text>i also added the "BUT" and some new text</p:text>
    <p:extLst>
      <p:ext uri="{C676402C-5697-4E1C-873F-D02D1690AC5C}">
        <p15:threadingInfo xmlns:p15="http://schemas.microsoft.com/office/powerpoint/2012/main" timeZoneBias="240">
          <p15:parentCm authorId="1" idx="106"/>
        </p15:threadingInfo>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9-05-10T00:30:21.146" idx="129">
    <p:pos x="10" y="10"/>
    <p:text>translator - moved up from earlier and also changed first bullet and added "but" in two places</p:text>
    <p:extLst>
      <p:ext uri="{C676402C-5697-4E1C-873F-D02D1690AC5C}">
        <p15:threadingInfo xmlns:p15="http://schemas.microsoft.com/office/powerpoint/2012/main" timeZoneBias="240"/>
      </p:ext>
    </p:extLst>
  </p:cm>
</p:cmLst>
</file>

<file path=ppt/comments/comment17.xml><?xml version="1.0" encoding="utf-8"?>
<p:cmLst xmlns:a="http://schemas.openxmlformats.org/drawingml/2006/main" xmlns:r="http://schemas.openxmlformats.org/officeDocument/2006/relationships" xmlns:p="http://schemas.openxmlformats.org/presentationml/2006/main">
  <p:cm authorId="1" dt="2019-05-10T06:01:00.795" idx="136">
    <p:pos x="10" y="10"/>
    <p:text>i added the now fully financed</p:text>
    <p:extLst>
      <p:ext uri="{C676402C-5697-4E1C-873F-D02D1690AC5C}">
        <p15:threadingInfo xmlns:p15="http://schemas.microsoft.com/office/powerpoint/2012/main" timeZoneBias="240"/>
      </p:ext>
    </p:extLst>
  </p:cm>
</p:cmLst>
</file>

<file path=ppt/comments/comment18.xml><?xml version="1.0" encoding="utf-8"?>
<p:cmLst xmlns:a="http://schemas.openxmlformats.org/drawingml/2006/main" xmlns:r="http://schemas.openxmlformats.org/officeDocument/2006/relationships" xmlns:p="http://schemas.openxmlformats.org/presentationml/2006/main">
  <p:cm authorId="1" dt="2019-05-07T14:09:18.683" idx="79">
    <p:pos x="10" y="10"/>
    <p:text>note to translator - this table has changed</p:text>
    <p:extLst>
      <p:ext uri="{C676402C-5697-4E1C-873F-D02D1690AC5C}">
        <p15:threadingInfo xmlns:p15="http://schemas.microsoft.com/office/powerpoint/2012/main" timeZoneBias="240"/>
      </p:ext>
    </p:extLst>
  </p:cm>
  <p:cm authorId="1" dt="2019-05-08T03:45:11.482" idx="103">
    <p:pos x="10" y="146"/>
    <p:text>i need to update this, rose.</p:text>
    <p:extLst>
      <p:ext uri="{C676402C-5697-4E1C-873F-D02D1690AC5C}">
        <p15:threadingInfo xmlns:p15="http://schemas.microsoft.com/office/powerpoint/2012/main" timeZoneBias="240">
          <p15:parentCm authorId="1" idx="79"/>
        </p15:threadingInfo>
      </p:ext>
    </p:extLst>
  </p:cm>
</p:cmLst>
</file>

<file path=ppt/comments/comment19.xml><?xml version="1.0" encoding="utf-8"?>
<p:cmLst xmlns:a="http://schemas.openxmlformats.org/drawingml/2006/main" xmlns:r="http://schemas.openxmlformats.org/officeDocument/2006/relationships" xmlns:p="http://schemas.openxmlformats.org/presentationml/2006/main">
  <p:cm authorId="1" dt="2019-05-10T06:14:03.344" idx="137">
    <p:pos x="3449" y="2555"/>
    <p:text>following to falling...</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5-09T23:44:34.324" idx="123">
    <p:pos x="7133" y="3528"/>
    <p:text>translator- i rearranged life expectancy and decreasing fertility</p:text>
    <p:extLst>
      <p:ext uri="{C676402C-5697-4E1C-873F-D02D1690AC5C}">
        <p15:threadingInfo xmlns:p15="http://schemas.microsoft.com/office/powerpoint/2012/main" timeZoneBias="240"/>
      </p:ext>
    </p:extLst>
  </p:cm>
  <p:cm authorId="1" dt="2019-05-09T23:48:02.529" idx="124">
    <p:pos x="7133" y="3664"/>
    <p:text>also changes to 2.93 million people...</p:text>
    <p:extLst>
      <p:ext uri="{C676402C-5697-4E1C-873F-D02D1690AC5C}">
        <p15:threadingInfo xmlns:p15="http://schemas.microsoft.com/office/powerpoint/2012/main" timeZoneBias="240">
          <p15:parentCm authorId="1" idx="123"/>
        </p15:threadingInfo>
      </p:ext>
    </p:extLst>
  </p:cm>
</p:cmLst>
</file>

<file path=ppt/comments/comment20.xml><?xml version="1.0" encoding="utf-8"?>
<p:cmLst xmlns:a="http://schemas.openxmlformats.org/drawingml/2006/main" xmlns:r="http://schemas.openxmlformats.org/officeDocument/2006/relationships" xmlns:p="http://schemas.openxmlformats.org/presentationml/2006/main">
  <p:cm authorId="1" dt="2019-05-09T16:43:46.164" idx="121">
    <p:pos x="10" y="10"/>
    <p:text>translator - this is new</p:text>
    <p:extLst>
      <p:ext uri="{C676402C-5697-4E1C-873F-D02D1690AC5C}">
        <p15:threadingInfo xmlns:p15="http://schemas.microsoft.com/office/powerpoint/2012/main" timeZoneBias="240"/>
      </p:ext>
    </p:extLst>
  </p:cm>
</p:cmLst>
</file>

<file path=ppt/comments/comment21.xml><?xml version="1.0" encoding="utf-8"?>
<p:cmLst xmlns:a="http://schemas.openxmlformats.org/drawingml/2006/main" xmlns:r="http://schemas.openxmlformats.org/officeDocument/2006/relationships" xmlns:p="http://schemas.openxmlformats.org/presentationml/2006/main">
  <p:cm authorId="1" dt="2019-05-09T12:02:37.847" idx="114">
    <p:pos x="10" y="10"/>
    <p:text>translator - i added in gavi countries</p:text>
    <p:extLst>
      <p:ext uri="{C676402C-5697-4E1C-873F-D02D1690AC5C}">
        <p15:threadingInfo xmlns:p15="http://schemas.microsoft.com/office/powerpoint/2012/main" timeZoneBias="240"/>
      </p:ext>
    </p:extLst>
  </p:cm>
</p:cmLst>
</file>

<file path=ppt/comments/comment22.xml><?xml version="1.0" encoding="utf-8"?>
<p:cmLst xmlns:a="http://schemas.openxmlformats.org/drawingml/2006/main" xmlns:r="http://schemas.openxmlformats.org/officeDocument/2006/relationships" xmlns:p="http://schemas.openxmlformats.org/presentationml/2006/main">
  <p:cm authorId="1" dt="2019-05-09T12:12:52.825" idx="115">
    <p:pos x="6602" y="2156"/>
    <p:text>translator - i added the second part - used to come under the azerbaijan slide</p:text>
    <p:extLst>
      <p:ext uri="{C676402C-5697-4E1C-873F-D02D1690AC5C}">
        <p15:threadingInfo xmlns:p15="http://schemas.microsoft.com/office/powerpoint/2012/main" timeZoneBias="240"/>
      </p:ext>
    </p:extLst>
  </p:cm>
</p:cmLst>
</file>

<file path=ppt/comments/comment23.xml><?xml version="1.0" encoding="utf-8"?>
<p:cmLst xmlns:a="http://schemas.openxmlformats.org/drawingml/2006/main" xmlns:r="http://schemas.openxmlformats.org/officeDocument/2006/relationships" xmlns:p="http://schemas.openxmlformats.org/presentationml/2006/main">
  <p:cm authorId="1" dt="2019-05-09T12:18:37.333" idx="116">
    <p:pos x="7451" y="1150"/>
    <p:text>Translator - i added</p:text>
    <p:extLst>
      <p:ext uri="{C676402C-5697-4E1C-873F-D02D1690AC5C}">
        <p15:threadingInfo xmlns:p15="http://schemas.microsoft.com/office/powerpoint/2012/main" timeZoneBias="240"/>
      </p:ext>
    </p:extLst>
  </p:cm>
  <p:cm authorId="1" dt="2019-05-09T12:19:23.405" idx="117">
    <p:pos x="7451" y="1286"/>
    <p:text>text</p:text>
    <p:extLst>
      <p:ext uri="{C676402C-5697-4E1C-873F-D02D1690AC5C}">
        <p15:threadingInfo xmlns:p15="http://schemas.microsoft.com/office/powerpoint/2012/main" timeZoneBias="240">
          <p15:parentCm authorId="1" idx="116"/>
        </p15:threadingInfo>
      </p:ext>
    </p:extLst>
  </p:cm>
</p:cmLst>
</file>

<file path=ppt/comments/comment24.xml><?xml version="1.0" encoding="utf-8"?>
<p:cmLst xmlns:a="http://schemas.openxmlformats.org/drawingml/2006/main" xmlns:r="http://schemas.openxmlformats.org/officeDocument/2006/relationships" xmlns:p="http://schemas.openxmlformats.org/presentationml/2006/main">
  <p:cm authorId="1" dt="2019-05-09T12:20:06.645" idx="118">
    <p:pos x="5605" y="679"/>
    <p:text>translator - i added "from development assistance"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5-09T11:29:28.598" idx="108">
    <p:pos x="2650" y="3650"/>
    <p:text>translator - i added animation, red box and slight changes to text box at bottom</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9-05-09T09:08:43.098" idx="105">
    <p:pos x="7152" y="187"/>
    <p:text>changed the title</p:text>
    <p:extLst>
      <p:ext uri="{C676402C-5697-4E1C-873F-D02D1690AC5C}">
        <p15:threadingInfo xmlns:p15="http://schemas.microsoft.com/office/powerpoint/2012/main" timeZoneBias="240"/>
      </p:ext>
    </p:extLst>
  </p:cm>
  <p:cm authorId="1" dt="2019-05-09T11:30:14.171" idx="109">
    <p:pos x="7152" y="323"/>
    <p:text>added subtitle</p:text>
    <p:extLst>
      <p:ext uri="{C676402C-5697-4E1C-873F-D02D1690AC5C}">
        <p15:threadingInfo xmlns:p15="http://schemas.microsoft.com/office/powerpoint/2012/main" timeZoneBias="240">
          <p15:parentCm authorId="1" idx="105"/>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9-05-07T22:00:12.272" idx="93">
    <p:pos x="10" y="10"/>
    <p:text>translator - this is the same as in the transitions presentation on day 1</p:text>
    <p:extLst>
      <p:ext uri="{C676402C-5697-4E1C-873F-D02D1690AC5C}">
        <p15:threadingInfo xmlns:p15="http://schemas.microsoft.com/office/powerpoint/2012/main" timeZoneBias="240"/>
      </p:ext>
    </p:extLst>
  </p:cm>
  <p:cm authorId="7" dt="2019-05-08T19:19:34.594" idx="3">
    <p:pos x="10" y="146"/>
    <p:text>this is very good.  Agree with this</p:text>
    <p:extLst>
      <p:ext uri="{C676402C-5697-4E1C-873F-D02D1690AC5C}">
        <p15:threadingInfo xmlns:p15="http://schemas.microsoft.com/office/powerpoint/2012/main" timeZoneBias="-240">
          <p15:parentCm authorId="1" idx="93"/>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9-05-10T04:02:47.052" idx="130">
    <p:pos x="5509" y="2356"/>
    <p:text>i added last part of definition</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9-05-09T11:45:35.643" idx="111">
    <p:pos x="4778" y="421"/>
    <p:text>translator- i changed to be in order of gni and also added subtitle</p:text>
    <p:extLst>
      <p:ext uri="{C676402C-5697-4E1C-873F-D02D1690AC5C}">
        <p15:threadingInfo xmlns:p15="http://schemas.microsoft.com/office/powerpoint/2012/main" timeZoneBias="240"/>
      </p:ext>
    </p:extLst>
  </p:cm>
  <p:cm authorId="1" dt="2019-05-09T12:29:30.804" idx="119">
    <p:pos x="4778" y="557"/>
    <p:text>also added BUT in title ...and comment</p:text>
    <p:extLst>
      <p:ext uri="{C676402C-5697-4E1C-873F-D02D1690AC5C}">
        <p15:threadingInfo xmlns:p15="http://schemas.microsoft.com/office/powerpoint/2012/main" timeZoneBias="240">
          <p15:parentCm authorId="1" idx="111"/>
        </p15:threadingInfo>
      </p:ext>
    </p:extLst>
  </p:cm>
  <p:cm authorId="1" dt="2019-05-10T05:24:39.980" idx="131">
    <p:pos x="4778" y="693"/>
    <p:text>i changed this slide</p:text>
    <p:extLst>
      <p:ext uri="{C676402C-5697-4E1C-873F-D02D1690AC5C}">
        <p15:threadingInfo xmlns:p15="http://schemas.microsoft.com/office/powerpoint/2012/main" timeZoneBias="240">
          <p15:parentCm authorId="1" idx="111"/>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9-05-06T23:46:12.650" idx="80">
    <p:pos x="10" y="10"/>
    <p:text>need to add year</p:text>
    <p:extLst>
      <p:ext uri="{C676402C-5697-4E1C-873F-D02D1690AC5C}">
        <p15:threadingInfo xmlns:p15="http://schemas.microsoft.com/office/powerpoint/2012/main" timeZoneBias="240"/>
      </p:ext>
    </p:extLst>
  </p:cm>
  <p:cm authorId="1" dt="2019-05-06T23:46:38.057" idx="82">
    <p:pos x="10" y="146"/>
    <p:text>rose says update</p:text>
    <p:extLst>
      <p:ext uri="{C676402C-5697-4E1C-873F-D02D1690AC5C}">
        <p15:threadingInfo xmlns:p15="http://schemas.microsoft.com/office/powerpoint/2012/main" timeZoneBias="240">
          <p15:parentCm authorId="1" idx="80"/>
        </p15:threadingInfo>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9-05-10T05:38:59.240" idx="132">
    <p:pos x="7384" y="126"/>
    <p:text>i changed this...</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A29908-455B-4C59-B6CF-5998AECAE3C4}"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680E60DE-CCC5-4A4A-B3F4-304E59717624}">
      <dgm:prSet custT="1"/>
      <dgm:spPr/>
      <dgm:t>
        <a:bodyPr/>
        <a:lstStyle/>
        <a:p>
          <a:r>
            <a:rPr lang="en-US" sz="2200" dirty="0"/>
            <a:t>The transition from development assistance in Armenia brings forth many challenges for maintaining the gains achieved with development assistance. </a:t>
          </a:r>
        </a:p>
        <a:p>
          <a:endParaRPr lang="en-US" sz="2200" dirty="0"/>
        </a:p>
      </dgm:t>
    </dgm:pt>
    <dgm:pt modelId="{E1DF60DA-E7C5-4124-9035-5FA01F06A27B}" type="parTrans" cxnId="{0E310982-10E1-4C3A-90B1-B99C231158BA}">
      <dgm:prSet/>
      <dgm:spPr/>
      <dgm:t>
        <a:bodyPr/>
        <a:lstStyle/>
        <a:p>
          <a:endParaRPr lang="en-US" sz="2200"/>
        </a:p>
      </dgm:t>
    </dgm:pt>
    <dgm:pt modelId="{A814EFCF-7C4F-4FCC-B178-A665A4E9F2E4}" type="sibTrans" cxnId="{0E310982-10E1-4C3A-90B1-B99C231158BA}">
      <dgm:prSet/>
      <dgm:spPr/>
      <dgm:t>
        <a:bodyPr/>
        <a:lstStyle/>
        <a:p>
          <a:endParaRPr lang="en-US" sz="2200"/>
        </a:p>
      </dgm:t>
    </dgm:pt>
    <dgm:pt modelId="{FDA667F4-3443-40CF-983F-2D1087CD78CF}">
      <dgm:prSet custT="1"/>
      <dgm:spPr/>
      <dgm:t>
        <a:bodyPr/>
        <a:lstStyle/>
        <a:p>
          <a:r>
            <a:rPr lang="en-US" sz="2200" dirty="0"/>
            <a:t>Health sector reforms towards UHC present opportunities but special attention needs to be given to ensure the health system adequately plans for these transitions</a:t>
          </a:r>
        </a:p>
      </dgm:t>
    </dgm:pt>
    <dgm:pt modelId="{F565E84E-3114-437A-B193-E9CDA88D320F}" type="parTrans" cxnId="{0A636B8F-C6BC-4864-8A92-C021E66BF0A0}">
      <dgm:prSet/>
      <dgm:spPr/>
      <dgm:t>
        <a:bodyPr/>
        <a:lstStyle/>
        <a:p>
          <a:endParaRPr lang="en-US" sz="2200"/>
        </a:p>
      </dgm:t>
    </dgm:pt>
    <dgm:pt modelId="{FD0D1938-7609-4DE9-9D3A-F7B8A3A89177}" type="sibTrans" cxnId="{0A636B8F-C6BC-4864-8A92-C021E66BF0A0}">
      <dgm:prSet/>
      <dgm:spPr/>
      <dgm:t>
        <a:bodyPr/>
        <a:lstStyle/>
        <a:p>
          <a:endParaRPr lang="en-US" sz="2200"/>
        </a:p>
      </dgm:t>
    </dgm:pt>
    <dgm:pt modelId="{F0594B7E-AD3D-419C-A089-E39A3D87EF49}">
      <dgm:prSet custT="1"/>
      <dgm:spPr/>
      <dgm:t>
        <a:bodyPr/>
        <a:lstStyle/>
        <a:p>
          <a:r>
            <a:rPr lang="en-US" sz="2200" dirty="0">
              <a:cs typeface="Calibri Light"/>
            </a:rPr>
            <a:t>Countries </a:t>
          </a:r>
          <a:r>
            <a:rPr lang="en-US" sz="2200" dirty="0"/>
            <a:t>experience a “health financing transition” whereby total health expenditure rises and the share of health expenditure from prepaid, pooled sources increases as country income rises. Armenia has not followed this trend and has high out-of-pocket spending. </a:t>
          </a:r>
        </a:p>
        <a:p>
          <a:endParaRPr lang="en-US" sz="2200" dirty="0"/>
        </a:p>
      </dgm:t>
    </dgm:pt>
    <dgm:pt modelId="{FA87DD2B-5274-483C-8A86-E583B65CC58A}" type="parTrans" cxnId="{B4134B35-69D6-401F-A6D9-EB8A32B5E097}">
      <dgm:prSet/>
      <dgm:spPr/>
      <dgm:t>
        <a:bodyPr/>
        <a:lstStyle/>
        <a:p>
          <a:endParaRPr lang="en-US" sz="2200"/>
        </a:p>
      </dgm:t>
    </dgm:pt>
    <dgm:pt modelId="{4BA621F2-726E-41C4-A8EF-A14906F5D160}" type="sibTrans" cxnId="{B4134B35-69D6-401F-A6D9-EB8A32B5E097}">
      <dgm:prSet/>
      <dgm:spPr/>
      <dgm:t>
        <a:bodyPr/>
        <a:lstStyle/>
        <a:p>
          <a:endParaRPr lang="en-US" sz="2200"/>
        </a:p>
      </dgm:t>
    </dgm:pt>
    <dgm:pt modelId="{E54D3A95-E2FF-4AF9-B56A-443E736AA59A}">
      <dgm:prSet custT="1"/>
      <dgm:spPr/>
      <dgm:t>
        <a:bodyPr/>
        <a:lstStyle/>
        <a:p>
          <a:r>
            <a:rPr lang="en-US" sz="2200" noProof="0" dirty="0"/>
            <a:t>The demographic and epidemiological shifts in Armenia will place increased pressure on the economy and the health system that justify the need for higher public spending</a:t>
          </a:r>
        </a:p>
      </dgm:t>
    </dgm:pt>
    <dgm:pt modelId="{6C0D33B3-9FC3-42F8-8968-7E303E942C35}" type="parTrans" cxnId="{082C6862-B486-4E85-9A66-D863C1FC17A0}">
      <dgm:prSet/>
      <dgm:spPr/>
      <dgm:t>
        <a:bodyPr/>
        <a:lstStyle/>
        <a:p>
          <a:endParaRPr lang="en-US" sz="2200"/>
        </a:p>
      </dgm:t>
    </dgm:pt>
    <dgm:pt modelId="{6D769F60-5E13-4C07-AFD4-A1138BAF812E}" type="sibTrans" cxnId="{082C6862-B486-4E85-9A66-D863C1FC17A0}">
      <dgm:prSet/>
      <dgm:spPr/>
      <dgm:t>
        <a:bodyPr/>
        <a:lstStyle/>
        <a:p>
          <a:endParaRPr lang="en-US" sz="2200"/>
        </a:p>
      </dgm:t>
    </dgm:pt>
    <dgm:pt modelId="{3375C336-4CF5-4088-B262-393661282BBF}" type="pres">
      <dgm:prSet presAssocID="{84A29908-455B-4C59-B6CF-5998AECAE3C4}" presName="vert0" presStyleCnt="0">
        <dgm:presLayoutVars>
          <dgm:dir/>
          <dgm:animOne val="branch"/>
          <dgm:animLvl val="lvl"/>
        </dgm:presLayoutVars>
      </dgm:prSet>
      <dgm:spPr/>
    </dgm:pt>
    <dgm:pt modelId="{6002B1E2-322A-4E11-8DA6-54C12AFA6E92}" type="pres">
      <dgm:prSet presAssocID="{E54D3A95-E2FF-4AF9-B56A-443E736AA59A}" presName="thickLine" presStyleLbl="alignNode1" presStyleIdx="0" presStyleCnt="4"/>
      <dgm:spPr/>
    </dgm:pt>
    <dgm:pt modelId="{37C85A6A-9E57-4217-9EFE-6F3BBA7A7F4B}" type="pres">
      <dgm:prSet presAssocID="{E54D3A95-E2FF-4AF9-B56A-443E736AA59A}" presName="horz1" presStyleCnt="0"/>
      <dgm:spPr/>
    </dgm:pt>
    <dgm:pt modelId="{879EA601-1D62-4160-BB02-AF5D5AA85FB2}" type="pres">
      <dgm:prSet presAssocID="{E54D3A95-E2FF-4AF9-B56A-443E736AA59A}" presName="tx1" presStyleLbl="revTx" presStyleIdx="0" presStyleCnt="4" custScaleY="79379" custLinFactNeighborY="-1090"/>
      <dgm:spPr/>
    </dgm:pt>
    <dgm:pt modelId="{6A756948-F2A7-4C28-9EAF-70D6A13C4285}" type="pres">
      <dgm:prSet presAssocID="{E54D3A95-E2FF-4AF9-B56A-443E736AA59A}" presName="vert1" presStyleCnt="0"/>
      <dgm:spPr/>
    </dgm:pt>
    <dgm:pt modelId="{A46A4101-C34D-499F-B1B1-505ED7A7B54C}" type="pres">
      <dgm:prSet presAssocID="{F0594B7E-AD3D-419C-A089-E39A3D87EF49}" presName="thickLine" presStyleLbl="alignNode1" presStyleIdx="1" presStyleCnt="4"/>
      <dgm:spPr/>
    </dgm:pt>
    <dgm:pt modelId="{906E4956-AF4B-4758-9186-E33719080E37}" type="pres">
      <dgm:prSet presAssocID="{F0594B7E-AD3D-419C-A089-E39A3D87EF49}" presName="horz1" presStyleCnt="0"/>
      <dgm:spPr/>
    </dgm:pt>
    <dgm:pt modelId="{EFDD9131-58FB-4AAC-9F0C-D92D27633BC1}" type="pres">
      <dgm:prSet presAssocID="{F0594B7E-AD3D-419C-A089-E39A3D87EF49}" presName="tx1" presStyleLbl="revTx" presStyleIdx="1" presStyleCnt="4" custScaleY="108337"/>
      <dgm:spPr/>
    </dgm:pt>
    <dgm:pt modelId="{881F4B30-5225-4B57-876D-8FE1480C588F}" type="pres">
      <dgm:prSet presAssocID="{F0594B7E-AD3D-419C-A089-E39A3D87EF49}" presName="vert1" presStyleCnt="0"/>
      <dgm:spPr/>
    </dgm:pt>
    <dgm:pt modelId="{20AD1E2E-0F08-4162-9B61-30A63AFD7C08}" type="pres">
      <dgm:prSet presAssocID="{680E60DE-CCC5-4A4A-B3F4-304E59717624}" presName="thickLine" presStyleLbl="alignNode1" presStyleIdx="2" presStyleCnt="4"/>
      <dgm:spPr/>
    </dgm:pt>
    <dgm:pt modelId="{E401D573-70B8-4DD6-B0F7-8574D2F6FB7A}" type="pres">
      <dgm:prSet presAssocID="{680E60DE-CCC5-4A4A-B3F4-304E59717624}" presName="horz1" presStyleCnt="0"/>
      <dgm:spPr/>
    </dgm:pt>
    <dgm:pt modelId="{37783161-D44C-4C2C-8566-70E5166DAEBB}" type="pres">
      <dgm:prSet presAssocID="{680E60DE-CCC5-4A4A-B3F4-304E59717624}" presName="tx1" presStyleLbl="revTx" presStyleIdx="2" presStyleCnt="4" custScaleY="80646"/>
      <dgm:spPr/>
    </dgm:pt>
    <dgm:pt modelId="{6DA5075F-42EE-4A35-A0EB-A3F6E37C9E5F}" type="pres">
      <dgm:prSet presAssocID="{680E60DE-CCC5-4A4A-B3F4-304E59717624}" presName="vert1" presStyleCnt="0"/>
      <dgm:spPr/>
    </dgm:pt>
    <dgm:pt modelId="{8C618017-B06F-450E-A6FB-F201BF94BE63}" type="pres">
      <dgm:prSet presAssocID="{FDA667F4-3443-40CF-983F-2D1087CD78CF}" presName="thickLine" presStyleLbl="alignNode1" presStyleIdx="3" presStyleCnt="4"/>
      <dgm:spPr/>
    </dgm:pt>
    <dgm:pt modelId="{C50C4176-66F7-4104-9FB2-36E2DBCE4B79}" type="pres">
      <dgm:prSet presAssocID="{FDA667F4-3443-40CF-983F-2D1087CD78CF}" presName="horz1" presStyleCnt="0"/>
      <dgm:spPr/>
    </dgm:pt>
    <dgm:pt modelId="{692CF2A4-8168-4FDC-A11A-93B3916C5F9E}" type="pres">
      <dgm:prSet presAssocID="{FDA667F4-3443-40CF-983F-2D1087CD78CF}" presName="tx1" presStyleLbl="revTx" presStyleIdx="3" presStyleCnt="4" custScaleY="80963"/>
      <dgm:spPr/>
    </dgm:pt>
    <dgm:pt modelId="{574A352B-EBBC-4841-B37C-8CB0AE15CE7E}" type="pres">
      <dgm:prSet presAssocID="{FDA667F4-3443-40CF-983F-2D1087CD78CF}" presName="vert1" presStyleCnt="0"/>
      <dgm:spPr/>
    </dgm:pt>
  </dgm:ptLst>
  <dgm:cxnLst>
    <dgm:cxn modelId="{33F8B120-7869-40C5-826E-DF9D54A033BE}" type="presOf" srcId="{84A29908-455B-4C59-B6CF-5998AECAE3C4}" destId="{3375C336-4CF5-4088-B262-393661282BBF}" srcOrd="0" destOrd="0" presId="urn:microsoft.com/office/officeart/2008/layout/LinedList"/>
    <dgm:cxn modelId="{A0A17B2C-586E-4D78-8CA4-520F4D8048A6}" type="presOf" srcId="{F0594B7E-AD3D-419C-A089-E39A3D87EF49}" destId="{EFDD9131-58FB-4AAC-9F0C-D92D27633BC1}" srcOrd="0" destOrd="0" presId="urn:microsoft.com/office/officeart/2008/layout/LinedList"/>
    <dgm:cxn modelId="{FF87E032-0668-478D-98AD-750158EF577F}" type="presOf" srcId="{E54D3A95-E2FF-4AF9-B56A-443E736AA59A}" destId="{879EA601-1D62-4160-BB02-AF5D5AA85FB2}" srcOrd="0" destOrd="0" presId="urn:microsoft.com/office/officeart/2008/layout/LinedList"/>
    <dgm:cxn modelId="{B4134B35-69D6-401F-A6D9-EB8A32B5E097}" srcId="{84A29908-455B-4C59-B6CF-5998AECAE3C4}" destId="{F0594B7E-AD3D-419C-A089-E39A3D87EF49}" srcOrd="1" destOrd="0" parTransId="{FA87DD2B-5274-483C-8A86-E583B65CC58A}" sibTransId="{4BA621F2-726E-41C4-A8EF-A14906F5D160}"/>
    <dgm:cxn modelId="{1583EC60-5C2C-4D2C-B37D-8A654DDC9D58}" type="presOf" srcId="{FDA667F4-3443-40CF-983F-2D1087CD78CF}" destId="{692CF2A4-8168-4FDC-A11A-93B3916C5F9E}" srcOrd="0" destOrd="0" presId="urn:microsoft.com/office/officeart/2008/layout/LinedList"/>
    <dgm:cxn modelId="{082C6862-B486-4E85-9A66-D863C1FC17A0}" srcId="{84A29908-455B-4C59-B6CF-5998AECAE3C4}" destId="{E54D3A95-E2FF-4AF9-B56A-443E736AA59A}" srcOrd="0" destOrd="0" parTransId="{6C0D33B3-9FC3-42F8-8968-7E303E942C35}" sibTransId="{6D769F60-5E13-4C07-AFD4-A1138BAF812E}"/>
    <dgm:cxn modelId="{0E310982-10E1-4C3A-90B1-B99C231158BA}" srcId="{84A29908-455B-4C59-B6CF-5998AECAE3C4}" destId="{680E60DE-CCC5-4A4A-B3F4-304E59717624}" srcOrd="2" destOrd="0" parTransId="{E1DF60DA-E7C5-4124-9035-5FA01F06A27B}" sibTransId="{A814EFCF-7C4F-4FCC-B178-A665A4E9F2E4}"/>
    <dgm:cxn modelId="{0A636B8F-C6BC-4864-8A92-C021E66BF0A0}" srcId="{84A29908-455B-4C59-B6CF-5998AECAE3C4}" destId="{FDA667F4-3443-40CF-983F-2D1087CD78CF}" srcOrd="3" destOrd="0" parTransId="{F565E84E-3114-437A-B193-E9CDA88D320F}" sibTransId="{FD0D1938-7609-4DE9-9D3A-F7B8A3A89177}"/>
    <dgm:cxn modelId="{A77221AA-3AE9-4223-BD25-CCDD1690EF9A}" type="presOf" srcId="{680E60DE-CCC5-4A4A-B3F4-304E59717624}" destId="{37783161-D44C-4C2C-8566-70E5166DAEBB}" srcOrd="0" destOrd="0" presId="urn:microsoft.com/office/officeart/2008/layout/LinedList"/>
    <dgm:cxn modelId="{5E26FF13-1C18-449D-AEC5-EAC28E4EDA51}" type="presParOf" srcId="{3375C336-4CF5-4088-B262-393661282BBF}" destId="{6002B1E2-322A-4E11-8DA6-54C12AFA6E92}" srcOrd="0" destOrd="0" presId="urn:microsoft.com/office/officeart/2008/layout/LinedList"/>
    <dgm:cxn modelId="{1BFB0106-C3E1-4A62-87D6-993C4FF4B9A2}" type="presParOf" srcId="{3375C336-4CF5-4088-B262-393661282BBF}" destId="{37C85A6A-9E57-4217-9EFE-6F3BBA7A7F4B}" srcOrd="1" destOrd="0" presId="urn:microsoft.com/office/officeart/2008/layout/LinedList"/>
    <dgm:cxn modelId="{9880ED24-4722-4FBB-A5E5-D8D5D4C0F3AF}" type="presParOf" srcId="{37C85A6A-9E57-4217-9EFE-6F3BBA7A7F4B}" destId="{879EA601-1D62-4160-BB02-AF5D5AA85FB2}" srcOrd="0" destOrd="0" presId="urn:microsoft.com/office/officeart/2008/layout/LinedList"/>
    <dgm:cxn modelId="{D7D2D33D-3FA4-476D-9F37-1E9B88DB8B5A}" type="presParOf" srcId="{37C85A6A-9E57-4217-9EFE-6F3BBA7A7F4B}" destId="{6A756948-F2A7-4C28-9EAF-70D6A13C4285}" srcOrd="1" destOrd="0" presId="urn:microsoft.com/office/officeart/2008/layout/LinedList"/>
    <dgm:cxn modelId="{67C2797C-D7DC-442E-BCF2-1FABC2503687}" type="presParOf" srcId="{3375C336-4CF5-4088-B262-393661282BBF}" destId="{A46A4101-C34D-499F-B1B1-505ED7A7B54C}" srcOrd="2" destOrd="0" presId="urn:microsoft.com/office/officeart/2008/layout/LinedList"/>
    <dgm:cxn modelId="{73B7D42C-C709-43C7-B90C-E676A02C1C5A}" type="presParOf" srcId="{3375C336-4CF5-4088-B262-393661282BBF}" destId="{906E4956-AF4B-4758-9186-E33719080E37}" srcOrd="3" destOrd="0" presId="urn:microsoft.com/office/officeart/2008/layout/LinedList"/>
    <dgm:cxn modelId="{A31DC579-3DBD-44DE-945F-4FA8B9A96565}" type="presParOf" srcId="{906E4956-AF4B-4758-9186-E33719080E37}" destId="{EFDD9131-58FB-4AAC-9F0C-D92D27633BC1}" srcOrd="0" destOrd="0" presId="urn:microsoft.com/office/officeart/2008/layout/LinedList"/>
    <dgm:cxn modelId="{36689920-0705-42BD-A6FE-9490432BE401}" type="presParOf" srcId="{906E4956-AF4B-4758-9186-E33719080E37}" destId="{881F4B30-5225-4B57-876D-8FE1480C588F}" srcOrd="1" destOrd="0" presId="urn:microsoft.com/office/officeart/2008/layout/LinedList"/>
    <dgm:cxn modelId="{E8A7663F-5642-4C0E-ACD3-691EF8C99E4D}" type="presParOf" srcId="{3375C336-4CF5-4088-B262-393661282BBF}" destId="{20AD1E2E-0F08-4162-9B61-30A63AFD7C08}" srcOrd="4" destOrd="0" presId="urn:microsoft.com/office/officeart/2008/layout/LinedList"/>
    <dgm:cxn modelId="{9FED62F7-2D32-4049-9038-78D4A9C429C7}" type="presParOf" srcId="{3375C336-4CF5-4088-B262-393661282BBF}" destId="{E401D573-70B8-4DD6-B0F7-8574D2F6FB7A}" srcOrd="5" destOrd="0" presId="urn:microsoft.com/office/officeart/2008/layout/LinedList"/>
    <dgm:cxn modelId="{25EC65DE-A7E3-4383-ADEE-E81E3EFE053D}" type="presParOf" srcId="{E401D573-70B8-4DD6-B0F7-8574D2F6FB7A}" destId="{37783161-D44C-4C2C-8566-70E5166DAEBB}" srcOrd="0" destOrd="0" presId="urn:microsoft.com/office/officeart/2008/layout/LinedList"/>
    <dgm:cxn modelId="{B2AB69F8-13D9-43A4-95C1-2AA9FD2A2F60}" type="presParOf" srcId="{E401D573-70B8-4DD6-B0F7-8574D2F6FB7A}" destId="{6DA5075F-42EE-4A35-A0EB-A3F6E37C9E5F}" srcOrd="1" destOrd="0" presId="urn:microsoft.com/office/officeart/2008/layout/LinedList"/>
    <dgm:cxn modelId="{6F616808-FB50-4950-AA81-6E36F1159B1A}" type="presParOf" srcId="{3375C336-4CF5-4088-B262-393661282BBF}" destId="{8C618017-B06F-450E-A6FB-F201BF94BE63}" srcOrd="6" destOrd="0" presId="urn:microsoft.com/office/officeart/2008/layout/LinedList"/>
    <dgm:cxn modelId="{822993C9-7344-4595-ACCE-3D7AC97C2423}" type="presParOf" srcId="{3375C336-4CF5-4088-B262-393661282BBF}" destId="{C50C4176-66F7-4104-9FB2-36E2DBCE4B79}" srcOrd="7" destOrd="0" presId="urn:microsoft.com/office/officeart/2008/layout/LinedList"/>
    <dgm:cxn modelId="{BBEA5AB6-72ED-4039-A735-A98B573A7421}" type="presParOf" srcId="{C50C4176-66F7-4104-9FB2-36E2DBCE4B79}" destId="{692CF2A4-8168-4FDC-A11A-93B3916C5F9E}" srcOrd="0" destOrd="0" presId="urn:microsoft.com/office/officeart/2008/layout/LinedList"/>
    <dgm:cxn modelId="{BB92BCF2-8011-43A8-B0C0-9A2C59826BBE}" type="presParOf" srcId="{C50C4176-66F7-4104-9FB2-36E2DBCE4B79}" destId="{574A352B-EBBC-4841-B37C-8CB0AE15CE7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EBEED75-DDE7-445E-A681-4FFB4650ECAD}"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en-US"/>
        </a:p>
      </dgm:t>
    </dgm:pt>
    <dgm:pt modelId="{E3CEF818-B884-4637-B381-202DFA2C5C42}">
      <dgm:prSet custT="1"/>
      <dgm:spPr/>
      <dgm:t>
        <a:bodyPr/>
        <a:lstStyle/>
        <a:p>
          <a:r>
            <a:rPr lang="en-US" sz="2400" dirty="0"/>
            <a:t>Public health considerations</a:t>
          </a:r>
        </a:p>
      </dgm:t>
    </dgm:pt>
    <dgm:pt modelId="{96E1AF12-C84F-4F72-A03A-662D501022BC}" type="parTrans" cxnId="{A853D2DC-F02C-425E-9332-F1B48C629616}">
      <dgm:prSet/>
      <dgm:spPr/>
      <dgm:t>
        <a:bodyPr/>
        <a:lstStyle/>
        <a:p>
          <a:endParaRPr lang="en-US"/>
        </a:p>
      </dgm:t>
    </dgm:pt>
    <dgm:pt modelId="{0FB555E7-7168-4D86-B420-9F351BFD1DAB}" type="sibTrans" cxnId="{A853D2DC-F02C-425E-9332-F1B48C629616}">
      <dgm:prSet/>
      <dgm:spPr/>
      <dgm:t>
        <a:bodyPr/>
        <a:lstStyle/>
        <a:p>
          <a:endParaRPr lang="en-US"/>
        </a:p>
      </dgm:t>
    </dgm:pt>
    <dgm:pt modelId="{21799960-8D4B-4C5A-831E-D091693BB4B3}">
      <dgm:prSet custT="1"/>
      <dgm:spPr/>
      <dgm:t>
        <a:bodyPr/>
        <a:lstStyle/>
        <a:p>
          <a:r>
            <a:rPr lang="en-GB" sz="1800" dirty="0"/>
            <a:t>Disease burden of key diseases still high (e.g., HIV; TB) in key and vulnerable populations</a:t>
          </a:r>
          <a:endParaRPr lang="en-US" sz="1800" dirty="0"/>
        </a:p>
      </dgm:t>
    </dgm:pt>
    <dgm:pt modelId="{3FACEC7B-0617-4242-984E-AF822F1C43EE}" type="parTrans" cxnId="{8816BAD2-A72F-4E97-A8B3-216A192D8EA5}">
      <dgm:prSet/>
      <dgm:spPr/>
      <dgm:t>
        <a:bodyPr/>
        <a:lstStyle/>
        <a:p>
          <a:endParaRPr lang="en-US"/>
        </a:p>
      </dgm:t>
    </dgm:pt>
    <dgm:pt modelId="{84569376-2900-4496-BF19-9F1CB1174A12}" type="sibTrans" cxnId="{8816BAD2-A72F-4E97-A8B3-216A192D8EA5}">
      <dgm:prSet/>
      <dgm:spPr/>
      <dgm:t>
        <a:bodyPr/>
        <a:lstStyle/>
        <a:p>
          <a:endParaRPr lang="en-US"/>
        </a:p>
      </dgm:t>
    </dgm:pt>
    <dgm:pt modelId="{2AC0DF76-21DC-4EE1-8474-BF7CF7F8302F}">
      <dgm:prSet custT="1"/>
      <dgm:spPr/>
      <dgm:t>
        <a:bodyPr/>
        <a:lstStyle/>
        <a:p>
          <a:r>
            <a:rPr lang="en-GB" sz="2400" dirty="0"/>
            <a:t>Ethical and equity considerations </a:t>
          </a:r>
          <a:endParaRPr lang="en-US" sz="2400" dirty="0"/>
        </a:p>
      </dgm:t>
    </dgm:pt>
    <dgm:pt modelId="{95EFB9A6-0FB2-4619-89FF-EF297E103B40}" type="parTrans" cxnId="{85923AC6-B056-4306-BFEC-5CAF4C072664}">
      <dgm:prSet/>
      <dgm:spPr/>
      <dgm:t>
        <a:bodyPr/>
        <a:lstStyle/>
        <a:p>
          <a:endParaRPr lang="en-US"/>
        </a:p>
      </dgm:t>
    </dgm:pt>
    <dgm:pt modelId="{6B84F921-C1E1-4A61-B46C-55D558007310}" type="sibTrans" cxnId="{85923AC6-B056-4306-BFEC-5CAF4C072664}">
      <dgm:prSet/>
      <dgm:spPr/>
      <dgm:t>
        <a:bodyPr/>
        <a:lstStyle/>
        <a:p>
          <a:endParaRPr lang="en-US"/>
        </a:p>
      </dgm:t>
    </dgm:pt>
    <dgm:pt modelId="{490A7EEF-68C3-4119-91DD-87DFCE44D318}">
      <dgm:prSet custT="1"/>
      <dgm:spPr/>
      <dgm:t>
        <a:bodyPr/>
        <a:lstStyle/>
        <a:p>
          <a:r>
            <a:rPr lang="en-GB" sz="1800" dirty="0"/>
            <a:t>Donors often fill gaps to improve equity (e.g., providing services to the poor; key and vulnerable populations)</a:t>
          </a:r>
          <a:endParaRPr lang="en-US" sz="1800" dirty="0"/>
        </a:p>
      </dgm:t>
    </dgm:pt>
    <dgm:pt modelId="{2F3ECB48-0301-4C78-82AE-C76152262B52}" type="parTrans" cxnId="{7C1634E3-1A07-48E8-9F47-49244F0AD991}">
      <dgm:prSet/>
      <dgm:spPr/>
      <dgm:t>
        <a:bodyPr/>
        <a:lstStyle/>
        <a:p>
          <a:endParaRPr lang="en-US"/>
        </a:p>
      </dgm:t>
    </dgm:pt>
    <dgm:pt modelId="{EE7187F5-B0AE-4709-9968-CEE91EE4E285}" type="sibTrans" cxnId="{7C1634E3-1A07-48E8-9F47-49244F0AD991}">
      <dgm:prSet/>
      <dgm:spPr/>
      <dgm:t>
        <a:bodyPr/>
        <a:lstStyle/>
        <a:p>
          <a:endParaRPr lang="en-US"/>
        </a:p>
      </dgm:t>
    </dgm:pt>
    <dgm:pt modelId="{D81A3999-FC2F-4CDF-8FA7-13B1A1DBBACD}">
      <dgm:prSet custT="1"/>
      <dgm:spPr/>
      <dgm:t>
        <a:bodyPr/>
        <a:lstStyle/>
        <a:p>
          <a:r>
            <a:rPr lang="en-GB" sz="2400" dirty="0"/>
            <a:t>Economical considerations </a:t>
          </a:r>
          <a:endParaRPr lang="en-US" sz="2400" dirty="0"/>
        </a:p>
      </dgm:t>
    </dgm:pt>
    <dgm:pt modelId="{1ED80CBE-7385-4FF0-BFE2-95547C810D06}" type="parTrans" cxnId="{162A0D26-E537-41D3-9FF8-F7DFF4BD9248}">
      <dgm:prSet/>
      <dgm:spPr/>
      <dgm:t>
        <a:bodyPr/>
        <a:lstStyle/>
        <a:p>
          <a:endParaRPr lang="en-US"/>
        </a:p>
      </dgm:t>
    </dgm:pt>
    <dgm:pt modelId="{45EE97D0-203B-4082-94DC-35E5ABD85040}" type="sibTrans" cxnId="{162A0D26-E537-41D3-9FF8-F7DFF4BD9248}">
      <dgm:prSet/>
      <dgm:spPr/>
      <dgm:t>
        <a:bodyPr/>
        <a:lstStyle/>
        <a:p>
          <a:endParaRPr lang="en-US"/>
        </a:p>
      </dgm:t>
    </dgm:pt>
    <dgm:pt modelId="{0E37949C-3A63-4963-8CE0-500035D01676}">
      <dgm:prSet custT="1"/>
      <dgm:spPr/>
      <dgm:t>
        <a:bodyPr/>
        <a:lstStyle/>
        <a:p>
          <a:r>
            <a:rPr lang="en-GB" sz="1800" dirty="0"/>
            <a:t>Prevention and disease control reduces system cost of achieving UHC</a:t>
          </a:r>
          <a:endParaRPr lang="en-US" sz="1800" dirty="0"/>
        </a:p>
      </dgm:t>
    </dgm:pt>
    <dgm:pt modelId="{92290EB9-C5E6-4507-A8DA-400CE50D4687}" type="parTrans" cxnId="{646D9901-FE71-44A2-AE3B-C40EEC4E6CCD}">
      <dgm:prSet/>
      <dgm:spPr/>
      <dgm:t>
        <a:bodyPr/>
        <a:lstStyle/>
        <a:p>
          <a:endParaRPr lang="en-US"/>
        </a:p>
      </dgm:t>
    </dgm:pt>
    <dgm:pt modelId="{5CCF6A7F-1785-4BC2-A19F-426AF611D146}" type="sibTrans" cxnId="{646D9901-FE71-44A2-AE3B-C40EEC4E6CCD}">
      <dgm:prSet/>
      <dgm:spPr/>
      <dgm:t>
        <a:bodyPr/>
        <a:lstStyle/>
        <a:p>
          <a:endParaRPr lang="en-US"/>
        </a:p>
      </dgm:t>
    </dgm:pt>
    <dgm:pt modelId="{2505A83A-7AEA-43F2-A64F-A3FCB217AAA6}">
      <dgm:prSet custT="1"/>
      <dgm:spPr/>
      <dgm:t>
        <a:bodyPr/>
        <a:lstStyle/>
        <a:p>
          <a:endParaRPr lang="en-US" sz="1800" dirty="0"/>
        </a:p>
      </dgm:t>
    </dgm:pt>
    <dgm:pt modelId="{9EA0BD2C-64A2-41C5-801A-76A0862BA097}" type="parTrans" cxnId="{F35BE54E-21D3-4809-BD5B-19B7F0443E37}">
      <dgm:prSet/>
      <dgm:spPr/>
      <dgm:t>
        <a:bodyPr/>
        <a:lstStyle/>
        <a:p>
          <a:endParaRPr lang="en-US"/>
        </a:p>
      </dgm:t>
    </dgm:pt>
    <dgm:pt modelId="{98DB6272-BD50-412A-9615-2D3C2A664CD3}" type="sibTrans" cxnId="{F35BE54E-21D3-4809-BD5B-19B7F0443E37}">
      <dgm:prSet/>
      <dgm:spPr/>
      <dgm:t>
        <a:bodyPr/>
        <a:lstStyle/>
        <a:p>
          <a:endParaRPr lang="en-US"/>
        </a:p>
      </dgm:t>
    </dgm:pt>
    <dgm:pt modelId="{3C64D661-D6E5-420D-B918-247EA3748C02}">
      <dgm:prSet custT="1"/>
      <dgm:spPr/>
      <dgm:t>
        <a:bodyPr/>
        <a:lstStyle/>
        <a:p>
          <a:r>
            <a:rPr lang="en-US" sz="1800" dirty="0"/>
            <a:t>Maintaining coverage may be harder without external support </a:t>
          </a:r>
        </a:p>
      </dgm:t>
    </dgm:pt>
    <dgm:pt modelId="{5A83F964-7340-4364-A860-F6DFC7E81F6F}" type="parTrans" cxnId="{7C1A23D0-C987-4C8B-A49C-D8C0064972FA}">
      <dgm:prSet/>
      <dgm:spPr/>
      <dgm:t>
        <a:bodyPr/>
        <a:lstStyle/>
        <a:p>
          <a:endParaRPr lang="en-US"/>
        </a:p>
      </dgm:t>
    </dgm:pt>
    <dgm:pt modelId="{6A8CBDBD-891B-4155-9A7D-79FBC7C31945}" type="sibTrans" cxnId="{7C1A23D0-C987-4C8B-A49C-D8C0064972FA}">
      <dgm:prSet/>
      <dgm:spPr/>
      <dgm:t>
        <a:bodyPr/>
        <a:lstStyle/>
        <a:p>
          <a:endParaRPr lang="en-US"/>
        </a:p>
      </dgm:t>
    </dgm:pt>
    <dgm:pt modelId="{81C144D6-A4FB-44AB-99BD-3674F98538A4}">
      <dgm:prSet custT="1"/>
      <dgm:spPr/>
      <dgm:t>
        <a:bodyPr/>
        <a:lstStyle/>
        <a:p>
          <a:endParaRPr lang="en-US" sz="1800" dirty="0"/>
        </a:p>
      </dgm:t>
    </dgm:pt>
    <dgm:pt modelId="{CE1A603E-50BD-40CC-909D-05CFAF8555FA}" type="parTrans" cxnId="{F8111CD0-80AA-414E-A3D7-19E356734ABE}">
      <dgm:prSet/>
      <dgm:spPr/>
      <dgm:t>
        <a:bodyPr/>
        <a:lstStyle/>
        <a:p>
          <a:endParaRPr lang="en-US"/>
        </a:p>
      </dgm:t>
    </dgm:pt>
    <dgm:pt modelId="{70E3E7EE-C708-4979-8341-4DBDC3E2A3DB}" type="sibTrans" cxnId="{F8111CD0-80AA-414E-A3D7-19E356734ABE}">
      <dgm:prSet/>
      <dgm:spPr/>
      <dgm:t>
        <a:bodyPr/>
        <a:lstStyle/>
        <a:p>
          <a:endParaRPr lang="en-US"/>
        </a:p>
      </dgm:t>
    </dgm:pt>
    <dgm:pt modelId="{30A5746B-E227-4FBA-9847-51E4CD7AAD94}">
      <dgm:prSet custT="1"/>
      <dgm:spPr/>
      <dgm:t>
        <a:bodyPr/>
        <a:lstStyle/>
        <a:p>
          <a:r>
            <a:rPr lang="en-GB" sz="1800" dirty="0"/>
            <a:t>Donors support chronic conditions (e.g. HIV) – ethical implications of not continuing treatment</a:t>
          </a:r>
          <a:endParaRPr lang="en-US" sz="1800" dirty="0"/>
        </a:p>
      </dgm:t>
    </dgm:pt>
    <dgm:pt modelId="{A7B89BEE-58D1-4555-B747-DD4A55AC601C}" type="parTrans" cxnId="{264AA94D-2E0C-4CA0-B326-7589F4467855}">
      <dgm:prSet/>
      <dgm:spPr/>
      <dgm:t>
        <a:bodyPr/>
        <a:lstStyle/>
        <a:p>
          <a:endParaRPr lang="en-US"/>
        </a:p>
      </dgm:t>
    </dgm:pt>
    <dgm:pt modelId="{23DA966D-08CE-4A4B-8AE3-0E47A27B1ACD}" type="sibTrans" cxnId="{264AA94D-2E0C-4CA0-B326-7589F4467855}">
      <dgm:prSet/>
      <dgm:spPr/>
      <dgm:t>
        <a:bodyPr/>
        <a:lstStyle/>
        <a:p>
          <a:endParaRPr lang="en-US"/>
        </a:p>
      </dgm:t>
    </dgm:pt>
    <dgm:pt modelId="{7C31E4A8-73DD-4831-B7A7-5C21AA540F84}">
      <dgm:prSet custT="1"/>
      <dgm:spPr/>
      <dgm:t>
        <a:bodyPr/>
        <a:lstStyle/>
        <a:p>
          <a:endParaRPr lang="en-US" sz="1800" dirty="0"/>
        </a:p>
      </dgm:t>
    </dgm:pt>
    <dgm:pt modelId="{5365406C-2AEA-4BDC-8FF9-EC5B4FC1DC0E}" type="parTrans" cxnId="{33D6DF30-A3E0-4804-A493-3AFBA440737D}">
      <dgm:prSet/>
      <dgm:spPr/>
      <dgm:t>
        <a:bodyPr/>
        <a:lstStyle/>
        <a:p>
          <a:endParaRPr lang="en-US"/>
        </a:p>
      </dgm:t>
    </dgm:pt>
    <dgm:pt modelId="{00F31A2D-C4BE-4395-A42A-B36C0DEF7DE7}" type="sibTrans" cxnId="{33D6DF30-A3E0-4804-A493-3AFBA440737D}">
      <dgm:prSet/>
      <dgm:spPr/>
      <dgm:t>
        <a:bodyPr/>
        <a:lstStyle/>
        <a:p>
          <a:endParaRPr lang="en-US"/>
        </a:p>
      </dgm:t>
    </dgm:pt>
    <dgm:pt modelId="{2D7EFA93-7FCB-4A17-A7B1-7D8A42BE0583}">
      <dgm:prSet custT="1"/>
      <dgm:spPr/>
      <dgm:t>
        <a:bodyPr/>
        <a:lstStyle/>
        <a:p>
          <a:r>
            <a:rPr lang="en-GB" sz="1800" dirty="0"/>
            <a:t>Not sustaining gains could lead to higher cost due to outbreaks; spikes in epidemic </a:t>
          </a:r>
          <a:endParaRPr lang="en-US" sz="1800" dirty="0"/>
        </a:p>
      </dgm:t>
    </dgm:pt>
    <dgm:pt modelId="{8EB86DE4-D488-4C08-97BB-496E74FBDCBD}" type="parTrans" cxnId="{A1BBA1CA-BB8B-44FD-87C2-63131A7E8837}">
      <dgm:prSet/>
      <dgm:spPr/>
    </dgm:pt>
    <dgm:pt modelId="{121A61D1-9E65-4B8E-8CB8-5C7D5D88B88F}" type="sibTrans" cxnId="{A1BBA1CA-BB8B-44FD-87C2-63131A7E8837}">
      <dgm:prSet/>
      <dgm:spPr/>
    </dgm:pt>
    <dgm:pt modelId="{D5AA2EA1-2BD2-4F61-A0A7-BFAE9D743E57}">
      <dgm:prSet custT="1"/>
      <dgm:spPr/>
      <dgm:t>
        <a:bodyPr/>
        <a:lstStyle/>
        <a:p>
          <a:r>
            <a:rPr lang="en-GB" sz="1800" dirty="0"/>
            <a:t>Healthy population = Fundamental building block of a country’s workforce and economy</a:t>
          </a:r>
          <a:endParaRPr lang="en-US" sz="1800" dirty="0"/>
        </a:p>
      </dgm:t>
    </dgm:pt>
    <dgm:pt modelId="{1F81A536-011D-40EB-8E60-728AA59552C9}" type="parTrans" cxnId="{C2DDF88E-3F72-4997-BE5B-9CE3BA4B1514}">
      <dgm:prSet/>
      <dgm:spPr/>
    </dgm:pt>
    <dgm:pt modelId="{A5CA5023-2BDC-4807-90FA-32AA1DAC8CA5}" type="sibTrans" cxnId="{C2DDF88E-3F72-4997-BE5B-9CE3BA4B1514}">
      <dgm:prSet/>
      <dgm:spPr/>
    </dgm:pt>
    <dgm:pt modelId="{81262A3E-21D3-433C-906F-5BC8C7E2E211}" type="pres">
      <dgm:prSet presAssocID="{3EBEED75-DDE7-445E-A681-4FFB4650ECAD}" presName="Name0" presStyleCnt="0">
        <dgm:presLayoutVars>
          <dgm:dir/>
          <dgm:animLvl val="lvl"/>
          <dgm:resizeHandles val="exact"/>
        </dgm:presLayoutVars>
      </dgm:prSet>
      <dgm:spPr/>
    </dgm:pt>
    <dgm:pt modelId="{D3E80BB3-2781-490B-8941-90D9CD755AA7}" type="pres">
      <dgm:prSet presAssocID="{E3CEF818-B884-4637-B381-202DFA2C5C42}" presName="linNode" presStyleCnt="0"/>
      <dgm:spPr/>
    </dgm:pt>
    <dgm:pt modelId="{269B933F-42EC-4569-9689-4F496C98ADD2}" type="pres">
      <dgm:prSet presAssocID="{E3CEF818-B884-4637-B381-202DFA2C5C42}" presName="parentText" presStyleLbl="node1" presStyleIdx="0" presStyleCnt="3" custScaleY="120376">
        <dgm:presLayoutVars>
          <dgm:chMax val="1"/>
          <dgm:bulletEnabled val="1"/>
        </dgm:presLayoutVars>
      </dgm:prSet>
      <dgm:spPr/>
    </dgm:pt>
    <dgm:pt modelId="{944CEF35-39B5-49C0-BEDC-2324A66C7EA0}" type="pres">
      <dgm:prSet presAssocID="{E3CEF818-B884-4637-B381-202DFA2C5C42}" presName="descendantText" presStyleLbl="alignAccFollowNode1" presStyleIdx="0" presStyleCnt="3" custScaleY="150228">
        <dgm:presLayoutVars>
          <dgm:bulletEnabled val="1"/>
        </dgm:presLayoutVars>
      </dgm:prSet>
      <dgm:spPr/>
    </dgm:pt>
    <dgm:pt modelId="{967166D8-FB4E-40F2-AE65-33D44D07E011}" type="pres">
      <dgm:prSet presAssocID="{0FB555E7-7168-4D86-B420-9F351BFD1DAB}" presName="sp" presStyleCnt="0"/>
      <dgm:spPr/>
    </dgm:pt>
    <dgm:pt modelId="{2C06D2E0-88EB-4593-AE6E-48D158BD5722}" type="pres">
      <dgm:prSet presAssocID="{2AC0DF76-21DC-4EE1-8474-BF7CF7F8302F}" presName="linNode" presStyleCnt="0"/>
      <dgm:spPr/>
    </dgm:pt>
    <dgm:pt modelId="{63B07DD1-0621-4D6F-BDAE-01DB6F32B496}" type="pres">
      <dgm:prSet presAssocID="{2AC0DF76-21DC-4EE1-8474-BF7CF7F8302F}" presName="parentText" presStyleLbl="node1" presStyleIdx="1" presStyleCnt="3" custScaleY="135789">
        <dgm:presLayoutVars>
          <dgm:chMax val="1"/>
          <dgm:bulletEnabled val="1"/>
        </dgm:presLayoutVars>
      </dgm:prSet>
      <dgm:spPr/>
    </dgm:pt>
    <dgm:pt modelId="{0260C736-4196-4CD8-9A67-6509FDBBA9BB}" type="pres">
      <dgm:prSet presAssocID="{2AC0DF76-21DC-4EE1-8474-BF7CF7F8302F}" presName="descendantText" presStyleLbl="alignAccFollowNode1" presStyleIdx="1" presStyleCnt="3" custScaleY="172213">
        <dgm:presLayoutVars>
          <dgm:bulletEnabled val="1"/>
        </dgm:presLayoutVars>
      </dgm:prSet>
      <dgm:spPr/>
    </dgm:pt>
    <dgm:pt modelId="{766246E3-D947-4AD5-80B1-9009678DA022}" type="pres">
      <dgm:prSet presAssocID="{6B84F921-C1E1-4A61-B46C-55D558007310}" presName="sp" presStyleCnt="0"/>
      <dgm:spPr/>
    </dgm:pt>
    <dgm:pt modelId="{DD37C9F9-AFF8-4D6E-96AD-2530AAA8C983}" type="pres">
      <dgm:prSet presAssocID="{D81A3999-FC2F-4CDF-8FA7-13B1A1DBBACD}" presName="linNode" presStyleCnt="0"/>
      <dgm:spPr/>
    </dgm:pt>
    <dgm:pt modelId="{858DA203-6C8D-49B6-A430-286ECC948BAB}" type="pres">
      <dgm:prSet presAssocID="{D81A3999-FC2F-4CDF-8FA7-13B1A1DBBACD}" presName="parentText" presStyleLbl="node1" presStyleIdx="2" presStyleCnt="3" custScaleY="127992">
        <dgm:presLayoutVars>
          <dgm:chMax val="1"/>
          <dgm:bulletEnabled val="1"/>
        </dgm:presLayoutVars>
      </dgm:prSet>
      <dgm:spPr/>
    </dgm:pt>
    <dgm:pt modelId="{1145BC20-31DC-4996-918A-F2F196508B06}" type="pres">
      <dgm:prSet presAssocID="{D81A3999-FC2F-4CDF-8FA7-13B1A1DBBACD}" presName="descendantText" presStyleLbl="alignAccFollowNode1" presStyleIdx="2" presStyleCnt="3" custScaleY="168258">
        <dgm:presLayoutVars>
          <dgm:bulletEnabled val="1"/>
        </dgm:presLayoutVars>
      </dgm:prSet>
      <dgm:spPr/>
    </dgm:pt>
  </dgm:ptLst>
  <dgm:cxnLst>
    <dgm:cxn modelId="{646D9901-FE71-44A2-AE3B-C40EEC4E6CCD}" srcId="{D81A3999-FC2F-4CDF-8FA7-13B1A1DBBACD}" destId="{0E37949C-3A63-4963-8CE0-500035D01676}" srcOrd="0" destOrd="0" parTransId="{92290EB9-C5E6-4507-A8DA-400CE50D4687}" sibTransId="{5CCF6A7F-1785-4BC2-A19F-426AF611D146}"/>
    <dgm:cxn modelId="{FC5E5B0E-6A90-452A-81D0-B23AF9F84020}" type="presOf" srcId="{2D7EFA93-7FCB-4A17-A7B1-7D8A42BE0583}" destId="{1145BC20-31DC-4996-918A-F2F196508B06}" srcOrd="0" destOrd="1" presId="urn:microsoft.com/office/officeart/2005/8/layout/vList5"/>
    <dgm:cxn modelId="{162A0D26-E537-41D3-9FF8-F7DFF4BD9248}" srcId="{3EBEED75-DDE7-445E-A681-4FFB4650ECAD}" destId="{D81A3999-FC2F-4CDF-8FA7-13B1A1DBBACD}" srcOrd="2" destOrd="0" parTransId="{1ED80CBE-7385-4FF0-BFE2-95547C810D06}" sibTransId="{45EE97D0-203B-4082-94DC-35E5ABD85040}"/>
    <dgm:cxn modelId="{33D6DF30-A3E0-4804-A493-3AFBA440737D}" srcId="{2AC0DF76-21DC-4EE1-8474-BF7CF7F8302F}" destId="{7C31E4A8-73DD-4831-B7A7-5C21AA540F84}" srcOrd="3" destOrd="0" parTransId="{5365406C-2AEA-4BDC-8FF9-EC5B4FC1DC0E}" sibTransId="{00F31A2D-C4BE-4395-A42A-B36C0DEF7DE7}"/>
    <dgm:cxn modelId="{4D5A0B43-9E82-4146-B131-0E0F2CFC8602}" type="presOf" srcId="{D5AA2EA1-2BD2-4F61-A0A7-BFAE9D743E57}" destId="{1145BC20-31DC-4996-918A-F2F196508B06}" srcOrd="0" destOrd="2" presId="urn:microsoft.com/office/officeart/2005/8/layout/vList5"/>
    <dgm:cxn modelId="{AEFC7F45-763D-4BB1-A65F-68F1A9BBCBEE}" type="presOf" srcId="{D81A3999-FC2F-4CDF-8FA7-13B1A1DBBACD}" destId="{858DA203-6C8D-49B6-A430-286ECC948BAB}" srcOrd="0" destOrd="0" presId="urn:microsoft.com/office/officeart/2005/8/layout/vList5"/>
    <dgm:cxn modelId="{7DAA0C47-F911-48F8-BEB3-944FEC589CFE}" type="presOf" srcId="{0E37949C-3A63-4963-8CE0-500035D01676}" destId="{1145BC20-31DC-4996-918A-F2F196508B06}" srcOrd="0" destOrd="0" presId="urn:microsoft.com/office/officeart/2005/8/layout/vList5"/>
    <dgm:cxn modelId="{264AA94D-2E0C-4CA0-B326-7589F4467855}" srcId="{2AC0DF76-21DC-4EE1-8474-BF7CF7F8302F}" destId="{30A5746B-E227-4FBA-9847-51E4CD7AAD94}" srcOrd="2" destOrd="0" parTransId="{A7B89BEE-58D1-4555-B747-DD4A55AC601C}" sibTransId="{23DA966D-08CE-4A4B-8AE3-0E47A27B1ACD}"/>
    <dgm:cxn modelId="{F35BE54E-21D3-4809-BD5B-19B7F0443E37}" srcId="{E3CEF818-B884-4637-B381-202DFA2C5C42}" destId="{2505A83A-7AEA-43F2-A64F-A3FCB217AAA6}" srcOrd="0" destOrd="0" parTransId="{9EA0BD2C-64A2-41C5-801A-76A0862BA097}" sibTransId="{98DB6272-BD50-412A-9615-2D3C2A664CD3}"/>
    <dgm:cxn modelId="{293A6F50-E564-4995-8761-CF3FAE188D84}" type="presOf" srcId="{490A7EEF-68C3-4119-91DD-87DFCE44D318}" destId="{0260C736-4196-4CD8-9A67-6509FDBBA9BB}" srcOrd="0" destOrd="1" presId="urn:microsoft.com/office/officeart/2005/8/layout/vList5"/>
    <dgm:cxn modelId="{D1554971-5060-48D0-A94E-905C20CE29EA}" type="presOf" srcId="{7C31E4A8-73DD-4831-B7A7-5C21AA540F84}" destId="{0260C736-4196-4CD8-9A67-6509FDBBA9BB}" srcOrd="0" destOrd="3" presId="urn:microsoft.com/office/officeart/2005/8/layout/vList5"/>
    <dgm:cxn modelId="{87BA9A55-ADFF-4F08-9870-60070A8B2AFA}" type="presOf" srcId="{2AC0DF76-21DC-4EE1-8474-BF7CF7F8302F}" destId="{63B07DD1-0621-4D6F-BDAE-01DB6F32B496}" srcOrd="0" destOrd="0" presId="urn:microsoft.com/office/officeart/2005/8/layout/vList5"/>
    <dgm:cxn modelId="{5BF85E76-66C1-440B-8E3D-A9A7441B1DE0}" type="presOf" srcId="{3EBEED75-DDE7-445E-A681-4FFB4650ECAD}" destId="{81262A3E-21D3-433C-906F-5BC8C7E2E211}" srcOrd="0" destOrd="0" presId="urn:microsoft.com/office/officeart/2005/8/layout/vList5"/>
    <dgm:cxn modelId="{C92D277A-2A3A-48D6-BB8E-ED812882066F}" type="presOf" srcId="{81C144D6-A4FB-44AB-99BD-3674F98538A4}" destId="{0260C736-4196-4CD8-9A67-6509FDBBA9BB}" srcOrd="0" destOrd="0" presId="urn:microsoft.com/office/officeart/2005/8/layout/vList5"/>
    <dgm:cxn modelId="{895A3F83-489B-4C7C-94D5-9B017C2AD3B7}" type="presOf" srcId="{E3CEF818-B884-4637-B381-202DFA2C5C42}" destId="{269B933F-42EC-4569-9689-4F496C98ADD2}" srcOrd="0" destOrd="0" presId="urn:microsoft.com/office/officeart/2005/8/layout/vList5"/>
    <dgm:cxn modelId="{7DB6F689-ACDA-4760-B8FC-5A57BEB7E26C}" type="presOf" srcId="{3C64D661-D6E5-420D-B918-247EA3748C02}" destId="{944CEF35-39B5-49C0-BEDC-2324A66C7EA0}" srcOrd="0" destOrd="2" presId="urn:microsoft.com/office/officeart/2005/8/layout/vList5"/>
    <dgm:cxn modelId="{C2DDF88E-3F72-4997-BE5B-9CE3BA4B1514}" srcId="{D81A3999-FC2F-4CDF-8FA7-13B1A1DBBACD}" destId="{D5AA2EA1-2BD2-4F61-A0A7-BFAE9D743E57}" srcOrd="2" destOrd="0" parTransId="{1F81A536-011D-40EB-8E60-728AA59552C9}" sibTransId="{A5CA5023-2BDC-4807-90FA-32AA1DAC8CA5}"/>
    <dgm:cxn modelId="{EF6A8D97-3F0F-4787-90AE-B6C7406107BA}" type="presOf" srcId="{21799960-8D4B-4C5A-831E-D091693BB4B3}" destId="{944CEF35-39B5-49C0-BEDC-2324A66C7EA0}" srcOrd="0" destOrd="1" presId="urn:microsoft.com/office/officeart/2005/8/layout/vList5"/>
    <dgm:cxn modelId="{85923AC6-B056-4306-BFEC-5CAF4C072664}" srcId="{3EBEED75-DDE7-445E-A681-4FFB4650ECAD}" destId="{2AC0DF76-21DC-4EE1-8474-BF7CF7F8302F}" srcOrd="1" destOrd="0" parTransId="{95EFB9A6-0FB2-4619-89FF-EF297E103B40}" sibTransId="{6B84F921-C1E1-4A61-B46C-55D558007310}"/>
    <dgm:cxn modelId="{A1BBA1CA-BB8B-44FD-87C2-63131A7E8837}" srcId="{D81A3999-FC2F-4CDF-8FA7-13B1A1DBBACD}" destId="{2D7EFA93-7FCB-4A17-A7B1-7D8A42BE0583}" srcOrd="1" destOrd="0" parTransId="{8EB86DE4-D488-4C08-97BB-496E74FBDCBD}" sibTransId="{121A61D1-9E65-4B8E-8CB8-5C7D5D88B88F}"/>
    <dgm:cxn modelId="{F8111CD0-80AA-414E-A3D7-19E356734ABE}" srcId="{2AC0DF76-21DC-4EE1-8474-BF7CF7F8302F}" destId="{81C144D6-A4FB-44AB-99BD-3674F98538A4}" srcOrd="0" destOrd="0" parTransId="{CE1A603E-50BD-40CC-909D-05CFAF8555FA}" sibTransId="{70E3E7EE-C708-4979-8341-4DBDC3E2A3DB}"/>
    <dgm:cxn modelId="{7C1A23D0-C987-4C8B-A49C-D8C0064972FA}" srcId="{E3CEF818-B884-4637-B381-202DFA2C5C42}" destId="{3C64D661-D6E5-420D-B918-247EA3748C02}" srcOrd="2" destOrd="0" parTransId="{5A83F964-7340-4364-A860-F6DFC7E81F6F}" sibTransId="{6A8CBDBD-891B-4155-9A7D-79FBC7C31945}"/>
    <dgm:cxn modelId="{69B105D2-0292-4EB6-B7E3-D26B31956449}" type="presOf" srcId="{2505A83A-7AEA-43F2-A64F-A3FCB217AAA6}" destId="{944CEF35-39B5-49C0-BEDC-2324A66C7EA0}" srcOrd="0" destOrd="0" presId="urn:microsoft.com/office/officeart/2005/8/layout/vList5"/>
    <dgm:cxn modelId="{8816BAD2-A72F-4E97-A8B3-216A192D8EA5}" srcId="{E3CEF818-B884-4637-B381-202DFA2C5C42}" destId="{21799960-8D4B-4C5A-831E-D091693BB4B3}" srcOrd="1" destOrd="0" parTransId="{3FACEC7B-0617-4242-984E-AF822F1C43EE}" sibTransId="{84569376-2900-4496-BF19-9F1CB1174A12}"/>
    <dgm:cxn modelId="{A853D2DC-F02C-425E-9332-F1B48C629616}" srcId="{3EBEED75-DDE7-445E-A681-4FFB4650ECAD}" destId="{E3CEF818-B884-4637-B381-202DFA2C5C42}" srcOrd="0" destOrd="0" parTransId="{96E1AF12-C84F-4F72-A03A-662D501022BC}" sibTransId="{0FB555E7-7168-4D86-B420-9F351BFD1DAB}"/>
    <dgm:cxn modelId="{7C1634E3-1A07-48E8-9F47-49244F0AD991}" srcId="{2AC0DF76-21DC-4EE1-8474-BF7CF7F8302F}" destId="{490A7EEF-68C3-4119-91DD-87DFCE44D318}" srcOrd="1" destOrd="0" parTransId="{2F3ECB48-0301-4C78-82AE-C76152262B52}" sibTransId="{EE7187F5-B0AE-4709-9968-CEE91EE4E285}"/>
    <dgm:cxn modelId="{00AD13F9-F41F-4D62-B82C-6F6BDA9A3421}" type="presOf" srcId="{30A5746B-E227-4FBA-9847-51E4CD7AAD94}" destId="{0260C736-4196-4CD8-9A67-6509FDBBA9BB}" srcOrd="0" destOrd="2" presId="urn:microsoft.com/office/officeart/2005/8/layout/vList5"/>
    <dgm:cxn modelId="{A8A581CE-A5D9-476A-B0A7-D39453C1D8A2}" type="presParOf" srcId="{81262A3E-21D3-433C-906F-5BC8C7E2E211}" destId="{D3E80BB3-2781-490B-8941-90D9CD755AA7}" srcOrd="0" destOrd="0" presId="urn:microsoft.com/office/officeart/2005/8/layout/vList5"/>
    <dgm:cxn modelId="{FD1A27DF-CADD-44FE-9B30-C12A1586F5C3}" type="presParOf" srcId="{D3E80BB3-2781-490B-8941-90D9CD755AA7}" destId="{269B933F-42EC-4569-9689-4F496C98ADD2}" srcOrd="0" destOrd="0" presId="urn:microsoft.com/office/officeart/2005/8/layout/vList5"/>
    <dgm:cxn modelId="{E45BA9F3-2ACE-470C-9918-796D0FF62317}" type="presParOf" srcId="{D3E80BB3-2781-490B-8941-90D9CD755AA7}" destId="{944CEF35-39B5-49C0-BEDC-2324A66C7EA0}" srcOrd="1" destOrd="0" presId="urn:microsoft.com/office/officeart/2005/8/layout/vList5"/>
    <dgm:cxn modelId="{5C9FD98A-F361-48FF-BE0B-1132DC3BFE16}" type="presParOf" srcId="{81262A3E-21D3-433C-906F-5BC8C7E2E211}" destId="{967166D8-FB4E-40F2-AE65-33D44D07E011}" srcOrd="1" destOrd="0" presId="urn:microsoft.com/office/officeart/2005/8/layout/vList5"/>
    <dgm:cxn modelId="{91F3780E-3288-472A-A3FB-EDD7C206E916}" type="presParOf" srcId="{81262A3E-21D3-433C-906F-5BC8C7E2E211}" destId="{2C06D2E0-88EB-4593-AE6E-48D158BD5722}" srcOrd="2" destOrd="0" presId="urn:microsoft.com/office/officeart/2005/8/layout/vList5"/>
    <dgm:cxn modelId="{005C48F5-CCAE-466A-B45E-1D14E85EDA5C}" type="presParOf" srcId="{2C06D2E0-88EB-4593-AE6E-48D158BD5722}" destId="{63B07DD1-0621-4D6F-BDAE-01DB6F32B496}" srcOrd="0" destOrd="0" presId="urn:microsoft.com/office/officeart/2005/8/layout/vList5"/>
    <dgm:cxn modelId="{F0BBFF2A-E4B1-4E65-82B9-7EB7BA4584D8}" type="presParOf" srcId="{2C06D2E0-88EB-4593-AE6E-48D158BD5722}" destId="{0260C736-4196-4CD8-9A67-6509FDBBA9BB}" srcOrd="1" destOrd="0" presId="urn:microsoft.com/office/officeart/2005/8/layout/vList5"/>
    <dgm:cxn modelId="{DD378959-4CB0-4F77-A74C-37AC52ECBE32}" type="presParOf" srcId="{81262A3E-21D3-433C-906F-5BC8C7E2E211}" destId="{766246E3-D947-4AD5-80B1-9009678DA022}" srcOrd="3" destOrd="0" presId="urn:microsoft.com/office/officeart/2005/8/layout/vList5"/>
    <dgm:cxn modelId="{B051241E-06F5-41E2-B7F3-FAB805A08CC0}" type="presParOf" srcId="{81262A3E-21D3-433C-906F-5BC8C7E2E211}" destId="{DD37C9F9-AFF8-4D6E-96AD-2530AAA8C983}" srcOrd="4" destOrd="0" presId="urn:microsoft.com/office/officeart/2005/8/layout/vList5"/>
    <dgm:cxn modelId="{926C8153-90D3-427D-A84E-EEA9F7CEEE61}" type="presParOf" srcId="{DD37C9F9-AFF8-4D6E-96AD-2530AAA8C983}" destId="{858DA203-6C8D-49B6-A430-286ECC948BAB}" srcOrd="0" destOrd="0" presId="urn:microsoft.com/office/officeart/2005/8/layout/vList5"/>
    <dgm:cxn modelId="{EADD550C-FDC5-4710-861F-D5EB6DEE2967}" type="presParOf" srcId="{DD37C9F9-AFF8-4D6E-96AD-2530AAA8C983}" destId="{1145BC20-31DC-4996-918A-F2F196508B0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943ED3-9245-4CFE-9D5C-6122C0C7E48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A71FC68-4216-4EF5-91B8-D25B3C14019E}">
      <dgm:prSet/>
      <dgm:spPr/>
      <dgm:t>
        <a:bodyPr/>
        <a:lstStyle/>
        <a:p>
          <a:r>
            <a:rPr lang="en-US"/>
            <a:t>For example, will Armenia shift towards a single purchaser? Multiple purchasers? </a:t>
          </a:r>
        </a:p>
      </dgm:t>
    </dgm:pt>
    <dgm:pt modelId="{7DC3A5C3-6F0B-45BE-9171-5498CD64AE3D}" type="parTrans" cxnId="{364118F9-5121-4284-BFBB-701DB57F4EBA}">
      <dgm:prSet/>
      <dgm:spPr/>
      <dgm:t>
        <a:bodyPr/>
        <a:lstStyle/>
        <a:p>
          <a:endParaRPr lang="en-US"/>
        </a:p>
      </dgm:t>
    </dgm:pt>
    <dgm:pt modelId="{3F4113A5-013E-4188-9EDC-F99BBD4434C1}" type="sibTrans" cxnId="{364118F9-5121-4284-BFBB-701DB57F4EBA}">
      <dgm:prSet/>
      <dgm:spPr/>
      <dgm:t>
        <a:bodyPr/>
        <a:lstStyle/>
        <a:p>
          <a:endParaRPr lang="en-US"/>
        </a:p>
      </dgm:t>
    </dgm:pt>
    <dgm:pt modelId="{8F658CCB-E139-462D-99C5-C9816192B598}">
      <dgm:prSet/>
      <dgm:spPr/>
      <dgm:t>
        <a:bodyPr/>
        <a:lstStyle/>
        <a:p>
          <a:r>
            <a:rPr lang="en-US"/>
            <a:t>How and where to finance:  </a:t>
          </a:r>
        </a:p>
      </dgm:t>
    </dgm:pt>
    <dgm:pt modelId="{C5C1C184-C5A9-43D1-9CD0-5A3B93F12763}" type="parTrans" cxnId="{CE6B5250-36E9-4BC3-8E69-F2A89A094EE1}">
      <dgm:prSet/>
      <dgm:spPr/>
      <dgm:t>
        <a:bodyPr/>
        <a:lstStyle/>
        <a:p>
          <a:endParaRPr lang="en-US"/>
        </a:p>
      </dgm:t>
    </dgm:pt>
    <dgm:pt modelId="{6206A7EF-3B11-4144-BDB6-D4F0A85B8374}" type="sibTrans" cxnId="{CE6B5250-36E9-4BC3-8E69-F2A89A094EE1}">
      <dgm:prSet/>
      <dgm:spPr/>
      <dgm:t>
        <a:bodyPr/>
        <a:lstStyle/>
        <a:p>
          <a:endParaRPr lang="en-US"/>
        </a:p>
      </dgm:t>
    </dgm:pt>
    <dgm:pt modelId="{D28FC5FE-7733-462A-A7EC-E20C1628C12D}">
      <dgm:prSet/>
      <dgm:spPr/>
      <dgm:t>
        <a:bodyPr/>
        <a:lstStyle/>
        <a:p>
          <a:r>
            <a:rPr lang="en-US"/>
            <a:t>Vaccines? </a:t>
          </a:r>
        </a:p>
      </dgm:t>
    </dgm:pt>
    <dgm:pt modelId="{F3F4D9C6-068D-4294-ADE9-233A3A2996FF}" type="parTrans" cxnId="{B3542A3E-D301-4AE9-BBE4-E6D0E590D8FF}">
      <dgm:prSet/>
      <dgm:spPr/>
      <dgm:t>
        <a:bodyPr/>
        <a:lstStyle/>
        <a:p>
          <a:endParaRPr lang="en-US"/>
        </a:p>
      </dgm:t>
    </dgm:pt>
    <dgm:pt modelId="{C37D18B9-DCD9-4357-BCC0-FF568D85E111}" type="sibTrans" cxnId="{B3542A3E-D301-4AE9-BBE4-E6D0E590D8FF}">
      <dgm:prSet/>
      <dgm:spPr/>
      <dgm:t>
        <a:bodyPr/>
        <a:lstStyle/>
        <a:p>
          <a:endParaRPr lang="en-US"/>
        </a:p>
      </dgm:t>
    </dgm:pt>
    <dgm:pt modelId="{1E19962D-45C9-4663-83D7-26A2D5E7F06C}">
      <dgm:prSet/>
      <dgm:spPr/>
      <dgm:t>
        <a:bodyPr/>
        <a:lstStyle/>
        <a:p>
          <a:r>
            <a:rPr lang="en-US"/>
            <a:t>TB and HIV drugs ? (Currently benefit from pooled procurement)</a:t>
          </a:r>
        </a:p>
      </dgm:t>
    </dgm:pt>
    <dgm:pt modelId="{F50CBA51-31C3-4878-B558-BB591FC76558}" type="parTrans" cxnId="{D9FD0C38-BAED-4C1A-8715-5592184FD3AE}">
      <dgm:prSet/>
      <dgm:spPr/>
      <dgm:t>
        <a:bodyPr/>
        <a:lstStyle/>
        <a:p>
          <a:endParaRPr lang="en-US"/>
        </a:p>
      </dgm:t>
    </dgm:pt>
    <dgm:pt modelId="{171B1C71-674F-47F0-8A78-E2247AEBE578}" type="sibTrans" cxnId="{D9FD0C38-BAED-4C1A-8715-5592184FD3AE}">
      <dgm:prSet/>
      <dgm:spPr/>
      <dgm:t>
        <a:bodyPr/>
        <a:lstStyle/>
        <a:p>
          <a:endParaRPr lang="en-US"/>
        </a:p>
      </dgm:t>
    </dgm:pt>
    <dgm:pt modelId="{2EB9F549-2222-4208-BD78-A8055E61B12E}">
      <dgm:prSet/>
      <dgm:spPr/>
      <dgm:t>
        <a:bodyPr/>
        <a:lstStyle/>
        <a:p>
          <a:r>
            <a:rPr lang="en-US"/>
            <a:t>Primary health care</a:t>
          </a:r>
        </a:p>
      </dgm:t>
    </dgm:pt>
    <dgm:pt modelId="{A79F07BB-B355-4875-8FDD-BA2CE71CBB21}" type="parTrans" cxnId="{57A7EDB5-8BF7-4986-B5E1-1986097B2B1B}">
      <dgm:prSet/>
      <dgm:spPr/>
      <dgm:t>
        <a:bodyPr/>
        <a:lstStyle/>
        <a:p>
          <a:endParaRPr lang="en-US"/>
        </a:p>
      </dgm:t>
    </dgm:pt>
    <dgm:pt modelId="{66DAF4A4-2994-4400-8C3C-35C8719832FD}" type="sibTrans" cxnId="{57A7EDB5-8BF7-4986-B5E1-1986097B2B1B}">
      <dgm:prSet/>
      <dgm:spPr/>
      <dgm:t>
        <a:bodyPr/>
        <a:lstStyle/>
        <a:p>
          <a:endParaRPr lang="en-US"/>
        </a:p>
      </dgm:t>
    </dgm:pt>
    <dgm:pt modelId="{36C1511E-8648-4E3F-BABE-A6208072387D}">
      <dgm:prSet/>
      <dgm:spPr/>
      <dgm:t>
        <a:bodyPr/>
        <a:lstStyle/>
        <a:p>
          <a:r>
            <a:rPr lang="en-US"/>
            <a:t>Immunization service delivery (PHC + immunization-specific expenditures, e.g., supply chain, campaigns, etc.)</a:t>
          </a:r>
        </a:p>
      </dgm:t>
    </dgm:pt>
    <dgm:pt modelId="{4CCCB7C5-A228-46D5-98AE-FEA7445923E3}" type="parTrans" cxnId="{BC8D3FB7-0484-4A48-B283-14D445D00D60}">
      <dgm:prSet/>
      <dgm:spPr/>
      <dgm:t>
        <a:bodyPr/>
        <a:lstStyle/>
        <a:p>
          <a:endParaRPr lang="en-US"/>
        </a:p>
      </dgm:t>
    </dgm:pt>
    <dgm:pt modelId="{AD50A62A-0888-47BD-98BE-1CC7716C98B8}" type="sibTrans" cxnId="{BC8D3FB7-0484-4A48-B283-14D445D00D60}">
      <dgm:prSet/>
      <dgm:spPr/>
      <dgm:t>
        <a:bodyPr/>
        <a:lstStyle/>
        <a:p>
          <a:endParaRPr lang="en-US"/>
        </a:p>
      </dgm:t>
    </dgm:pt>
    <dgm:pt modelId="{BC6E82EE-D6F2-481E-996E-C0CDF23717DF}">
      <dgm:prSet/>
      <dgm:spPr/>
      <dgm:t>
        <a:bodyPr/>
        <a:lstStyle/>
        <a:p>
          <a:r>
            <a:rPr lang="en-US"/>
            <a:t>TB services: may also be transitioning from hospital-based to community based model</a:t>
          </a:r>
        </a:p>
      </dgm:t>
    </dgm:pt>
    <dgm:pt modelId="{C90EE921-9D0C-4899-B9DE-DD282EC3440C}" type="parTrans" cxnId="{7D92D841-71AE-4F54-B6E5-56134554E549}">
      <dgm:prSet/>
      <dgm:spPr/>
      <dgm:t>
        <a:bodyPr/>
        <a:lstStyle/>
        <a:p>
          <a:endParaRPr lang="en-US"/>
        </a:p>
      </dgm:t>
    </dgm:pt>
    <dgm:pt modelId="{EBCC5DA5-83A8-41D1-85C7-A26D187FA227}" type="sibTrans" cxnId="{7D92D841-71AE-4F54-B6E5-56134554E549}">
      <dgm:prSet/>
      <dgm:spPr/>
      <dgm:t>
        <a:bodyPr/>
        <a:lstStyle/>
        <a:p>
          <a:endParaRPr lang="en-US"/>
        </a:p>
      </dgm:t>
    </dgm:pt>
    <dgm:pt modelId="{CC62D028-057F-41A1-9D76-9D2ECF0EE4FE}">
      <dgm:prSet/>
      <dgm:spPr/>
      <dgm:t>
        <a:bodyPr/>
        <a:lstStyle/>
        <a:p>
          <a:r>
            <a:rPr lang="en-US"/>
            <a:t>HIV treatment: for key populations? </a:t>
          </a:r>
        </a:p>
      </dgm:t>
    </dgm:pt>
    <dgm:pt modelId="{5CB2205F-D33B-493B-A50C-0169D6DEDA46}" type="parTrans" cxnId="{D42BDB92-8EB6-4825-BF11-0F8C9D23F83C}">
      <dgm:prSet/>
      <dgm:spPr/>
      <dgm:t>
        <a:bodyPr/>
        <a:lstStyle/>
        <a:p>
          <a:endParaRPr lang="en-US"/>
        </a:p>
      </dgm:t>
    </dgm:pt>
    <dgm:pt modelId="{3F600774-3F03-49F6-A630-F268FAA77A19}" type="sibTrans" cxnId="{D42BDB92-8EB6-4825-BF11-0F8C9D23F83C}">
      <dgm:prSet/>
      <dgm:spPr/>
      <dgm:t>
        <a:bodyPr/>
        <a:lstStyle/>
        <a:p>
          <a:endParaRPr lang="en-US"/>
        </a:p>
      </dgm:t>
    </dgm:pt>
    <dgm:pt modelId="{36E236A6-2F0C-40EF-9ED7-1D44FA69E779}">
      <dgm:prSet/>
      <dgm:spPr/>
      <dgm:t>
        <a:bodyPr/>
        <a:lstStyle/>
        <a:p>
          <a:r>
            <a:rPr lang="en-US"/>
            <a:t>NCDs: which preventive measures? Which treatment? </a:t>
          </a:r>
        </a:p>
      </dgm:t>
    </dgm:pt>
    <dgm:pt modelId="{BD1D3C16-CAE3-4CD3-BDFE-8B2CF5E456A2}" type="parTrans" cxnId="{3E6D4A67-A9A1-4298-BE3D-D415A1BC615D}">
      <dgm:prSet/>
      <dgm:spPr/>
      <dgm:t>
        <a:bodyPr/>
        <a:lstStyle/>
        <a:p>
          <a:endParaRPr lang="en-US"/>
        </a:p>
      </dgm:t>
    </dgm:pt>
    <dgm:pt modelId="{403C66B7-6C6D-4C68-9D21-E59C058623B3}" type="sibTrans" cxnId="{3E6D4A67-A9A1-4298-BE3D-D415A1BC615D}">
      <dgm:prSet/>
      <dgm:spPr/>
      <dgm:t>
        <a:bodyPr/>
        <a:lstStyle/>
        <a:p>
          <a:endParaRPr lang="en-US"/>
        </a:p>
      </dgm:t>
    </dgm:pt>
    <dgm:pt modelId="{DA0EA71E-9167-4652-A522-22E5908BA5A4}" type="pres">
      <dgm:prSet presAssocID="{E6943ED3-9245-4CFE-9D5C-6122C0C7E489}" presName="linear" presStyleCnt="0">
        <dgm:presLayoutVars>
          <dgm:animLvl val="lvl"/>
          <dgm:resizeHandles val="exact"/>
        </dgm:presLayoutVars>
      </dgm:prSet>
      <dgm:spPr/>
    </dgm:pt>
    <dgm:pt modelId="{6B13C2AF-E2A4-4030-9B28-6756F3B0987B}" type="pres">
      <dgm:prSet presAssocID="{AA71FC68-4216-4EF5-91B8-D25B3C14019E}" presName="parentText" presStyleLbl="node1" presStyleIdx="0" presStyleCnt="2">
        <dgm:presLayoutVars>
          <dgm:chMax val="0"/>
          <dgm:bulletEnabled val="1"/>
        </dgm:presLayoutVars>
      </dgm:prSet>
      <dgm:spPr/>
    </dgm:pt>
    <dgm:pt modelId="{E3837D40-D3DF-4A24-B351-3F5A6ABACE91}" type="pres">
      <dgm:prSet presAssocID="{3F4113A5-013E-4188-9EDC-F99BBD4434C1}" presName="spacer" presStyleCnt="0"/>
      <dgm:spPr/>
    </dgm:pt>
    <dgm:pt modelId="{B1FA8381-0716-4E68-B208-40D199508FA4}" type="pres">
      <dgm:prSet presAssocID="{8F658CCB-E139-462D-99C5-C9816192B598}" presName="parentText" presStyleLbl="node1" presStyleIdx="1" presStyleCnt="2">
        <dgm:presLayoutVars>
          <dgm:chMax val="0"/>
          <dgm:bulletEnabled val="1"/>
        </dgm:presLayoutVars>
      </dgm:prSet>
      <dgm:spPr/>
    </dgm:pt>
    <dgm:pt modelId="{F4BB41FF-E987-4BB7-9B6E-E9E3DD8EC685}" type="pres">
      <dgm:prSet presAssocID="{8F658CCB-E139-462D-99C5-C9816192B598}" presName="childText" presStyleLbl="revTx" presStyleIdx="0" presStyleCnt="1">
        <dgm:presLayoutVars>
          <dgm:bulletEnabled val="1"/>
        </dgm:presLayoutVars>
      </dgm:prSet>
      <dgm:spPr/>
    </dgm:pt>
  </dgm:ptLst>
  <dgm:cxnLst>
    <dgm:cxn modelId="{EF206107-5A84-49A7-A3AF-DDBF333DCC51}" type="presOf" srcId="{1E19962D-45C9-4663-83D7-26A2D5E7F06C}" destId="{F4BB41FF-E987-4BB7-9B6E-E9E3DD8EC685}" srcOrd="0" destOrd="1" presId="urn:microsoft.com/office/officeart/2005/8/layout/vList2"/>
    <dgm:cxn modelId="{21816B16-29EF-40E0-BADE-B6F2F2819601}" type="presOf" srcId="{BC6E82EE-D6F2-481E-996E-C0CDF23717DF}" destId="{F4BB41FF-E987-4BB7-9B6E-E9E3DD8EC685}" srcOrd="0" destOrd="4" presId="urn:microsoft.com/office/officeart/2005/8/layout/vList2"/>
    <dgm:cxn modelId="{59C35026-4E2C-4F42-9C9A-3FF698A8A79B}" type="presOf" srcId="{CC62D028-057F-41A1-9D76-9D2ECF0EE4FE}" destId="{F4BB41FF-E987-4BB7-9B6E-E9E3DD8EC685}" srcOrd="0" destOrd="5" presId="urn:microsoft.com/office/officeart/2005/8/layout/vList2"/>
    <dgm:cxn modelId="{98404C2D-7F1F-45B1-8082-979A66111743}" type="presOf" srcId="{D28FC5FE-7733-462A-A7EC-E20C1628C12D}" destId="{F4BB41FF-E987-4BB7-9B6E-E9E3DD8EC685}" srcOrd="0" destOrd="0" presId="urn:microsoft.com/office/officeart/2005/8/layout/vList2"/>
    <dgm:cxn modelId="{D9FD0C38-BAED-4C1A-8715-5592184FD3AE}" srcId="{8F658CCB-E139-462D-99C5-C9816192B598}" destId="{1E19962D-45C9-4663-83D7-26A2D5E7F06C}" srcOrd="1" destOrd="0" parTransId="{F50CBA51-31C3-4878-B558-BB591FC76558}" sibTransId="{171B1C71-674F-47F0-8A78-E2247AEBE578}"/>
    <dgm:cxn modelId="{B3542A3E-D301-4AE9-BBE4-E6D0E590D8FF}" srcId="{8F658CCB-E139-462D-99C5-C9816192B598}" destId="{D28FC5FE-7733-462A-A7EC-E20C1628C12D}" srcOrd="0" destOrd="0" parTransId="{F3F4D9C6-068D-4294-ADE9-233A3A2996FF}" sibTransId="{C37D18B9-DCD9-4357-BCC0-FF568D85E111}"/>
    <dgm:cxn modelId="{7D92D841-71AE-4F54-B6E5-56134554E549}" srcId="{8F658CCB-E139-462D-99C5-C9816192B598}" destId="{BC6E82EE-D6F2-481E-996E-C0CDF23717DF}" srcOrd="4" destOrd="0" parTransId="{C90EE921-9D0C-4899-B9DE-DD282EC3440C}" sibTransId="{EBCC5DA5-83A8-41D1-85C7-A26D187FA227}"/>
    <dgm:cxn modelId="{D64FB442-EEEA-4B15-9315-1A08360359E1}" type="presOf" srcId="{E6943ED3-9245-4CFE-9D5C-6122C0C7E489}" destId="{DA0EA71E-9167-4652-A522-22E5908BA5A4}" srcOrd="0" destOrd="0" presId="urn:microsoft.com/office/officeart/2005/8/layout/vList2"/>
    <dgm:cxn modelId="{3E6D4A67-A9A1-4298-BE3D-D415A1BC615D}" srcId="{8F658CCB-E139-462D-99C5-C9816192B598}" destId="{36E236A6-2F0C-40EF-9ED7-1D44FA69E779}" srcOrd="6" destOrd="0" parTransId="{BD1D3C16-CAE3-4CD3-BDFE-8B2CF5E456A2}" sibTransId="{403C66B7-6C6D-4C68-9D21-E59C058623B3}"/>
    <dgm:cxn modelId="{DD145347-99BA-4D34-AD35-19C979AB9D5E}" type="presOf" srcId="{AA71FC68-4216-4EF5-91B8-D25B3C14019E}" destId="{6B13C2AF-E2A4-4030-9B28-6756F3B0987B}" srcOrd="0" destOrd="0" presId="urn:microsoft.com/office/officeart/2005/8/layout/vList2"/>
    <dgm:cxn modelId="{CE6B5250-36E9-4BC3-8E69-F2A89A094EE1}" srcId="{E6943ED3-9245-4CFE-9D5C-6122C0C7E489}" destId="{8F658CCB-E139-462D-99C5-C9816192B598}" srcOrd="1" destOrd="0" parTransId="{C5C1C184-C5A9-43D1-9CD0-5A3B93F12763}" sibTransId="{6206A7EF-3B11-4144-BDB6-D4F0A85B8374}"/>
    <dgm:cxn modelId="{D42BDB92-8EB6-4825-BF11-0F8C9D23F83C}" srcId="{8F658CCB-E139-462D-99C5-C9816192B598}" destId="{CC62D028-057F-41A1-9D76-9D2ECF0EE4FE}" srcOrd="5" destOrd="0" parTransId="{5CB2205F-D33B-493B-A50C-0169D6DEDA46}" sibTransId="{3F600774-3F03-49F6-A630-F268FAA77A19}"/>
    <dgm:cxn modelId="{692B53A2-2DA6-47DC-96C2-9B3CE8938DD8}" type="presOf" srcId="{2EB9F549-2222-4208-BD78-A8055E61B12E}" destId="{F4BB41FF-E987-4BB7-9B6E-E9E3DD8EC685}" srcOrd="0" destOrd="2" presId="urn:microsoft.com/office/officeart/2005/8/layout/vList2"/>
    <dgm:cxn modelId="{57A7EDB5-8BF7-4986-B5E1-1986097B2B1B}" srcId="{8F658CCB-E139-462D-99C5-C9816192B598}" destId="{2EB9F549-2222-4208-BD78-A8055E61B12E}" srcOrd="2" destOrd="0" parTransId="{A79F07BB-B355-4875-8FDD-BA2CE71CBB21}" sibTransId="{66DAF4A4-2994-4400-8C3C-35C8719832FD}"/>
    <dgm:cxn modelId="{BC8D3FB7-0484-4A48-B283-14D445D00D60}" srcId="{8F658CCB-E139-462D-99C5-C9816192B598}" destId="{36C1511E-8648-4E3F-BABE-A6208072387D}" srcOrd="3" destOrd="0" parTransId="{4CCCB7C5-A228-46D5-98AE-FEA7445923E3}" sibTransId="{AD50A62A-0888-47BD-98BE-1CC7716C98B8}"/>
    <dgm:cxn modelId="{4764FCE6-A4ED-479A-A3C1-8C88B434E217}" type="presOf" srcId="{36E236A6-2F0C-40EF-9ED7-1D44FA69E779}" destId="{F4BB41FF-E987-4BB7-9B6E-E9E3DD8EC685}" srcOrd="0" destOrd="6" presId="urn:microsoft.com/office/officeart/2005/8/layout/vList2"/>
    <dgm:cxn modelId="{85B5CAE7-3615-466F-92C8-5B70D917D0DB}" type="presOf" srcId="{36C1511E-8648-4E3F-BABE-A6208072387D}" destId="{F4BB41FF-E987-4BB7-9B6E-E9E3DD8EC685}" srcOrd="0" destOrd="3" presId="urn:microsoft.com/office/officeart/2005/8/layout/vList2"/>
    <dgm:cxn modelId="{364118F9-5121-4284-BFBB-701DB57F4EBA}" srcId="{E6943ED3-9245-4CFE-9D5C-6122C0C7E489}" destId="{AA71FC68-4216-4EF5-91B8-D25B3C14019E}" srcOrd="0" destOrd="0" parTransId="{7DC3A5C3-6F0B-45BE-9171-5498CD64AE3D}" sibTransId="{3F4113A5-013E-4188-9EDC-F99BBD4434C1}"/>
    <dgm:cxn modelId="{279D77F9-AAF5-4FAB-BF32-246153BC8E52}" type="presOf" srcId="{8F658CCB-E139-462D-99C5-C9816192B598}" destId="{B1FA8381-0716-4E68-B208-40D199508FA4}" srcOrd="0" destOrd="0" presId="urn:microsoft.com/office/officeart/2005/8/layout/vList2"/>
    <dgm:cxn modelId="{6474AB4B-CACF-4E16-9A09-8F861BCCE551}" type="presParOf" srcId="{DA0EA71E-9167-4652-A522-22E5908BA5A4}" destId="{6B13C2AF-E2A4-4030-9B28-6756F3B0987B}" srcOrd="0" destOrd="0" presId="urn:microsoft.com/office/officeart/2005/8/layout/vList2"/>
    <dgm:cxn modelId="{6AF6EFBF-FB37-4A74-BAA6-1F93880007CA}" type="presParOf" srcId="{DA0EA71E-9167-4652-A522-22E5908BA5A4}" destId="{E3837D40-D3DF-4A24-B351-3F5A6ABACE91}" srcOrd="1" destOrd="0" presId="urn:microsoft.com/office/officeart/2005/8/layout/vList2"/>
    <dgm:cxn modelId="{5C592859-9B6F-4062-B98D-83816CC5C160}" type="presParOf" srcId="{DA0EA71E-9167-4652-A522-22E5908BA5A4}" destId="{B1FA8381-0716-4E68-B208-40D199508FA4}" srcOrd="2" destOrd="0" presId="urn:microsoft.com/office/officeart/2005/8/layout/vList2"/>
    <dgm:cxn modelId="{97756C64-1C26-45E6-995B-8FCE91F513CA}" type="presParOf" srcId="{DA0EA71E-9167-4652-A522-22E5908BA5A4}" destId="{F4BB41FF-E987-4BB7-9B6E-E9E3DD8EC68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A29908-455B-4C59-B6CF-5998AECAE3C4}"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E54D3A95-E2FF-4AF9-B56A-443E736AA59A}">
      <dgm:prSet custT="1"/>
      <dgm:spPr/>
      <dgm:t>
        <a:bodyPr/>
        <a:lstStyle/>
        <a:p>
          <a:r>
            <a:rPr lang="en-US" sz="2000" dirty="0"/>
            <a:t>A key financing challenge facing transitioning countries is figuring out how to more effectively mobilize prepaid, pooled resources toward UHC</a:t>
          </a:r>
          <a:endParaRPr lang="en-US" sz="2000" noProof="0" dirty="0"/>
        </a:p>
      </dgm:t>
    </dgm:pt>
    <dgm:pt modelId="{6C0D33B3-9FC3-42F8-8968-7E303E942C35}" type="parTrans" cxnId="{082C6862-B486-4E85-9A66-D863C1FC17A0}">
      <dgm:prSet/>
      <dgm:spPr/>
      <dgm:t>
        <a:bodyPr/>
        <a:lstStyle/>
        <a:p>
          <a:endParaRPr lang="en-US" sz="2000"/>
        </a:p>
      </dgm:t>
    </dgm:pt>
    <dgm:pt modelId="{6D769F60-5E13-4C07-AFD4-A1138BAF812E}" type="sibTrans" cxnId="{082C6862-B486-4E85-9A66-D863C1FC17A0}">
      <dgm:prSet/>
      <dgm:spPr/>
      <dgm:t>
        <a:bodyPr/>
        <a:lstStyle/>
        <a:p>
          <a:endParaRPr lang="en-US" sz="2000"/>
        </a:p>
      </dgm:t>
    </dgm:pt>
    <dgm:pt modelId="{3227F51F-6230-48E7-A1D4-E691F70CD3C9}">
      <dgm:prSet custT="1"/>
      <dgm:spPr/>
      <dgm:t>
        <a:bodyPr/>
        <a:lstStyle/>
        <a:p>
          <a:r>
            <a:rPr lang="en-US" sz="2000" dirty="0"/>
            <a:t>Even countries with low levels of development assistance face challenges transitioning from donor support because of the way support is delivered (concentrated in programs; used to finance programs that may require non-state actors)</a:t>
          </a:r>
        </a:p>
      </dgm:t>
    </dgm:pt>
    <dgm:pt modelId="{EEFA9DF2-2D5F-4BB5-9EF7-89626DCF0C25}" type="parTrans" cxnId="{A12CD244-0107-4F57-BE69-B471EE72C87D}">
      <dgm:prSet/>
      <dgm:spPr/>
      <dgm:t>
        <a:bodyPr/>
        <a:lstStyle/>
        <a:p>
          <a:endParaRPr lang="en-US" sz="2000"/>
        </a:p>
      </dgm:t>
    </dgm:pt>
    <dgm:pt modelId="{F3C38A1B-428A-4BB4-A568-2079294C5FE3}" type="sibTrans" cxnId="{A12CD244-0107-4F57-BE69-B471EE72C87D}">
      <dgm:prSet/>
      <dgm:spPr/>
      <dgm:t>
        <a:bodyPr/>
        <a:lstStyle/>
        <a:p>
          <a:endParaRPr lang="en-US" sz="2000"/>
        </a:p>
      </dgm:t>
    </dgm:pt>
    <dgm:pt modelId="{894A8932-E186-4852-9DD1-6A65505278F5}">
      <dgm:prSet custT="1"/>
      <dgm:spPr/>
      <dgm:t>
        <a:bodyPr/>
        <a:lstStyle/>
        <a:p>
          <a:r>
            <a:rPr lang="en-US" sz="2000" dirty="0"/>
            <a:t>Transitions often accompany health sector reforms, requiring governments to assess which service delivery and governance models are optimal for sustaining gains while moving to UHC</a:t>
          </a:r>
        </a:p>
      </dgm:t>
    </dgm:pt>
    <dgm:pt modelId="{912A3C56-238A-4F69-9680-D7CC317F8EE6}" type="parTrans" cxnId="{0CC5FAE9-65E6-4E2E-B6A1-ED770B907112}">
      <dgm:prSet/>
      <dgm:spPr/>
      <dgm:t>
        <a:bodyPr/>
        <a:lstStyle/>
        <a:p>
          <a:endParaRPr lang="en-US" sz="2000"/>
        </a:p>
      </dgm:t>
    </dgm:pt>
    <dgm:pt modelId="{A87F2860-FA8F-4186-B0EE-1AFEFB556E3D}" type="sibTrans" cxnId="{0CC5FAE9-65E6-4E2E-B6A1-ED770B907112}">
      <dgm:prSet/>
      <dgm:spPr/>
      <dgm:t>
        <a:bodyPr/>
        <a:lstStyle/>
        <a:p>
          <a:endParaRPr lang="en-US" sz="2000"/>
        </a:p>
      </dgm:t>
    </dgm:pt>
    <dgm:pt modelId="{91646303-1CF3-441F-8D40-FF997B0FE68D}">
      <dgm:prSet custT="1"/>
      <dgm:spPr/>
      <dgm:t>
        <a:bodyPr/>
        <a:lstStyle/>
        <a:p>
          <a:r>
            <a:rPr lang="en-US" sz="2000" dirty="0"/>
            <a:t>Policy, legal, regulatory and external pressures often need to be overcome for a successful transition</a:t>
          </a:r>
        </a:p>
      </dgm:t>
    </dgm:pt>
    <dgm:pt modelId="{C07BB39F-6009-46FC-A127-6A83C306AD4F}" type="parTrans" cxnId="{AFE653BF-E71C-45CD-8B49-2106D6878334}">
      <dgm:prSet/>
      <dgm:spPr/>
      <dgm:t>
        <a:bodyPr/>
        <a:lstStyle/>
        <a:p>
          <a:endParaRPr lang="en-US" sz="2000"/>
        </a:p>
      </dgm:t>
    </dgm:pt>
    <dgm:pt modelId="{DA71AD65-562F-4595-A1FA-5D6C24C214D4}" type="sibTrans" cxnId="{AFE653BF-E71C-45CD-8B49-2106D6878334}">
      <dgm:prSet/>
      <dgm:spPr/>
      <dgm:t>
        <a:bodyPr/>
        <a:lstStyle/>
        <a:p>
          <a:endParaRPr lang="en-US" sz="2000"/>
        </a:p>
      </dgm:t>
    </dgm:pt>
    <dgm:pt modelId="{92A22611-38CA-4B2B-8B80-C336729C2204}">
      <dgm:prSet custT="1"/>
      <dgm:spPr/>
      <dgm:t>
        <a:bodyPr/>
        <a:lstStyle/>
        <a:p>
          <a:r>
            <a:rPr lang="en-US" sz="2000" dirty="0"/>
            <a:t>The Flagship framework is one tool to help countries navigate multiple transitions while moving to UHC</a:t>
          </a:r>
        </a:p>
      </dgm:t>
    </dgm:pt>
    <dgm:pt modelId="{7041BBA7-2BF2-4698-8525-7874CFCA4FF5}" type="parTrans" cxnId="{138A8512-92E4-4171-8E7B-A199FD599D9D}">
      <dgm:prSet/>
      <dgm:spPr/>
      <dgm:t>
        <a:bodyPr/>
        <a:lstStyle/>
        <a:p>
          <a:endParaRPr lang="en-US" sz="2000"/>
        </a:p>
      </dgm:t>
    </dgm:pt>
    <dgm:pt modelId="{843477E3-D869-4F3B-84DE-0A543E877760}" type="sibTrans" cxnId="{138A8512-92E4-4171-8E7B-A199FD599D9D}">
      <dgm:prSet/>
      <dgm:spPr/>
      <dgm:t>
        <a:bodyPr/>
        <a:lstStyle/>
        <a:p>
          <a:endParaRPr lang="en-US" sz="2000"/>
        </a:p>
      </dgm:t>
    </dgm:pt>
    <dgm:pt modelId="{3375C336-4CF5-4088-B262-393661282BBF}" type="pres">
      <dgm:prSet presAssocID="{84A29908-455B-4C59-B6CF-5998AECAE3C4}" presName="vert0" presStyleCnt="0">
        <dgm:presLayoutVars>
          <dgm:dir/>
          <dgm:animOne val="branch"/>
          <dgm:animLvl val="lvl"/>
        </dgm:presLayoutVars>
      </dgm:prSet>
      <dgm:spPr/>
    </dgm:pt>
    <dgm:pt modelId="{6002B1E2-322A-4E11-8DA6-54C12AFA6E92}" type="pres">
      <dgm:prSet presAssocID="{E54D3A95-E2FF-4AF9-B56A-443E736AA59A}" presName="thickLine" presStyleLbl="alignNode1" presStyleIdx="0" presStyleCnt="5"/>
      <dgm:spPr/>
    </dgm:pt>
    <dgm:pt modelId="{37C85A6A-9E57-4217-9EFE-6F3BBA7A7F4B}" type="pres">
      <dgm:prSet presAssocID="{E54D3A95-E2FF-4AF9-B56A-443E736AA59A}" presName="horz1" presStyleCnt="0"/>
      <dgm:spPr/>
    </dgm:pt>
    <dgm:pt modelId="{879EA601-1D62-4160-BB02-AF5D5AA85FB2}" type="pres">
      <dgm:prSet presAssocID="{E54D3A95-E2FF-4AF9-B56A-443E736AA59A}" presName="tx1" presStyleLbl="revTx" presStyleIdx="0" presStyleCnt="5" custScaleY="109079"/>
      <dgm:spPr/>
    </dgm:pt>
    <dgm:pt modelId="{6A756948-F2A7-4C28-9EAF-70D6A13C4285}" type="pres">
      <dgm:prSet presAssocID="{E54D3A95-E2FF-4AF9-B56A-443E736AA59A}" presName="vert1" presStyleCnt="0"/>
      <dgm:spPr/>
    </dgm:pt>
    <dgm:pt modelId="{182DA9E8-FCAB-4F65-B42D-BBB3E33FA1A8}" type="pres">
      <dgm:prSet presAssocID="{3227F51F-6230-48E7-A1D4-E691F70CD3C9}" presName="thickLine" presStyleLbl="alignNode1" presStyleIdx="1" presStyleCnt="5"/>
      <dgm:spPr/>
    </dgm:pt>
    <dgm:pt modelId="{6D903E2E-A2E6-498A-81A1-9682C11A9E05}" type="pres">
      <dgm:prSet presAssocID="{3227F51F-6230-48E7-A1D4-E691F70CD3C9}" presName="horz1" presStyleCnt="0"/>
      <dgm:spPr/>
    </dgm:pt>
    <dgm:pt modelId="{0721C52C-74DE-41A8-98E6-807B893507CA}" type="pres">
      <dgm:prSet presAssocID="{3227F51F-6230-48E7-A1D4-E691F70CD3C9}" presName="tx1" presStyleLbl="revTx" presStyleIdx="1" presStyleCnt="5" custScaleY="136966"/>
      <dgm:spPr/>
    </dgm:pt>
    <dgm:pt modelId="{31F3EB39-A052-4794-98A5-EA0B4AE49D8C}" type="pres">
      <dgm:prSet presAssocID="{3227F51F-6230-48E7-A1D4-E691F70CD3C9}" presName="vert1" presStyleCnt="0"/>
      <dgm:spPr/>
    </dgm:pt>
    <dgm:pt modelId="{92E8A2C1-B5F4-47A2-A1C3-7E81E7692403}" type="pres">
      <dgm:prSet presAssocID="{894A8932-E186-4852-9DD1-6A65505278F5}" presName="thickLine" presStyleLbl="alignNode1" presStyleIdx="2" presStyleCnt="5"/>
      <dgm:spPr/>
    </dgm:pt>
    <dgm:pt modelId="{6C73FD4F-631E-4571-B079-5C1C5D1951AC}" type="pres">
      <dgm:prSet presAssocID="{894A8932-E186-4852-9DD1-6A65505278F5}" presName="horz1" presStyleCnt="0"/>
      <dgm:spPr/>
    </dgm:pt>
    <dgm:pt modelId="{4661E373-F04D-41EC-B9A9-EC93BE6099DE}" type="pres">
      <dgm:prSet presAssocID="{894A8932-E186-4852-9DD1-6A65505278F5}" presName="tx1" presStyleLbl="revTx" presStyleIdx="2" presStyleCnt="5"/>
      <dgm:spPr/>
    </dgm:pt>
    <dgm:pt modelId="{E383048B-F666-41CC-8BB9-1DF91F55BEE4}" type="pres">
      <dgm:prSet presAssocID="{894A8932-E186-4852-9DD1-6A65505278F5}" presName="vert1" presStyleCnt="0"/>
      <dgm:spPr/>
    </dgm:pt>
    <dgm:pt modelId="{198D3826-AB8D-4543-8B26-AF632678AB76}" type="pres">
      <dgm:prSet presAssocID="{91646303-1CF3-441F-8D40-FF997B0FE68D}" presName="thickLine" presStyleLbl="alignNode1" presStyleIdx="3" presStyleCnt="5"/>
      <dgm:spPr/>
    </dgm:pt>
    <dgm:pt modelId="{1BF67EE8-814D-4A54-8D33-2F387BDFF4F8}" type="pres">
      <dgm:prSet presAssocID="{91646303-1CF3-441F-8D40-FF997B0FE68D}" presName="horz1" presStyleCnt="0"/>
      <dgm:spPr/>
    </dgm:pt>
    <dgm:pt modelId="{C4C705E7-FC29-49FE-A201-5F71A3598908}" type="pres">
      <dgm:prSet presAssocID="{91646303-1CF3-441F-8D40-FF997B0FE68D}" presName="tx1" presStyleLbl="revTx" presStyleIdx="3" presStyleCnt="5"/>
      <dgm:spPr/>
    </dgm:pt>
    <dgm:pt modelId="{818861F5-5614-4FF6-A552-B1D1DFADF511}" type="pres">
      <dgm:prSet presAssocID="{91646303-1CF3-441F-8D40-FF997B0FE68D}" presName="vert1" presStyleCnt="0"/>
      <dgm:spPr/>
    </dgm:pt>
    <dgm:pt modelId="{E86B13FD-D1E8-499E-8314-E7AEEEECD804}" type="pres">
      <dgm:prSet presAssocID="{92A22611-38CA-4B2B-8B80-C336729C2204}" presName="thickLine" presStyleLbl="alignNode1" presStyleIdx="4" presStyleCnt="5"/>
      <dgm:spPr/>
    </dgm:pt>
    <dgm:pt modelId="{034B88C2-0788-46F9-8C6E-24BF59F8BC15}" type="pres">
      <dgm:prSet presAssocID="{92A22611-38CA-4B2B-8B80-C336729C2204}" presName="horz1" presStyleCnt="0"/>
      <dgm:spPr/>
    </dgm:pt>
    <dgm:pt modelId="{08B2CDC0-1E22-44B5-AB0D-135708BAFFFB}" type="pres">
      <dgm:prSet presAssocID="{92A22611-38CA-4B2B-8B80-C336729C2204}" presName="tx1" presStyleLbl="revTx" presStyleIdx="4" presStyleCnt="5"/>
      <dgm:spPr/>
    </dgm:pt>
    <dgm:pt modelId="{8E8B4EC9-892F-48AF-9461-EE7029B85708}" type="pres">
      <dgm:prSet presAssocID="{92A22611-38CA-4B2B-8B80-C336729C2204}" presName="vert1" presStyleCnt="0"/>
      <dgm:spPr/>
    </dgm:pt>
  </dgm:ptLst>
  <dgm:cxnLst>
    <dgm:cxn modelId="{138A8512-92E4-4171-8E7B-A199FD599D9D}" srcId="{84A29908-455B-4C59-B6CF-5998AECAE3C4}" destId="{92A22611-38CA-4B2B-8B80-C336729C2204}" srcOrd="4" destOrd="0" parTransId="{7041BBA7-2BF2-4698-8525-7874CFCA4FF5}" sibTransId="{843477E3-D869-4F3B-84DE-0A543E877760}"/>
    <dgm:cxn modelId="{33F8B120-7869-40C5-826E-DF9D54A033BE}" type="presOf" srcId="{84A29908-455B-4C59-B6CF-5998AECAE3C4}" destId="{3375C336-4CF5-4088-B262-393661282BBF}" srcOrd="0" destOrd="0" presId="urn:microsoft.com/office/officeart/2008/layout/LinedList"/>
    <dgm:cxn modelId="{8A9DB924-B19F-4A6F-B77C-608B3D60CEF2}" type="presOf" srcId="{92A22611-38CA-4B2B-8B80-C336729C2204}" destId="{08B2CDC0-1E22-44B5-AB0D-135708BAFFFB}" srcOrd="0" destOrd="0" presId="urn:microsoft.com/office/officeart/2008/layout/LinedList"/>
    <dgm:cxn modelId="{FF87E032-0668-478D-98AD-750158EF577F}" type="presOf" srcId="{E54D3A95-E2FF-4AF9-B56A-443E736AA59A}" destId="{879EA601-1D62-4160-BB02-AF5D5AA85FB2}" srcOrd="0" destOrd="0" presId="urn:microsoft.com/office/officeart/2008/layout/LinedList"/>
    <dgm:cxn modelId="{082C6862-B486-4E85-9A66-D863C1FC17A0}" srcId="{84A29908-455B-4C59-B6CF-5998AECAE3C4}" destId="{E54D3A95-E2FF-4AF9-B56A-443E736AA59A}" srcOrd="0" destOrd="0" parTransId="{6C0D33B3-9FC3-42F8-8968-7E303E942C35}" sibTransId="{6D769F60-5E13-4C07-AFD4-A1138BAF812E}"/>
    <dgm:cxn modelId="{A12CD244-0107-4F57-BE69-B471EE72C87D}" srcId="{84A29908-455B-4C59-B6CF-5998AECAE3C4}" destId="{3227F51F-6230-48E7-A1D4-E691F70CD3C9}" srcOrd="1" destOrd="0" parTransId="{EEFA9DF2-2D5F-4BB5-9EF7-89626DCF0C25}" sibTransId="{F3C38A1B-428A-4BB4-A568-2079294C5FE3}"/>
    <dgm:cxn modelId="{B2B2DE64-E25D-4C2A-808E-C8C03523CE10}" type="presOf" srcId="{3227F51F-6230-48E7-A1D4-E691F70CD3C9}" destId="{0721C52C-74DE-41A8-98E6-807B893507CA}" srcOrd="0" destOrd="0" presId="urn:microsoft.com/office/officeart/2008/layout/LinedList"/>
    <dgm:cxn modelId="{41343CB9-EF30-4678-8DA8-9ACC6CE2B470}" type="presOf" srcId="{91646303-1CF3-441F-8D40-FF997B0FE68D}" destId="{C4C705E7-FC29-49FE-A201-5F71A3598908}" srcOrd="0" destOrd="0" presId="urn:microsoft.com/office/officeart/2008/layout/LinedList"/>
    <dgm:cxn modelId="{AFE653BF-E71C-45CD-8B49-2106D6878334}" srcId="{84A29908-455B-4C59-B6CF-5998AECAE3C4}" destId="{91646303-1CF3-441F-8D40-FF997B0FE68D}" srcOrd="3" destOrd="0" parTransId="{C07BB39F-6009-46FC-A127-6A83C306AD4F}" sibTransId="{DA71AD65-562F-4595-A1FA-5D6C24C214D4}"/>
    <dgm:cxn modelId="{DCCC8ADD-5574-47DC-93EA-B61507E67827}" type="presOf" srcId="{894A8932-E186-4852-9DD1-6A65505278F5}" destId="{4661E373-F04D-41EC-B9A9-EC93BE6099DE}" srcOrd="0" destOrd="0" presId="urn:microsoft.com/office/officeart/2008/layout/LinedList"/>
    <dgm:cxn modelId="{0CC5FAE9-65E6-4E2E-B6A1-ED770B907112}" srcId="{84A29908-455B-4C59-B6CF-5998AECAE3C4}" destId="{894A8932-E186-4852-9DD1-6A65505278F5}" srcOrd="2" destOrd="0" parTransId="{912A3C56-238A-4F69-9680-D7CC317F8EE6}" sibTransId="{A87F2860-FA8F-4186-B0EE-1AFEFB556E3D}"/>
    <dgm:cxn modelId="{5E26FF13-1C18-449D-AEC5-EAC28E4EDA51}" type="presParOf" srcId="{3375C336-4CF5-4088-B262-393661282BBF}" destId="{6002B1E2-322A-4E11-8DA6-54C12AFA6E92}" srcOrd="0" destOrd="0" presId="urn:microsoft.com/office/officeart/2008/layout/LinedList"/>
    <dgm:cxn modelId="{1BFB0106-C3E1-4A62-87D6-993C4FF4B9A2}" type="presParOf" srcId="{3375C336-4CF5-4088-B262-393661282BBF}" destId="{37C85A6A-9E57-4217-9EFE-6F3BBA7A7F4B}" srcOrd="1" destOrd="0" presId="urn:microsoft.com/office/officeart/2008/layout/LinedList"/>
    <dgm:cxn modelId="{9880ED24-4722-4FBB-A5E5-D8D5D4C0F3AF}" type="presParOf" srcId="{37C85A6A-9E57-4217-9EFE-6F3BBA7A7F4B}" destId="{879EA601-1D62-4160-BB02-AF5D5AA85FB2}" srcOrd="0" destOrd="0" presId="urn:microsoft.com/office/officeart/2008/layout/LinedList"/>
    <dgm:cxn modelId="{D7D2D33D-3FA4-476D-9F37-1E9B88DB8B5A}" type="presParOf" srcId="{37C85A6A-9E57-4217-9EFE-6F3BBA7A7F4B}" destId="{6A756948-F2A7-4C28-9EAF-70D6A13C4285}" srcOrd="1" destOrd="0" presId="urn:microsoft.com/office/officeart/2008/layout/LinedList"/>
    <dgm:cxn modelId="{9E28EC3E-889F-4B8D-B296-A623B6A9B40B}" type="presParOf" srcId="{3375C336-4CF5-4088-B262-393661282BBF}" destId="{182DA9E8-FCAB-4F65-B42D-BBB3E33FA1A8}" srcOrd="2" destOrd="0" presId="urn:microsoft.com/office/officeart/2008/layout/LinedList"/>
    <dgm:cxn modelId="{2A7751EC-2CD3-4206-A06C-444DBE9884F0}" type="presParOf" srcId="{3375C336-4CF5-4088-B262-393661282BBF}" destId="{6D903E2E-A2E6-498A-81A1-9682C11A9E05}" srcOrd="3" destOrd="0" presId="urn:microsoft.com/office/officeart/2008/layout/LinedList"/>
    <dgm:cxn modelId="{F2CEB2EB-4160-4A42-886C-D071EB0802A3}" type="presParOf" srcId="{6D903E2E-A2E6-498A-81A1-9682C11A9E05}" destId="{0721C52C-74DE-41A8-98E6-807B893507CA}" srcOrd="0" destOrd="0" presId="urn:microsoft.com/office/officeart/2008/layout/LinedList"/>
    <dgm:cxn modelId="{0E4AA514-2973-444E-99C7-9A7CC57EB871}" type="presParOf" srcId="{6D903E2E-A2E6-498A-81A1-9682C11A9E05}" destId="{31F3EB39-A052-4794-98A5-EA0B4AE49D8C}" srcOrd="1" destOrd="0" presId="urn:microsoft.com/office/officeart/2008/layout/LinedList"/>
    <dgm:cxn modelId="{8DC882A1-4438-4F7D-9CD2-204FB23D28F3}" type="presParOf" srcId="{3375C336-4CF5-4088-B262-393661282BBF}" destId="{92E8A2C1-B5F4-47A2-A1C3-7E81E7692403}" srcOrd="4" destOrd="0" presId="urn:microsoft.com/office/officeart/2008/layout/LinedList"/>
    <dgm:cxn modelId="{B82FD311-5E0C-44B7-817C-EA1F7ABB50CE}" type="presParOf" srcId="{3375C336-4CF5-4088-B262-393661282BBF}" destId="{6C73FD4F-631E-4571-B079-5C1C5D1951AC}" srcOrd="5" destOrd="0" presId="urn:microsoft.com/office/officeart/2008/layout/LinedList"/>
    <dgm:cxn modelId="{37A83FD1-EABC-4044-BCBB-F847BD427D3A}" type="presParOf" srcId="{6C73FD4F-631E-4571-B079-5C1C5D1951AC}" destId="{4661E373-F04D-41EC-B9A9-EC93BE6099DE}" srcOrd="0" destOrd="0" presId="urn:microsoft.com/office/officeart/2008/layout/LinedList"/>
    <dgm:cxn modelId="{8A7EE6D7-7B9A-4268-A6F6-26868B06C901}" type="presParOf" srcId="{6C73FD4F-631E-4571-B079-5C1C5D1951AC}" destId="{E383048B-F666-41CC-8BB9-1DF91F55BEE4}" srcOrd="1" destOrd="0" presId="urn:microsoft.com/office/officeart/2008/layout/LinedList"/>
    <dgm:cxn modelId="{8559BDDD-368B-4940-9B00-99737F1B2027}" type="presParOf" srcId="{3375C336-4CF5-4088-B262-393661282BBF}" destId="{198D3826-AB8D-4543-8B26-AF632678AB76}" srcOrd="6" destOrd="0" presId="urn:microsoft.com/office/officeart/2008/layout/LinedList"/>
    <dgm:cxn modelId="{F7C3CAE7-CC96-4C73-984E-6AE58D012543}" type="presParOf" srcId="{3375C336-4CF5-4088-B262-393661282BBF}" destId="{1BF67EE8-814D-4A54-8D33-2F387BDFF4F8}" srcOrd="7" destOrd="0" presId="urn:microsoft.com/office/officeart/2008/layout/LinedList"/>
    <dgm:cxn modelId="{3BE80878-71AD-420D-B87D-4B9C49DCC88A}" type="presParOf" srcId="{1BF67EE8-814D-4A54-8D33-2F387BDFF4F8}" destId="{C4C705E7-FC29-49FE-A201-5F71A3598908}" srcOrd="0" destOrd="0" presId="urn:microsoft.com/office/officeart/2008/layout/LinedList"/>
    <dgm:cxn modelId="{13C3B588-29B0-4AF2-BDEF-8EED79F5061F}" type="presParOf" srcId="{1BF67EE8-814D-4A54-8D33-2F387BDFF4F8}" destId="{818861F5-5614-4FF6-A552-B1D1DFADF511}" srcOrd="1" destOrd="0" presId="urn:microsoft.com/office/officeart/2008/layout/LinedList"/>
    <dgm:cxn modelId="{18AE66DB-D597-4942-9A27-A374252FCC48}" type="presParOf" srcId="{3375C336-4CF5-4088-B262-393661282BBF}" destId="{E86B13FD-D1E8-499E-8314-E7AEEEECD804}" srcOrd="8" destOrd="0" presId="urn:microsoft.com/office/officeart/2008/layout/LinedList"/>
    <dgm:cxn modelId="{225E1E76-2BC1-4E4A-B2D6-7AA6EE828423}" type="presParOf" srcId="{3375C336-4CF5-4088-B262-393661282BBF}" destId="{034B88C2-0788-46F9-8C6E-24BF59F8BC15}" srcOrd="9" destOrd="0" presId="urn:microsoft.com/office/officeart/2008/layout/LinedList"/>
    <dgm:cxn modelId="{6929574C-1962-43E7-A4FE-89842A649068}" type="presParOf" srcId="{034B88C2-0788-46F9-8C6E-24BF59F8BC15}" destId="{08B2CDC0-1E22-44B5-AB0D-135708BAFFFB}" srcOrd="0" destOrd="0" presId="urn:microsoft.com/office/officeart/2008/layout/LinedList"/>
    <dgm:cxn modelId="{923A1DE8-3BC7-491E-B51B-63E9850FA714}" type="presParOf" srcId="{034B88C2-0788-46F9-8C6E-24BF59F8BC15}" destId="{8E8B4EC9-892F-48AF-9461-EE7029B8570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2B1E2-322A-4E11-8DA6-54C12AFA6E92}">
      <dsp:nvSpPr>
        <dsp:cNvPr id="0" name=""/>
        <dsp:cNvSpPr/>
      </dsp:nvSpPr>
      <dsp:spPr>
        <a:xfrm>
          <a:off x="0" y="1204"/>
          <a:ext cx="790195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79EA601-1D62-4160-BB02-AF5D5AA85FB2}">
      <dsp:nvSpPr>
        <dsp:cNvPr id="0" name=""/>
        <dsp:cNvSpPr/>
      </dsp:nvSpPr>
      <dsp:spPr>
        <a:xfrm>
          <a:off x="0" y="0"/>
          <a:ext cx="7901957" cy="1173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noProof="0" dirty="0"/>
            <a:t>The demographic and epidemiological shifts in Armenia will place increased pressure on the economy and the health system that justify the need for higher public spending</a:t>
          </a:r>
        </a:p>
      </dsp:txBody>
      <dsp:txXfrm>
        <a:off x="0" y="0"/>
        <a:ext cx="7901957" cy="1173216"/>
      </dsp:txXfrm>
    </dsp:sp>
    <dsp:sp modelId="{A46A4101-C34D-499F-B1B1-505ED7A7B54C}">
      <dsp:nvSpPr>
        <dsp:cNvPr id="0" name=""/>
        <dsp:cNvSpPr/>
      </dsp:nvSpPr>
      <dsp:spPr>
        <a:xfrm>
          <a:off x="0" y="1174421"/>
          <a:ext cx="790195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FDD9131-58FB-4AAC-9F0C-D92D27633BC1}">
      <dsp:nvSpPr>
        <dsp:cNvPr id="0" name=""/>
        <dsp:cNvSpPr/>
      </dsp:nvSpPr>
      <dsp:spPr>
        <a:xfrm>
          <a:off x="0" y="1174421"/>
          <a:ext cx="7894240" cy="1601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cs typeface="Calibri Light"/>
            </a:rPr>
            <a:t>Countries </a:t>
          </a:r>
          <a:r>
            <a:rPr lang="en-US" sz="2200" kern="1200" dirty="0"/>
            <a:t>experience a “health financing transition” whereby total health expenditure rises and the share of health expenditure from prepaid, pooled sources increases as country income rises. Armenia has not followed this trend and has high out-of-pocket spending. </a:t>
          </a:r>
        </a:p>
        <a:p>
          <a:pPr marL="0" lvl="0" indent="0" algn="l" defTabSz="977900">
            <a:lnSpc>
              <a:spcPct val="90000"/>
            </a:lnSpc>
            <a:spcBef>
              <a:spcPct val="0"/>
            </a:spcBef>
            <a:spcAft>
              <a:spcPct val="35000"/>
            </a:spcAft>
            <a:buNone/>
          </a:pPr>
          <a:endParaRPr lang="en-US" sz="2200" kern="1200" dirty="0"/>
        </a:p>
      </dsp:txBody>
      <dsp:txXfrm>
        <a:off x="0" y="1174421"/>
        <a:ext cx="7894240" cy="1601213"/>
      </dsp:txXfrm>
    </dsp:sp>
    <dsp:sp modelId="{20AD1E2E-0F08-4162-9B61-30A63AFD7C08}">
      <dsp:nvSpPr>
        <dsp:cNvPr id="0" name=""/>
        <dsp:cNvSpPr/>
      </dsp:nvSpPr>
      <dsp:spPr>
        <a:xfrm>
          <a:off x="0" y="2775634"/>
          <a:ext cx="790195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7783161-D44C-4C2C-8566-70E5166DAEBB}">
      <dsp:nvSpPr>
        <dsp:cNvPr id="0" name=""/>
        <dsp:cNvSpPr/>
      </dsp:nvSpPr>
      <dsp:spPr>
        <a:xfrm>
          <a:off x="0" y="2775634"/>
          <a:ext cx="7901957" cy="11919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The transition from development assistance in Armenia brings forth many challenges for maintaining the gains achieved with development assistance. </a:t>
          </a:r>
        </a:p>
        <a:p>
          <a:pPr marL="0" lvl="0" indent="0" algn="l" defTabSz="977900">
            <a:lnSpc>
              <a:spcPct val="90000"/>
            </a:lnSpc>
            <a:spcBef>
              <a:spcPct val="0"/>
            </a:spcBef>
            <a:spcAft>
              <a:spcPct val="35000"/>
            </a:spcAft>
            <a:buNone/>
          </a:pPr>
          <a:endParaRPr lang="en-US" sz="2200" kern="1200" dirty="0"/>
        </a:p>
      </dsp:txBody>
      <dsp:txXfrm>
        <a:off x="0" y="2775634"/>
        <a:ext cx="7901957" cy="1191942"/>
      </dsp:txXfrm>
    </dsp:sp>
    <dsp:sp modelId="{8C618017-B06F-450E-A6FB-F201BF94BE63}">
      <dsp:nvSpPr>
        <dsp:cNvPr id="0" name=""/>
        <dsp:cNvSpPr/>
      </dsp:nvSpPr>
      <dsp:spPr>
        <a:xfrm>
          <a:off x="0" y="3967576"/>
          <a:ext cx="790195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92CF2A4-8168-4FDC-A11A-93B3916C5F9E}">
      <dsp:nvSpPr>
        <dsp:cNvPr id="0" name=""/>
        <dsp:cNvSpPr/>
      </dsp:nvSpPr>
      <dsp:spPr>
        <a:xfrm>
          <a:off x="0" y="3967576"/>
          <a:ext cx="7901957" cy="11966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Health sector reforms towards UHC present opportunities but special attention needs to be given to ensure the health system adequately plans for these transitions</a:t>
          </a:r>
        </a:p>
      </dsp:txBody>
      <dsp:txXfrm>
        <a:off x="0" y="3967576"/>
        <a:ext cx="7901957" cy="11966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4CEF35-39B5-49C0-BEDC-2324A66C7EA0}">
      <dsp:nvSpPr>
        <dsp:cNvPr id="0" name=""/>
        <dsp:cNvSpPr/>
      </dsp:nvSpPr>
      <dsp:spPr>
        <a:xfrm rot="5400000">
          <a:off x="6908911" y="-2878897"/>
          <a:ext cx="1392717" cy="7152759"/>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GB" sz="1800" kern="1200" dirty="0"/>
            <a:t>Disease burden of key diseases still high (e.g., HIV; TB) in key and vulnerable populations</a:t>
          </a:r>
          <a:endParaRPr lang="en-US" sz="1800" kern="1200" dirty="0"/>
        </a:p>
        <a:p>
          <a:pPr marL="171450" lvl="1" indent="-171450" algn="l" defTabSz="800100">
            <a:lnSpc>
              <a:spcPct val="90000"/>
            </a:lnSpc>
            <a:spcBef>
              <a:spcPct val="0"/>
            </a:spcBef>
            <a:spcAft>
              <a:spcPct val="15000"/>
            </a:spcAft>
            <a:buChar char="•"/>
          </a:pPr>
          <a:r>
            <a:rPr lang="en-US" sz="1800" kern="1200" dirty="0"/>
            <a:t>Maintaining coverage may be harder without external support </a:t>
          </a:r>
        </a:p>
      </dsp:txBody>
      <dsp:txXfrm rot="-5400000">
        <a:off x="4028891" y="69110"/>
        <a:ext cx="7084772" cy="1256743"/>
      </dsp:txXfrm>
    </dsp:sp>
    <dsp:sp modelId="{269B933F-42EC-4569-9689-4F496C98ADD2}">
      <dsp:nvSpPr>
        <dsp:cNvPr id="0" name=""/>
        <dsp:cNvSpPr/>
      </dsp:nvSpPr>
      <dsp:spPr>
        <a:xfrm>
          <a:off x="5462" y="2"/>
          <a:ext cx="4023427" cy="13949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Public health considerations</a:t>
          </a:r>
        </a:p>
      </dsp:txBody>
      <dsp:txXfrm>
        <a:off x="73558" y="68098"/>
        <a:ext cx="3887235" cy="1258768"/>
      </dsp:txXfrm>
    </dsp:sp>
    <dsp:sp modelId="{0260C736-4196-4CD8-9A67-6509FDBBA9BB}">
      <dsp:nvSpPr>
        <dsp:cNvPr id="0" name=""/>
        <dsp:cNvSpPr/>
      </dsp:nvSpPr>
      <dsp:spPr>
        <a:xfrm rot="5400000">
          <a:off x="6807003" y="-1325208"/>
          <a:ext cx="1596533" cy="7152759"/>
        </a:xfrm>
        <a:prstGeom prst="round2Same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endParaRPr lang="en-US" sz="1800" kern="1200" dirty="0"/>
        </a:p>
        <a:p>
          <a:pPr marL="171450" lvl="1" indent="-171450" algn="l" defTabSz="800100">
            <a:lnSpc>
              <a:spcPct val="90000"/>
            </a:lnSpc>
            <a:spcBef>
              <a:spcPct val="0"/>
            </a:spcBef>
            <a:spcAft>
              <a:spcPct val="15000"/>
            </a:spcAft>
            <a:buChar char="•"/>
          </a:pPr>
          <a:r>
            <a:rPr lang="en-GB" sz="1800" kern="1200" dirty="0"/>
            <a:t>Donors often fill gaps to improve equity (e.g., providing services to the poor; key and vulnerable populations)</a:t>
          </a:r>
          <a:endParaRPr lang="en-US" sz="1800" kern="1200" dirty="0"/>
        </a:p>
        <a:p>
          <a:pPr marL="171450" lvl="1" indent="-171450" algn="l" defTabSz="800100">
            <a:lnSpc>
              <a:spcPct val="90000"/>
            </a:lnSpc>
            <a:spcBef>
              <a:spcPct val="0"/>
            </a:spcBef>
            <a:spcAft>
              <a:spcPct val="15000"/>
            </a:spcAft>
            <a:buChar char="•"/>
          </a:pPr>
          <a:r>
            <a:rPr lang="en-GB" sz="1800" kern="1200" dirty="0"/>
            <a:t>Donors support chronic conditions (e.g. HIV) – ethical implications of not continuing treatment</a:t>
          </a:r>
          <a:endParaRPr lang="en-US" sz="1800" kern="1200" dirty="0"/>
        </a:p>
        <a:p>
          <a:pPr marL="171450" lvl="1" indent="-171450" algn="l" defTabSz="800100">
            <a:lnSpc>
              <a:spcPct val="90000"/>
            </a:lnSpc>
            <a:spcBef>
              <a:spcPct val="0"/>
            </a:spcBef>
            <a:spcAft>
              <a:spcPct val="15000"/>
            </a:spcAft>
            <a:buChar char="•"/>
          </a:pPr>
          <a:endParaRPr lang="en-US" sz="1800" kern="1200" dirty="0"/>
        </a:p>
      </dsp:txBody>
      <dsp:txXfrm rot="-5400000">
        <a:off x="4028890" y="1530841"/>
        <a:ext cx="7074823" cy="1440661"/>
      </dsp:txXfrm>
    </dsp:sp>
    <dsp:sp modelId="{63B07DD1-0621-4D6F-BDAE-01DB6F32B496}">
      <dsp:nvSpPr>
        <dsp:cNvPr id="0" name=""/>
        <dsp:cNvSpPr/>
      </dsp:nvSpPr>
      <dsp:spPr>
        <a:xfrm>
          <a:off x="5462" y="1464385"/>
          <a:ext cx="4023427" cy="1573572"/>
        </a:xfrm>
        <a:prstGeom prst="roundRec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Ethical and equity considerations </a:t>
          </a:r>
          <a:endParaRPr lang="en-US" sz="2400" kern="1200" dirty="0"/>
        </a:p>
      </dsp:txBody>
      <dsp:txXfrm>
        <a:off x="82277" y="1541200"/>
        <a:ext cx="3869797" cy="1419942"/>
      </dsp:txXfrm>
    </dsp:sp>
    <dsp:sp modelId="{1145BC20-31DC-4996-918A-F2F196508B06}">
      <dsp:nvSpPr>
        <dsp:cNvPr id="0" name=""/>
        <dsp:cNvSpPr/>
      </dsp:nvSpPr>
      <dsp:spPr>
        <a:xfrm rot="5400000">
          <a:off x="6825335" y="310933"/>
          <a:ext cx="1559867" cy="7152759"/>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GB" sz="1800" kern="1200" dirty="0"/>
            <a:t>Prevention and disease control reduces system cost of achieving UHC</a:t>
          </a:r>
          <a:endParaRPr lang="en-US" sz="1800" kern="1200" dirty="0"/>
        </a:p>
        <a:p>
          <a:pPr marL="171450" lvl="1" indent="-171450" algn="l" defTabSz="800100">
            <a:lnSpc>
              <a:spcPct val="90000"/>
            </a:lnSpc>
            <a:spcBef>
              <a:spcPct val="0"/>
            </a:spcBef>
            <a:spcAft>
              <a:spcPct val="15000"/>
            </a:spcAft>
            <a:buChar char="•"/>
          </a:pPr>
          <a:r>
            <a:rPr lang="en-GB" sz="1800" kern="1200" dirty="0"/>
            <a:t>Not sustaining gains could lead to higher cost due to outbreaks; spikes in epidemic </a:t>
          </a:r>
          <a:endParaRPr lang="en-US" sz="1800" kern="1200" dirty="0"/>
        </a:p>
        <a:p>
          <a:pPr marL="171450" lvl="1" indent="-171450" algn="l" defTabSz="800100">
            <a:lnSpc>
              <a:spcPct val="90000"/>
            </a:lnSpc>
            <a:spcBef>
              <a:spcPct val="0"/>
            </a:spcBef>
            <a:spcAft>
              <a:spcPct val="15000"/>
            </a:spcAft>
            <a:buChar char="•"/>
          </a:pPr>
          <a:r>
            <a:rPr lang="en-GB" sz="1800" kern="1200" dirty="0"/>
            <a:t>Healthy population = Fundamental building block of a country’s workforce and economy</a:t>
          </a:r>
          <a:endParaRPr lang="en-US" sz="1800" kern="1200" dirty="0"/>
        </a:p>
      </dsp:txBody>
      <dsp:txXfrm rot="-5400000">
        <a:off x="4028889" y="3183525"/>
        <a:ext cx="7076613" cy="1407575"/>
      </dsp:txXfrm>
    </dsp:sp>
    <dsp:sp modelId="{858DA203-6C8D-49B6-A430-286ECC948BAB}">
      <dsp:nvSpPr>
        <dsp:cNvPr id="0" name=""/>
        <dsp:cNvSpPr/>
      </dsp:nvSpPr>
      <dsp:spPr>
        <a:xfrm>
          <a:off x="5462" y="3145704"/>
          <a:ext cx="4023427" cy="1483217"/>
        </a:xfrm>
        <a:prstGeom prst="roundRec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GB" sz="2400" kern="1200" dirty="0"/>
            <a:t>Economical considerations </a:t>
          </a:r>
          <a:endParaRPr lang="en-US" sz="2400" kern="1200" dirty="0"/>
        </a:p>
      </dsp:txBody>
      <dsp:txXfrm>
        <a:off x="77867" y="3218109"/>
        <a:ext cx="3878617" cy="13384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3C2AF-E2A4-4030-9B28-6756F3B0987B}">
      <dsp:nvSpPr>
        <dsp:cNvPr id="0" name=""/>
        <dsp:cNvSpPr/>
      </dsp:nvSpPr>
      <dsp:spPr>
        <a:xfrm>
          <a:off x="0" y="256392"/>
          <a:ext cx="6513603" cy="1034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For example, will Armenia shift towards a single purchaser? Multiple purchasers? </a:t>
          </a:r>
        </a:p>
      </dsp:txBody>
      <dsp:txXfrm>
        <a:off x="50489" y="306881"/>
        <a:ext cx="6412625" cy="933302"/>
      </dsp:txXfrm>
    </dsp:sp>
    <dsp:sp modelId="{B1FA8381-0716-4E68-B208-40D199508FA4}">
      <dsp:nvSpPr>
        <dsp:cNvPr id="0" name=""/>
        <dsp:cNvSpPr/>
      </dsp:nvSpPr>
      <dsp:spPr>
        <a:xfrm>
          <a:off x="0" y="1365553"/>
          <a:ext cx="6513603" cy="103428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How and where to finance:  </a:t>
          </a:r>
        </a:p>
      </dsp:txBody>
      <dsp:txXfrm>
        <a:off x="50489" y="1416042"/>
        <a:ext cx="6412625" cy="933302"/>
      </dsp:txXfrm>
    </dsp:sp>
    <dsp:sp modelId="{F4BB41FF-E987-4BB7-9B6E-E9E3DD8EC685}">
      <dsp:nvSpPr>
        <dsp:cNvPr id="0" name=""/>
        <dsp:cNvSpPr/>
      </dsp:nvSpPr>
      <dsp:spPr>
        <a:xfrm>
          <a:off x="0" y="2399833"/>
          <a:ext cx="6513603" cy="322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Vaccines? </a:t>
          </a:r>
        </a:p>
        <a:p>
          <a:pPr marL="228600" lvl="1" indent="-228600" algn="l" defTabSz="889000">
            <a:lnSpc>
              <a:spcPct val="90000"/>
            </a:lnSpc>
            <a:spcBef>
              <a:spcPct val="0"/>
            </a:spcBef>
            <a:spcAft>
              <a:spcPct val="20000"/>
            </a:spcAft>
            <a:buChar char="•"/>
          </a:pPr>
          <a:r>
            <a:rPr lang="en-US" sz="2000" kern="1200"/>
            <a:t>TB and HIV drugs ? (Currently benefit from pooled procurement)</a:t>
          </a:r>
        </a:p>
        <a:p>
          <a:pPr marL="228600" lvl="1" indent="-228600" algn="l" defTabSz="889000">
            <a:lnSpc>
              <a:spcPct val="90000"/>
            </a:lnSpc>
            <a:spcBef>
              <a:spcPct val="0"/>
            </a:spcBef>
            <a:spcAft>
              <a:spcPct val="20000"/>
            </a:spcAft>
            <a:buChar char="•"/>
          </a:pPr>
          <a:r>
            <a:rPr lang="en-US" sz="2000" kern="1200"/>
            <a:t>Primary health care</a:t>
          </a:r>
        </a:p>
        <a:p>
          <a:pPr marL="228600" lvl="1" indent="-228600" algn="l" defTabSz="889000">
            <a:lnSpc>
              <a:spcPct val="90000"/>
            </a:lnSpc>
            <a:spcBef>
              <a:spcPct val="0"/>
            </a:spcBef>
            <a:spcAft>
              <a:spcPct val="20000"/>
            </a:spcAft>
            <a:buChar char="•"/>
          </a:pPr>
          <a:r>
            <a:rPr lang="en-US" sz="2000" kern="1200"/>
            <a:t>Immunization service delivery (PHC + immunization-specific expenditures, e.g., supply chain, campaigns, etc.)</a:t>
          </a:r>
        </a:p>
        <a:p>
          <a:pPr marL="228600" lvl="1" indent="-228600" algn="l" defTabSz="889000">
            <a:lnSpc>
              <a:spcPct val="90000"/>
            </a:lnSpc>
            <a:spcBef>
              <a:spcPct val="0"/>
            </a:spcBef>
            <a:spcAft>
              <a:spcPct val="20000"/>
            </a:spcAft>
            <a:buChar char="•"/>
          </a:pPr>
          <a:r>
            <a:rPr lang="en-US" sz="2000" kern="1200"/>
            <a:t>TB services: may also be transitioning from hospital-based to community based model</a:t>
          </a:r>
        </a:p>
        <a:p>
          <a:pPr marL="228600" lvl="1" indent="-228600" algn="l" defTabSz="889000">
            <a:lnSpc>
              <a:spcPct val="90000"/>
            </a:lnSpc>
            <a:spcBef>
              <a:spcPct val="0"/>
            </a:spcBef>
            <a:spcAft>
              <a:spcPct val="20000"/>
            </a:spcAft>
            <a:buChar char="•"/>
          </a:pPr>
          <a:r>
            <a:rPr lang="en-US" sz="2000" kern="1200"/>
            <a:t>HIV treatment: for key populations? </a:t>
          </a:r>
        </a:p>
        <a:p>
          <a:pPr marL="228600" lvl="1" indent="-228600" algn="l" defTabSz="889000">
            <a:lnSpc>
              <a:spcPct val="90000"/>
            </a:lnSpc>
            <a:spcBef>
              <a:spcPct val="0"/>
            </a:spcBef>
            <a:spcAft>
              <a:spcPct val="20000"/>
            </a:spcAft>
            <a:buChar char="•"/>
          </a:pPr>
          <a:r>
            <a:rPr lang="en-US" sz="2000" kern="1200"/>
            <a:t>NCDs: which preventive measures? Which treatment? </a:t>
          </a:r>
        </a:p>
      </dsp:txBody>
      <dsp:txXfrm>
        <a:off x="0" y="2399833"/>
        <a:ext cx="6513603" cy="3229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2B1E2-322A-4E11-8DA6-54C12AFA6E92}">
      <dsp:nvSpPr>
        <dsp:cNvPr id="0" name=""/>
        <dsp:cNvSpPr/>
      </dsp:nvSpPr>
      <dsp:spPr>
        <a:xfrm>
          <a:off x="0" y="440"/>
          <a:ext cx="790195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79EA601-1D62-4160-BB02-AF5D5AA85FB2}">
      <dsp:nvSpPr>
        <dsp:cNvPr id="0" name=""/>
        <dsp:cNvSpPr/>
      </dsp:nvSpPr>
      <dsp:spPr>
        <a:xfrm>
          <a:off x="0" y="440"/>
          <a:ext cx="7894240" cy="1088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 key financing challenge facing transitioning countries is figuring out how to more effectively mobilize prepaid, pooled resources toward UHC</a:t>
          </a:r>
          <a:endParaRPr lang="en-US" sz="2000" kern="1200" noProof="0" dirty="0"/>
        </a:p>
      </dsp:txBody>
      <dsp:txXfrm>
        <a:off x="0" y="440"/>
        <a:ext cx="7894240" cy="1088948"/>
      </dsp:txXfrm>
    </dsp:sp>
    <dsp:sp modelId="{182DA9E8-FCAB-4F65-B42D-BBB3E33FA1A8}">
      <dsp:nvSpPr>
        <dsp:cNvPr id="0" name=""/>
        <dsp:cNvSpPr/>
      </dsp:nvSpPr>
      <dsp:spPr>
        <a:xfrm>
          <a:off x="0" y="1089388"/>
          <a:ext cx="790195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721C52C-74DE-41A8-98E6-807B893507CA}">
      <dsp:nvSpPr>
        <dsp:cNvPr id="0" name=""/>
        <dsp:cNvSpPr/>
      </dsp:nvSpPr>
      <dsp:spPr>
        <a:xfrm>
          <a:off x="0" y="1089388"/>
          <a:ext cx="7894240" cy="1367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Even countries with low levels of development assistance face challenges transitioning from donor support because of the way support is delivered (concentrated in programs; used to finance programs that may require non-state actors)</a:t>
          </a:r>
        </a:p>
      </dsp:txBody>
      <dsp:txXfrm>
        <a:off x="0" y="1089388"/>
        <a:ext cx="7894240" cy="1367347"/>
      </dsp:txXfrm>
    </dsp:sp>
    <dsp:sp modelId="{92E8A2C1-B5F4-47A2-A1C3-7E81E7692403}">
      <dsp:nvSpPr>
        <dsp:cNvPr id="0" name=""/>
        <dsp:cNvSpPr/>
      </dsp:nvSpPr>
      <dsp:spPr>
        <a:xfrm>
          <a:off x="0" y="2456736"/>
          <a:ext cx="790195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661E373-F04D-41EC-B9A9-EC93BE6099DE}">
      <dsp:nvSpPr>
        <dsp:cNvPr id="0" name=""/>
        <dsp:cNvSpPr/>
      </dsp:nvSpPr>
      <dsp:spPr>
        <a:xfrm>
          <a:off x="0" y="2456736"/>
          <a:ext cx="7901957" cy="99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Transitions often accompany health sector reforms, requiring governments to assess which service delivery and governance models are optimal for sustaining gains while moving to UHC</a:t>
          </a:r>
        </a:p>
      </dsp:txBody>
      <dsp:txXfrm>
        <a:off x="0" y="2456736"/>
        <a:ext cx="7901957" cy="998311"/>
      </dsp:txXfrm>
    </dsp:sp>
    <dsp:sp modelId="{198D3826-AB8D-4543-8B26-AF632678AB76}">
      <dsp:nvSpPr>
        <dsp:cNvPr id="0" name=""/>
        <dsp:cNvSpPr/>
      </dsp:nvSpPr>
      <dsp:spPr>
        <a:xfrm>
          <a:off x="0" y="3455047"/>
          <a:ext cx="790195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4C705E7-FC29-49FE-A201-5F71A3598908}">
      <dsp:nvSpPr>
        <dsp:cNvPr id="0" name=""/>
        <dsp:cNvSpPr/>
      </dsp:nvSpPr>
      <dsp:spPr>
        <a:xfrm>
          <a:off x="0" y="3455047"/>
          <a:ext cx="7901957" cy="99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Policy, legal, regulatory and external pressures often need to be overcome for a successful transition</a:t>
          </a:r>
        </a:p>
      </dsp:txBody>
      <dsp:txXfrm>
        <a:off x="0" y="3455047"/>
        <a:ext cx="7901957" cy="998311"/>
      </dsp:txXfrm>
    </dsp:sp>
    <dsp:sp modelId="{E86B13FD-D1E8-499E-8314-E7AEEEECD804}">
      <dsp:nvSpPr>
        <dsp:cNvPr id="0" name=""/>
        <dsp:cNvSpPr/>
      </dsp:nvSpPr>
      <dsp:spPr>
        <a:xfrm>
          <a:off x="0" y="4453358"/>
          <a:ext cx="7901957"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8B2CDC0-1E22-44B5-AB0D-135708BAFFFB}">
      <dsp:nvSpPr>
        <dsp:cNvPr id="0" name=""/>
        <dsp:cNvSpPr/>
      </dsp:nvSpPr>
      <dsp:spPr>
        <a:xfrm>
          <a:off x="0" y="4453358"/>
          <a:ext cx="7901957" cy="998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The Flagship framework is one tool to help countries navigate multiple transitions while moving to UHC</a:t>
          </a:r>
        </a:p>
      </dsp:txBody>
      <dsp:txXfrm>
        <a:off x="0" y="4453358"/>
        <a:ext cx="7901957" cy="99831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65844-6E69-42F4-9B3C-457C6EDAE5F2}" type="datetimeFigureOut">
              <a:rPr lang="en-US" smtClean="0"/>
              <a:t>05/10/2019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669307-EF92-4949-8AD1-4BDC4BCA6318}" type="slidenum">
              <a:rPr lang="en-US" smtClean="0"/>
              <a:t>‹#›</a:t>
            </a:fld>
            <a:endParaRPr lang="en-US"/>
          </a:p>
        </p:txBody>
      </p:sp>
    </p:spTree>
    <p:extLst>
      <p:ext uri="{BB962C8B-B14F-4D97-AF65-F5344CB8AC3E}">
        <p14:creationId xmlns:p14="http://schemas.microsoft.com/office/powerpoint/2010/main" val="210633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population.un.org/wpp/Graphs/DemographicProfile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1</a:t>
            </a:fld>
            <a:endParaRPr lang="en-US" dirty="0"/>
          </a:p>
        </p:txBody>
      </p:sp>
    </p:spTree>
    <p:extLst>
      <p:ext uri="{BB962C8B-B14F-4D97-AF65-F5344CB8AC3E}">
        <p14:creationId xmlns:p14="http://schemas.microsoft.com/office/powerpoint/2010/main" val="915365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0" i="0" u="none" strike="noStrike" kern="1200" dirty="0">
                <a:solidFill>
                  <a:schemeClr val="tx1"/>
                </a:solidFill>
                <a:effectLst/>
                <a:latin typeface="+mn-lt"/>
                <a:ea typeface="+mn-ea"/>
                <a:cs typeface="+mn-cs"/>
              </a:rPr>
              <a:t>But many of these risk factors for disease go beyond the health sector ……..dietary….</a:t>
            </a:r>
          </a:p>
          <a:p>
            <a:pPr rtl="0" eaLnBrk="1" fontAlgn="t" latinLnBrk="0" hangingPunct="1"/>
            <a:r>
              <a:rPr lang="en-US" sz="1200" b="0" i="0" u="none" strike="noStrike" kern="1200" dirty="0">
                <a:solidFill>
                  <a:schemeClr val="tx1"/>
                </a:solidFill>
                <a:effectLst/>
                <a:latin typeface="+mn-lt"/>
                <a:ea typeface="+mn-ea"/>
                <a:cs typeface="+mn-cs"/>
              </a:rPr>
              <a:t>Need to think about policies that affect health beyond just health sector reforms</a:t>
            </a:r>
          </a:p>
          <a:p>
            <a:pPr rtl="0" eaLnBrk="1" fontAlgn="t" latinLnBrk="0" hangingPunct="1"/>
            <a:endParaRPr lang="en-US" sz="1200" b="1" i="0" u="none" strike="noStrike" kern="1200" dirty="0">
              <a:solidFill>
                <a:schemeClr val="tx1"/>
              </a:solidFill>
              <a:effectLst/>
              <a:latin typeface="+mn-lt"/>
              <a:ea typeface="+mn-ea"/>
              <a:cs typeface="+mn-cs"/>
            </a:endParaRPr>
          </a:p>
          <a:p>
            <a:pPr rtl="0" eaLnBrk="1" fontAlgn="t" latinLnBrk="0" hangingPunct="1"/>
            <a:endParaRPr lang="en-US" sz="1200" b="1"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DALYs (1,000) 615.2 </a:t>
            </a:r>
            <a:r>
              <a:rPr lang="en-US" sz="1200" b="1" i="0" u="none" strike="noStrike" kern="1200" dirty="0">
                <a:solidFill>
                  <a:schemeClr val="tx1"/>
                </a:solidFill>
                <a:effectLst/>
                <a:latin typeface="+mn-lt"/>
                <a:ea typeface="+mn-ea"/>
                <a:cs typeface="+mn-cs"/>
                <a:sym typeface="Wingdings" panose="05000000000000000000" pitchFamily="2" charset="2"/>
              </a:rPr>
              <a:t> </a:t>
            </a:r>
            <a:r>
              <a:rPr lang="en-US" sz="1200" b="1" i="0" u="none" strike="noStrike" kern="1200" dirty="0">
                <a:solidFill>
                  <a:schemeClr val="tx1"/>
                </a:solidFill>
                <a:effectLst/>
                <a:latin typeface="+mn-lt"/>
                <a:ea typeface="+mn-ea"/>
                <a:cs typeface="+mn-cs"/>
              </a:rPr>
              <a:t>480.2</a:t>
            </a:r>
            <a:endParaRPr lang="en-US" sz="1200" b="0" i="0" u="none" strike="noStrike" kern="1200" dirty="0">
              <a:solidFill>
                <a:schemeClr val="tx1"/>
              </a:solidFill>
              <a:effectLst/>
              <a:latin typeface="+mn-lt"/>
              <a:ea typeface="+mn-ea"/>
              <a:cs typeface="+mn-cs"/>
            </a:endParaRPr>
          </a:p>
          <a:p>
            <a:pPr rtl="0" eaLnBrk="1" fontAlgn="t" latinLnBrk="0" hangingPunct="1"/>
            <a:r>
              <a:rPr lang="en-US" sz="1200" b="1" i="0" u="none" strike="noStrike" kern="1200" dirty="0">
                <a:solidFill>
                  <a:schemeClr val="tx1"/>
                </a:solidFill>
                <a:effectLst/>
                <a:latin typeface="+mn-lt"/>
                <a:ea typeface="+mn-ea"/>
                <a:cs typeface="+mn-cs"/>
              </a:rPr>
              <a:t>DALYs per 100,000 - 17,990 </a:t>
            </a:r>
            <a:r>
              <a:rPr lang="en-US" sz="1200" b="1" i="0" u="none" strike="noStrike" kern="1200" dirty="0">
                <a:solidFill>
                  <a:schemeClr val="tx1"/>
                </a:solidFill>
                <a:effectLst/>
                <a:latin typeface="+mn-lt"/>
                <a:ea typeface="+mn-ea"/>
                <a:cs typeface="+mn-cs"/>
                <a:sym typeface="Wingdings" panose="05000000000000000000" pitchFamily="2" charset="2"/>
              </a:rPr>
              <a:t> 1</a:t>
            </a:r>
            <a:r>
              <a:rPr lang="en-US" sz="1200" b="1" i="0" u="none" strike="noStrike" kern="1200" dirty="0">
                <a:solidFill>
                  <a:schemeClr val="tx1"/>
                </a:solidFill>
                <a:effectLst/>
                <a:latin typeface="+mn-lt"/>
                <a:ea typeface="+mn-ea"/>
                <a:cs typeface="+mn-cs"/>
              </a:rPr>
              <a:t>5,864</a:t>
            </a:r>
          </a:p>
          <a:p>
            <a:pPr rtl="0" eaLnBrk="1" fontAlgn="t" latinLnBrk="0" hangingPunct="1"/>
            <a:endParaRPr lang="de-DE" sz="1200" b="1" i="0" u="none" strike="noStrike" kern="1200" dirty="0">
              <a:solidFill>
                <a:schemeClr val="tx1"/>
              </a:solidFill>
              <a:effectLst/>
              <a:latin typeface="+mn-lt"/>
              <a:ea typeface="+mn-ea"/>
              <a:cs typeface="+mn-cs"/>
            </a:endParaRPr>
          </a:p>
          <a:p>
            <a:pPr marL="0" marR="0" lvl="0" indent="0" algn="l" defTabSz="914400" rtl="0" eaLnBrk="1" fontAlgn="t" latinLnBrk="0" hangingPunct="1">
              <a:lnSpc>
                <a:spcPct val="100000"/>
              </a:lnSpc>
              <a:spcBef>
                <a:spcPts val="0"/>
              </a:spcBef>
              <a:spcAft>
                <a:spcPts val="0"/>
              </a:spcAft>
              <a:buClrTx/>
              <a:buSzTx/>
              <a:buFontTx/>
              <a:buNone/>
              <a:tabLst/>
              <a:defRPr/>
            </a:pPr>
            <a:r>
              <a:rPr lang="en-US" dirty="0"/>
              <a:t>Important to think about this…….  </a:t>
            </a:r>
          </a:p>
          <a:p>
            <a:pPr rtl="0" eaLnBrk="1" fontAlgn="t" latinLnBrk="0" hangingPunct="1"/>
            <a:endParaRPr lang="en-US" sz="1200" b="1"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10</a:t>
            </a:fld>
            <a:endParaRPr lang="en-US"/>
          </a:p>
        </p:txBody>
      </p:sp>
    </p:spTree>
    <p:extLst>
      <p:ext uri="{BB962C8B-B14F-4D97-AF65-F5344CB8AC3E}">
        <p14:creationId xmlns:p14="http://schemas.microsoft.com/office/powerpoint/2010/main" val="89530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Source: UHC </a:t>
            </a:r>
            <a:r>
              <a:rPr lang="fr-FR" dirty="0" err="1"/>
              <a:t>indicators</a:t>
            </a:r>
            <a:r>
              <a:rPr lang="fr-FR" dirty="0"/>
              <a:t>-  STEPS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How </a:t>
            </a:r>
            <a:r>
              <a:rPr lang="fr-FR" dirty="0" err="1"/>
              <a:t>is</a:t>
            </a:r>
            <a:r>
              <a:rPr lang="fr-FR" dirty="0"/>
              <a:t> </a:t>
            </a:r>
            <a:r>
              <a:rPr lang="fr-FR" dirty="0" err="1"/>
              <a:t>this</a:t>
            </a:r>
            <a:r>
              <a:rPr lang="fr-FR" dirty="0"/>
              <a:t> </a:t>
            </a:r>
            <a:r>
              <a:rPr lang="fr-FR" dirty="0" err="1"/>
              <a:t>being</a:t>
            </a:r>
            <a:r>
              <a:rPr lang="fr-FR" dirty="0"/>
              <a:t> </a:t>
            </a:r>
            <a:r>
              <a:rPr lang="fr-FR" dirty="0" err="1"/>
              <a:t>addressed</a:t>
            </a:r>
            <a:r>
              <a:rPr lang="fr-FR" dirty="0"/>
              <a:t>? </a:t>
            </a:r>
            <a:r>
              <a:rPr lang="fr-FR" dirty="0" err="1"/>
              <a:t>Policies</a:t>
            </a:r>
            <a:r>
              <a:rPr lang="fr-FR" dirty="0"/>
              <a:t> and efforts </a:t>
            </a:r>
            <a:r>
              <a:rPr lang="fr-FR" dirty="0" err="1"/>
              <a:t>likely</a:t>
            </a:r>
            <a:r>
              <a:rPr lang="fr-FR" dirty="0"/>
              <a:t> </a:t>
            </a:r>
            <a:r>
              <a:rPr lang="fr-FR" dirty="0" err="1"/>
              <a:t>extend</a:t>
            </a:r>
            <a:r>
              <a:rPr lang="fr-FR" dirty="0"/>
              <a:t> </a:t>
            </a:r>
            <a:r>
              <a:rPr lang="fr-FR" dirty="0" err="1"/>
              <a:t>beyond</a:t>
            </a:r>
            <a:r>
              <a:rPr lang="fr-FR" dirty="0"/>
              <a:t> </a:t>
            </a:r>
            <a:r>
              <a:rPr lang="fr-FR" dirty="0" err="1"/>
              <a:t>health</a:t>
            </a:r>
            <a:r>
              <a:rPr lang="fr-FR" dirty="0"/>
              <a:t> </a:t>
            </a:r>
            <a:r>
              <a:rPr lang="fr-FR" dirty="0" err="1"/>
              <a:t>sector</a:t>
            </a:r>
            <a:r>
              <a:rPr lang="fr-FR" dirty="0"/>
              <a:t>.. – </a:t>
            </a:r>
            <a:r>
              <a:rPr lang="fr-FR" dirty="0" err="1"/>
              <a:t>education</a:t>
            </a:r>
            <a:r>
              <a:rPr lang="fr-FR" dirty="0"/>
              <a:t>, </a:t>
            </a:r>
            <a:r>
              <a:rPr lang="fr-FR" dirty="0" err="1"/>
              <a:t>food</a:t>
            </a:r>
            <a:r>
              <a:rPr lang="fr-FR" dirty="0"/>
              <a:t> </a:t>
            </a:r>
            <a:r>
              <a:rPr lang="fr-FR" dirty="0" err="1"/>
              <a:t>industry</a:t>
            </a:r>
            <a:r>
              <a:rPr lang="fr-FR" dirty="0"/>
              <a:t>, agriculture, etc.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Not sure </a:t>
            </a:r>
            <a:r>
              <a:rPr lang="fr-FR" dirty="0" err="1"/>
              <a:t>where</a:t>
            </a:r>
            <a:r>
              <a:rPr lang="fr-FR" dirty="0"/>
              <a:t> </a:t>
            </a:r>
            <a:r>
              <a:rPr lang="fr-FR" dirty="0" err="1"/>
              <a:t>armenia</a:t>
            </a:r>
            <a:r>
              <a:rPr lang="fr-FR" dirty="0"/>
              <a:t> </a:t>
            </a:r>
            <a:r>
              <a:rPr lang="fr-FR" dirty="0" err="1"/>
              <a:t>is</a:t>
            </a:r>
            <a:r>
              <a:rPr lang="fr-FR" dirty="0"/>
              <a:t> on the use of sin taxes….</a:t>
            </a:r>
            <a:r>
              <a:rPr lang="fr-FR" dirty="0" err="1"/>
              <a:t>ajay</a:t>
            </a:r>
            <a:r>
              <a:rPr lang="fr-FR" dirty="0"/>
              <a:t> </a:t>
            </a:r>
            <a:r>
              <a:rPr lang="fr-FR" dirty="0" err="1"/>
              <a:t>will</a:t>
            </a:r>
            <a:r>
              <a:rPr lang="fr-FR" dirty="0"/>
              <a:t> cover</a:t>
            </a:r>
            <a:endParaRPr lang="en-US" dirty="0"/>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11</a:t>
            </a:fld>
            <a:endParaRPr lang="en-US"/>
          </a:p>
        </p:txBody>
      </p:sp>
    </p:spTree>
    <p:extLst>
      <p:ext uri="{BB962C8B-B14F-4D97-AF65-F5344CB8AC3E}">
        <p14:creationId xmlns:p14="http://schemas.microsoft.com/office/powerpoint/2010/main" val="2148514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McKeown</a:t>
            </a:r>
            <a:r>
              <a:rPr lang="fr-FR" dirty="0"/>
              <a:t>, 2009 </a:t>
            </a:r>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12</a:t>
            </a:fld>
            <a:endParaRPr lang="en-US"/>
          </a:p>
        </p:txBody>
      </p:sp>
    </p:spTree>
    <p:extLst>
      <p:ext uri="{BB962C8B-B14F-4D97-AF65-F5344CB8AC3E}">
        <p14:creationId xmlns:p14="http://schemas.microsoft.com/office/powerpoint/2010/main" val="12300412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This is a stylized model and shows that on average, as country income increases, health expenditure per capita also increases…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In some LMICs</a:t>
            </a:r>
            <a:r>
              <a:rPr lang="en-US" sz="1200" b="1" i="1" kern="1200" baseline="0" dirty="0">
                <a:solidFill>
                  <a:schemeClr val="tx1"/>
                </a:solidFill>
                <a:effectLst/>
                <a:latin typeface="+mn-lt"/>
                <a:ea typeface="+mn-ea"/>
                <a:cs typeface="+mn-cs"/>
              </a:rPr>
              <a:t> there is also a </a:t>
            </a:r>
            <a:r>
              <a:rPr lang="en-US" sz="1200" b="1" i="1" kern="1200" baseline="0" dirty="0" err="1">
                <a:solidFill>
                  <a:schemeClr val="tx1"/>
                </a:solidFill>
                <a:effectLst/>
                <a:latin typeface="+mn-lt"/>
                <a:ea typeface="+mn-ea"/>
                <a:cs typeface="+mn-cs"/>
              </a:rPr>
              <a:t>subtransition</a:t>
            </a:r>
            <a:r>
              <a:rPr lang="en-US" sz="1200" b="1" i="1" kern="1200" baseline="0" dirty="0">
                <a:solidFill>
                  <a:schemeClr val="tx1"/>
                </a:solidFill>
                <a:effectLst/>
                <a:latin typeface="+mn-lt"/>
                <a:ea typeface="+mn-ea"/>
                <a:cs typeface="+mn-cs"/>
              </a:rPr>
              <a:t> away from development assistance (DAH)</a:t>
            </a:r>
            <a:endParaRPr lang="en-US" baseline="0" dirty="0"/>
          </a:p>
          <a:p>
            <a:r>
              <a:rPr lang="en-US" baseline="0" dirty="0"/>
              <a:t>But of course there is a great deal of variation and countries move through these transitions at different speeds. </a:t>
            </a:r>
          </a:p>
          <a:p>
            <a:r>
              <a:rPr lang="en-US" baseline="0" dirty="0"/>
              <a:t>The point is that there is a dual challenge……Most LMICs need to increase spending to expand coverage……</a:t>
            </a:r>
          </a:p>
          <a:p>
            <a:r>
              <a:rPr lang="en-US" baseline="0" dirty="0"/>
              <a:t>And in the next 3-4 years…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510838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523371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buClr>
                <a:schemeClr val="bg1"/>
              </a:buClr>
            </a:pPr>
            <a:r>
              <a:rPr lang="en-US" sz="1200" dirty="0">
                <a:solidFill>
                  <a:schemeClr val="bg1"/>
                </a:solidFill>
              </a:rPr>
              <a:t>In the next 3-4 years, 35 countries are expected to transition out of Gavi, Global Fund, IDA and support from other partners.</a:t>
            </a:r>
          </a:p>
          <a:p>
            <a:pPr>
              <a:spcBef>
                <a:spcPts val="1000"/>
              </a:spcBef>
              <a:buClr>
                <a:schemeClr val="bg1"/>
              </a:buClr>
            </a:pPr>
            <a:endParaRPr lang="en-US" sz="1200" dirty="0">
              <a:solidFill>
                <a:schemeClr val="bg1"/>
              </a:solidFill>
            </a:endParaRPr>
          </a:p>
          <a:p>
            <a:pPr>
              <a:spcBef>
                <a:spcPts val="1000"/>
              </a:spcBef>
              <a:buClr>
                <a:schemeClr val="bg1"/>
              </a:buClr>
            </a:pPr>
            <a:r>
              <a:rPr lang="en-US" sz="1200" dirty="0">
                <a:solidFill>
                  <a:schemeClr val="bg1"/>
                </a:solidFill>
              </a:rPr>
              <a:t>At the same time, countries need to expand coverage of quality services to more people and ensure financial protection.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As countries become wealthier, they lose access to external financing, creating challenges and opportunities.</a:t>
            </a:r>
            <a:endParaRPr lang="en-US" sz="1200" dirty="0">
              <a:solidFill>
                <a:schemeClr val="bg1"/>
              </a:solidFill>
            </a:endParaRPr>
          </a:p>
          <a:p>
            <a:endParaRPr lang="en-US" dirty="0"/>
          </a:p>
          <a:p>
            <a:r>
              <a:rPr lang="en-US" dirty="0"/>
              <a:t>Most UMICS have already transitioned….with some exceptions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1893475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ct val="90000"/>
              </a:lnSpc>
              <a:buFont typeface="Arial" panose="020B0604020202020204" pitchFamily="34" charset="0"/>
              <a:buChar char="•"/>
            </a:pPr>
            <a:r>
              <a:rPr lang="en-US" sz="1200" kern="1200" dirty="0">
                <a:solidFill>
                  <a:schemeClr val="tx1"/>
                </a:solidFill>
                <a:latin typeface="+mn-lt"/>
                <a:ea typeface="+mn-ea"/>
                <a:cs typeface="+mn-cs"/>
              </a:rPr>
              <a:t>But in Armenia development assistance for health accounts for only 1.7% of current health spending. </a:t>
            </a:r>
          </a:p>
          <a:p>
            <a:pPr lvl="1">
              <a:lnSpc>
                <a:spcPct val="90000"/>
              </a:lnSpc>
              <a:buFont typeface="Arial" panose="020B0604020202020204" pitchFamily="34" charset="0"/>
              <a:buChar char="•"/>
            </a:pPr>
            <a:r>
              <a:rPr lang="en-US" sz="1200" kern="1200" dirty="0">
                <a:solidFill>
                  <a:schemeClr val="tx1"/>
                </a:solidFill>
                <a:latin typeface="+mn-lt"/>
                <a:ea typeface="+mn-ea"/>
                <a:cs typeface="+mn-cs"/>
              </a:rPr>
              <a:t>. Does that make transition easy?</a:t>
            </a:r>
          </a:p>
          <a:p>
            <a:pPr lvl="1">
              <a:lnSpc>
                <a:spcPct val="90000"/>
              </a:lnSpc>
              <a:buFont typeface="Arial" panose="020B0604020202020204" pitchFamily="34" charset="0"/>
              <a:buChar char="•"/>
            </a:pPr>
            <a:endParaRPr lang="en-US" dirty="0">
              <a:latin typeface="+mn-lt"/>
              <a:cs typeface="+mn-cs"/>
            </a:endParaRPr>
          </a:p>
          <a:p>
            <a:pPr lvl="1">
              <a:lnSpc>
                <a:spcPct val="90000"/>
              </a:lnSpc>
              <a:buFont typeface="Arial" panose="020B0604020202020204" pitchFamily="34" charset="0"/>
              <a:buChar char="•"/>
            </a:pPr>
            <a:r>
              <a:rPr lang="en-US" dirty="0">
                <a:latin typeface="+mn-lt"/>
                <a:cs typeface="+mn-cs"/>
              </a:rPr>
              <a:t>Countries ability to weather the transition depends on many factors, including countries’ ability to mobilize public, prepaid, pooled resources</a:t>
            </a:r>
          </a:p>
          <a:p>
            <a:pPr lvl="1">
              <a:lnSpc>
                <a:spcPct val="90000"/>
              </a:lnSpc>
              <a:buFont typeface="Arial" panose="020B0604020202020204" pitchFamily="34" charset="0"/>
              <a:buChar char="•"/>
            </a:pPr>
            <a:r>
              <a:rPr lang="en-US" dirty="0">
                <a:latin typeface="+mn-lt"/>
                <a:cs typeface="+mn-cs"/>
              </a:rPr>
              <a:t>High levels of dependency on donor assistance can also make the transition more difficult </a:t>
            </a:r>
          </a:p>
          <a:p>
            <a:pPr lvl="1">
              <a:lnSpc>
                <a:spcPct val="90000"/>
              </a:lnSpc>
              <a:buFont typeface="Arial" panose="020B0604020202020204" pitchFamily="34" charset="0"/>
              <a:buChar char="•"/>
            </a:pPr>
            <a:r>
              <a:rPr lang="en-US" u="sng" dirty="0">
                <a:latin typeface="+mn-lt"/>
                <a:cs typeface="+mn-cs"/>
              </a:rPr>
              <a:t>However</a:t>
            </a:r>
            <a:r>
              <a:rPr lang="en-US" dirty="0">
                <a:latin typeface="+mn-lt"/>
                <a:cs typeface="+mn-cs"/>
              </a:rPr>
              <a:t>, transition presents both financing and programmatic challenges</a:t>
            </a:r>
          </a:p>
          <a:p>
            <a:endParaRPr lang="en-US" dirty="0"/>
          </a:p>
        </p:txBody>
      </p:sp>
      <p:sp>
        <p:nvSpPr>
          <p:cNvPr id="4" name="Slide Number Placeholder 3"/>
          <p:cNvSpPr>
            <a:spLocks noGrp="1"/>
          </p:cNvSpPr>
          <p:nvPr>
            <p:ph type="sldNum" sz="quarter" idx="10"/>
          </p:nvPr>
        </p:nvSpPr>
        <p:spPr/>
        <p:txBody>
          <a:bodyPr/>
          <a:lstStyle/>
          <a:p>
            <a:fld id="{10669307-EF92-4949-8AD1-4BDC4BCA6318}" type="slidenum">
              <a:rPr lang="en-US" smtClean="0"/>
              <a:t>16</a:t>
            </a:fld>
            <a:endParaRPr lang="en-US"/>
          </a:p>
        </p:txBody>
      </p:sp>
    </p:spTree>
    <p:extLst>
      <p:ext uri="{BB962C8B-B14F-4D97-AF65-F5344CB8AC3E}">
        <p14:creationId xmlns:p14="http://schemas.microsoft.com/office/powerpoint/2010/main" val="2321051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1"/>
                </a:solidFill>
                <a:latin typeface="Adobe Devanagari" panose="02040503050201020203" pitchFamily="18" charset="0"/>
                <a:cs typeface="Adobe Devanagari" panose="02040503050201020203" pitchFamily="18" charset="0"/>
              </a:rPr>
              <a:t>: domestic government has stagnated; OOP has grown</a:t>
            </a:r>
            <a:endParaRPr lang="en-US" dirty="0"/>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18</a:t>
            </a:fld>
            <a:endParaRPr lang="en-US"/>
          </a:p>
        </p:txBody>
      </p:sp>
    </p:spTree>
    <p:extLst>
      <p:ext uri="{BB962C8B-B14F-4D97-AF65-F5344CB8AC3E}">
        <p14:creationId xmlns:p14="http://schemas.microsoft.com/office/powerpoint/2010/main" val="1618863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point out this shift toward SHI…</a:t>
            </a:r>
          </a:p>
          <a:p>
            <a:endParaRPr lang="en-US" dirty="0"/>
          </a:p>
          <a:p>
            <a:r>
              <a:rPr lang="en-US" dirty="0"/>
              <a:t>- Dual challenge - summarizing</a:t>
            </a:r>
          </a:p>
          <a:p>
            <a:endParaRPr lang="en-US" dirty="0"/>
          </a:p>
          <a:p>
            <a:endParaRPr lang="en-US" dirty="0"/>
          </a:p>
          <a:p>
            <a:endParaRPr lang="en-US" dirty="0"/>
          </a:p>
          <a:p>
            <a:r>
              <a:rPr lang="en-US" dirty="0"/>
              <a:t>Who finances delivery to children…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D88AEFF-DB41-4ABB-A763-0F050FAD24FF}" type="slidenum">
              <a:rPr kumimoji="0" lang="en-US" sz="1200" b="1" i="0" u="none" strike="noStrike" kern="1200" cap="none" spc="0" normalizeH="0" baseline="0" noProof="0" smtClean="0">
                <a:ln>
                  <a:noFill/>
                </a:ln>
                <a:solidFill>
                  <a:prstClr val="black"/>
                </a:solidFill>
                <a:effectLst/>
                <a:uLnTx/>
                <a:uFillTx/>
                <a:latin typeface="Trebuchet MS"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a:ln>
                <a:noFill/>
              </a:ln>
              <a:solidFill>
                <a:prstClr val="black"/>
              </a:solidFill>
              <a:effectLst/>
              <a:uLnTx/>
              <a:uFillTx/>
              <a:latin typeface="Trebuchet MS" pitchFamily="34" charset="0"/>
              <a:ea typeface="+mn-ea"/>
              <a:cs typeface="Times New Roman" pitchFamily="18" charset="0"/>
            </a:endParaRPr>
          </a:p>
        </p:txBody>
      </p:sp>
    </p:spTree>
    <p:extLst>
      <p:ext uri="{BB962C8B-B14F-4D97-AF65-F5344CB8AC3E}">
        <p14:creationId xmlns:p14="http://schemas.microsoft.com/office/powerpoint/2010/main" val="874584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This demographic shift and other societal factors suggest that Armenia will have to reduce its reliance on OOP health spending and increase public health financing in order to sustain and improve population health outcomes and achieve UHC.</a:t>
            </a:r>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22</a:t>
            </a:fld>
            <a:endParaRPr lang="en-US"/>
          </a:p>
        </p:txBody>
      </p:sp>
    </p:spTree>
    <p:extLst>
      <p:ext uri="{BB962C8B-B14F-4D97-AF65-F5344CB8AC3E}">
        <p14:creationId xmlns:p14="http://schemas.microsoft.com/office/powerpoint/2010/main" val="1698032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 Sometimes we need a little help when getting to our destination……all of us are here to discuss strategies for reaching UHC. But along the way we are going to encounter many roadblocks and will have to NAVIGATE many transitions. This is the purpose of the presentation – to bring attention to these transitions that we will navigate along the road to UHC and in doing so, be better able to plan for them.</a:t>
            </a:r>
          </a:p>
        </p:txBody>
      </p:sp>
      <p:sp>
        <p:nvSpPr>
          <p:cNvPr id="4" name="Slide Number Placeholder 3"/>
          <p:cNvSpPr>
            <a:spLocks noGrp="1"/>
          </p:cNvSpPr>
          <p:nvPr>
            <p:ph type="sldNum" sz="quarter" idx="5"/>
          </p:nvPr>
        </p:nvSpPr>
        <p:spPr/>
        <p:txBody>
          <a:bodyPr/>
          <a:lstStyle/>
          <a:p>
            <a:fld id="{10669307-EF92-4949-8AD1-4BDC4BCA6318}" type="slidenum">
              <a:rPr lang="en-US" smtClean="0"/>
              <a:t>2</a:t>
            </a:fld>
            <a:endParaRPr lang="en-US"/>
          </a:p>
        </p:txBody>
      </p:sp>
    </p:spTree>
    <p:extLst>
      <p:ext uri="{BB962C8B-B14F-4D97-AF65-F5344CB8AC3E}">
        <p14:creationId xmlns:p14="http://schemas.microsoft.com/office/powerpoint/2010/main" val="1267381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69307-EF92-4949-8AD1-4BDC4BCA6318}" type="slidenum">
              <a:rPr lang="en-US" smtClean="0"/>
              <a:t>23</a:t>
            </a:fld>
            <a:endParaRPr lang="en-US" dirty="0"/>
          </a:p>
        </p:txBody>
      </p:sp>
    </p:spTree>
    <p:extLst>
      <p:ext uri="{BB962C8B-B14F-4D97-AF65-F5344CB8AC3E}">
        <p14:creationId xmlns:p14="http://schemas.microsoft.com/office/powerpoint/2010/main" val="795475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DEFINITION OF UHC – EFFECTIVE COVERAGE (QUALITY) AND FINANCIAL PROTECTION…</a:t>
            </a:r>
          </a:p>
          <a:p>
            <a:endParaRPr lang="en-US" dirty="0"/>
          </a:p>
          <a:p>
            <a:r>
              <a:rPr lang="en-US" dirty="0"/>
              <a:t>Programs are part of UHC and not separate…..however, often viewed as separate because they have separate funding streams…….</a:t>
            </a:r>
          </a:p>
          <a:p>
            <a:r>
              <a:rPr lang="en-US" dirty="0"/>
              <a:t>Need to think differently about these……</a:t>
            </a:r>
          </a:p>
        </p:txBody>
      </p:sp>
      <p:sp>
        <p:nvSpPr>
          <p:cNvPr id="4" name="Slide Number Placeholder 3"/>
          <p:cNvSpPr>
            <a:spLocks noGrp="1"/>
          </p:cNvSpPr>
          <p:nvPr>
            <p:ph type="sldNum" sz="quarter" idx="5"/>
          </p:nvPr>
        </p:nvSpPr>
        <p:spPr/>
        <p:txBody>
          <a:bodyPr/>
          <a:lstStyle/>
          <a:p>
            <a:fld id="{10669307-EF92-4949-8AD1-4BDC4BCA6318}" type="slidenum">
              <a:rPr lang="en-US" smtClean="0"/>
              <a:t>24</a:t>
            </a:fld>
            <a:endParaRPr lang="en-US"/>
          </a:p>
        </p:txBody>
      </p:sp>
    </p:spTree>
    <p:extLst>
      <p:ext uri="{BB962C8B-B14F-4D97-AF65-F5344CB8AC3E}">
        <p14:creationId xmlns:p14="http://schemas.microsoft.com/office/powerpoint/2010/main" val="1408794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is not just about replacing resources – it’s about doing things differently. </a:t>
            </a:r>
          </a:p>
          <a:p>
            <a:endParaRPr lang="en-US" dirty="0"/>
          </a:p>
          <a:p>
            <a:r>
              <a:rPr lang="en-US" dirty="0"/>
              <a:t>in reality, not such a clear distinction…..procurement could be considered programmatic – but huge impact on financing…</a:t>
            </a:r>
          </a:p>
          <a:p>
            <a:r>
              <a:rPr lang="en-US" dirty="0"/>
              <a:t>HR may be programmatic – capacity – but purchasing a key financing function……provider payment etc. </a:t>
            </a:r>
          </a:p>
          <a:p>
            <a:r>
              <a:rPr lang="en-US" dirty="0"/>
              <a:t>For the purpose of this course we won’t try to differentiate…..</a:t>
            </a:r>
          </a:p>
          <a:p>
            <a:endParaRPr lang="en-US" dirty="0"/>
          </a:p>
          <a:p>
            <a:r>
              <a:rPr lang="en-US" dirty="0"/>
              <a:t>Question about replacement is not as simple…..</a:t>
            </a:r>
          </a:p>
          <a:p>
            <a:endParaRPr lang="en-US" dirty="0"/>
          </a:p>
          <a:p>
            <a:r>
              <a:rPr lang="en-US" dirty="0"/>
              <a:t>Often this is called programmatic sustainability </a:t>
            </a:r>
          </a:p>
          <a:p>
            <a:endParaRPr lang="en-US" dirty="0"/>
          </a:p>
          <a:p>
            <a:r>
              <a:rPr lang="en-US" dirty="0"/>
              <a:t>- Often donors support functions in parallel </a:t>
            </a:r>
          </a:p>
          <a:p>
            <a:endParaRPr lang="en-US" dirty="0"/>
          </a:p>
        </p:txBody>
      </p:sp>
      <p:sp>
        <p:nvSpPr>
          <p:cNvPr id="4" name="Slide Number Placeholder 3"/>
          <p:cNvSpPr>
            <a:spLocks noGrp="1"/>
          </p:cNvSpPr>
          <p:nvPr>
            <p:ph type="sldNum" sz="quarter" idx="10"/>
          </p:nvPr>
        </p:nvSpPr>
        <p:spPr/>
        <p:txBody>
          <a:bodyPr/>
          <a:lstStyle/>
          <a:p>
            <a:fld id="{10669307-EF92-4949-8AD1-4BDC4BCA6318}" type="slidenum">
              <a:rPr lang="en-US" smtClean="0"/>
              <a:t>25</a:t>
            </a:fld>
            <a:endParaRPr lang="en-US"/>
          </a:p>
        </p:txBody>
      </p:sp>
    </p:spTree>
    <p:extLst>
      <p:ext uri="{BB962C8B-B14F-4D97-AF65-F5344CB8AC3E}">
        <p14:creationId xmlns:p14="http://schemas.microsoft.com/office/powerpoint/2010/main" val="2733314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It’s the donors that bring this type of 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r>
            <a:r>
              <a:rPr lang="en-US" sz="1200" dirty="0" err="1"/>
              <a:t>criminalization,stigma</a:t>
            </a:r>
            <a:r>
              <a:rPr lang="en-US" sz="1200" dirty="0"/>
              <a:t>, discrimination, etc.)</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7E992C-AC2A-4A8D-AF9F-C4E5B0831AD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96063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457200" rtl="0" eaLnBrk="0" fontAlgn="base" latinLnBrk="0" hangingPunct="0">
              <a:lnSpc>
                <a:spcPct val="100000"/>
              </a:lnSpc>
              <a:spcBef>
                <a:spcPct val="30000"/>
              </a:spcBef>
              <a:spcAft>
                <a:spcPct val="0"/>
              </a:spcAft>
              <a:buClrTx/>
              <a:buSzTx/>
              <a:buFontTx/>
              <a:buNone/>
              <a:tabLst/>
              <a:defRPr/>
            </a:pPr>
            <a:r>
              <a:rPr lang="en-US" dirty="0"/>
              <a:t>Despite improvements in providing HIV prevention and treatment to people living with HIV, few countries have fully scaled up access among key populations: </a:t>
            </a:r>
            <a:endParaRPr lang="en-US" dirty="0">
              <a:effectLst/>
            </a:endParaRPr>
          </a:p>
          <a:p>
            <a:endParaRPr lang="en-US" dirty="0">
              <a:effectLst/>
            </a:endParaRPr>
          </a:p>
          <a:p>
            <a:r>
              <a:rPr lang="en-US" dirty="0">
                <a:effectLst/>
              </a:rPr>
              <a:t>Economics: prevention is cheaper than treatment…..recent studies in Armenia about the impact of introducing the rotavirus vaccine on reduced hospital admissions</a:t>
            </a:r>
          </a:p>
          <a:p>
            <a:endParaRPr lang="en-US" dirty="0">
              <a:effectLst/>
            </a:endParaRPr>
          </a:p>
          <a:p>
            <a:endParaRPr lang="en-GB" b="0" kern="0" dirty="0">
              <a:sym typeface="Gill Sans" pitchFamily="-1" charset="0"/>
            </a:endParaRPr>
          </a:p>
          <a:p>
            <a:r>
              <a:rPr lang="en-GB" b="0" kern="0" dirty="0">
                <a:sym typeface="Gill Sans" pitchFamily="-1" charset="0"/>
              </a:rPr>
              <a:t>A study by Ozawa et al (2016) found that the return on investment of investing in 10 vaccines was 16 times greater than the costs using a cost-of-illness approach and 44 times greater than the cost, when using a full-income approach</a:t>
            </a:r>
            <a:endParaRPr lang="en-US" dirty="0">
              <a:effectLst/>
            </a:endParaRPr>
          </a:p>
          <a:p>
            <a:endParaRPr lang="en-US" dirty="0">
              <a:effectLst/>
            </a:endParaRPr>
          </a:p>
          <a:p>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77E992C-AC2A-4A8D-AF9F-C4E5B0831AD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59956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For </a:t>
            </a:r>
            <a:r>
              <a:rPr lang="fr-FR" dirty="0" err="1"/>
              <a:t>example</a:t>
            </a:r>
            <a:r>
              <a:rPr lang="fr-FR" dirty="0"/>
              <a:t>, vaccine </a:t>
            </a:r>
            <a:r>
              <a:rPr lang="fr-FR" dirty="0" err="1"/>
              <a:t>hesitancy</a:t>
            </a:r>
            <a:r>
              <a:rPr lang="fr-FR" dirty="0"/>
              <a:t> </a:t>
            </a:r>
            <a:r>
              <a:rPr lang="fr-FR" dirty="0" err="1"/>
              <a:t>movement</a:t>
            </a:r>
            <a:r>
              <a:rPr lang="fr-FR" dirty="0"/>
              <a:t> in providers – how to </a:t>
            </a:r>
            <a:r>
              <a:rPr lang="fr-FR" dirty="0" err="1"/>
              <a:t>address</a:t>
            </a:r>
            <a:r>
              <a:rPr lang="fr-FR" dirty="0"/>
              <a:t> </a:t>
            </a:r>
            <a:r>
              <a:rPr lang="fr-FR" dirty="0" err="1"/>
              <a:t>through</a:t>
            </a:r>
            <a:r>
              <a:rPr lang="fr-FR" dirty="0"/>
              <a:t> </a:t>
            </a:r>
            <a:r>
              <a:rPr lang="fr-FR" dirty="0" err="1"/>
              <a:t>purchasing</a:t>
            </a:r>
            <a:r>
              <a:rPr lang="fr-FR" dirty="0"/>
              <a:t> </a:t>
            </a:r>
            <a:r>
              <a:rPr lang="fr-FR" dirty="0" err="1"/>
              <a:t>reforms</a:t>
            </a:r>
            <a:r>
              <a:rPr lang="fr-FR" dirty="0"/>
              <a:t> and provider </a:t>
            </a:r>
            <a:r>
              <a:rPr lang="fr-FR" dirty="0" err="1"/>
              <a:t>payment</a:t>
            </a:r>
            <a:r>
              <a:rPr lang="fr-FR" dirty="0"/>
              <a:t>? </a:t>
            </a:r>
          </a:p>
          <a:p>
            <a:endParaRPr lang="fr-FR" dirty="0"/>
          </a:p>
          <a:p>
            <a:endParaRPr lang="fr-FR" dirty="0"/>
          </a:p>
          <a:p>
            <a:r>
              <a:rPr lang="fr-FR" dirty="0" err="1"/>
              <a:t>Coverage</a:t>
            </a:r>
            <a:r>
              <a:rPr lang="fr-FR" dirty="0"/>
              <a:t> rates  for  2017: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the government deserves much credit, it has also benefitted from Gavi support since 2001 ($6.6 million)</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(e.g., low spending on health limits sustainability; anti-vaccination movement threatens demand for immunization)</a:t>
            </a:r>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28</a:t>
            </a:fld>
            <a:endParaRPr lang="en-US"/>
          </a:p>
        </p:txBody>
      </p:sp>
    </p:spTree>
    <p:extLst>
      <p:ext uri="{BB962C8B-B14F-4D97-AF65-F5344CB8AC3E}">
        <p14:creationId xmlns:p14="http://schemas.microsoft.com/office/powerpoint/2010/main" val="2689441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The question </a:t>
            </a:r>
            <a:r>
              <a:rPr lang="fr-FR" dirty="0" err="1"/>
              <a:t>is</a:t>
            </a:r>
            <a:r>
              <a:rPr lang="fr-FR" dirty="0"/>
              <a:t>….how to </a:t>
            </a:r>
            <a:r>
              <a:rPr lang="fr-FR" dirty="0" err="1"/>
              <a:t>sustain</a:t>
            </a:r>
            <a:r>
              <a:rPr lang="fr-FR" dirty="0"/>
              <a:t> </a:t>
            </a:r>
            <a:r>
              <a:rPr lang="fr-FR" dirty="0" err="1"/>
              <a:t>these</a:t>
            </a:r>
            <a:r>
              <a:rPr lang="fr-FR" dirty="0"/>
              <a:t> </a:t>
            </a:r>
            <a:r>
              <a:rPr lang="fr-FR" dirty="0" err="1"/>
              <a:t>coverage</a:t>
            </a:r>
            <a:r>
              <a:rPr lang="fr-FR" dirty="0"/>
              <a:t> rates and continue to </a:t>
            </a:r>
            <a:r>
              <a:rPr lang="fr-FR" dirty="0" err="1"/>
              <a:t>make</a:t>
            </a:r>
            <a:r>
              <a:rPr lang="fr-FR" dirty="0"/>
              <a:t> </a:t>
            </a:r>
            <a:r>
              <a:rPr lang="fr-FR" dirty="0" err="1"/>
              <a:t>progress</a:t>
            </a:r>
            <a:r>
              <a:rPr lang="fr-FR" dirty="0"/>
              <a:t>…..</a:t>
            </a:r>
            <a:r>
              <a:rPr lang="fr-FR" dirty="0" err="1"/>
              <a:t>there</a:t>
            </a:r>
            <a:r>
              <a:rPr lang="fr-FR" dirty="0"/>
              <a:t> are </a:t>
            </a:r>
            <a:r>
              <a:rPr lang="fr-FR" dirty="0" err="1"/>
              <a:t>financial</a:t>
            </a:r>
            <a:r>
              <a:rPr lang="fr-FR" dirty="0"/>
              <a:t> and </a:t>
            </a:r>
            <a:r>
              <a:rPr lang="fr-FR" dirty="0" err="1"/>
              <a:t>programmatic</a:t>
            </a:r>
            <a:r>
              <a:rPr lang="fr-FR" dirty="0"/>
              <a:t> implications</a:t>
            </a:r>
          </a:p>
          <a:p>
            <a:endParaRPr lang="fr-FR" dirty="0"/>
          </a:p>
          <a:p>
            <a:r>
              <a:rPr lang="fr-FR" dirty="0"/>
              <a:t>Source: WHO TB Country Profile, and Global Health </a:t>
            </a:r>
            <a:r>
              <a:rPr lang="fr-FR" dirty="0" err="1"/>
              <a:t>Observatory</a:t>
            </a:r>
            <a:r>
              <a:rPr lang="fr-FR" dirty="0"/>
              <a:t> data repository  (WHO) , </a:t>
            </a:r>
            <a:r>
              <a:rPr lang="fr-FR" dirty="0" err="1"/>
              <a:t>latest</a:t>
            </a:r>
            <a:r>
              <a:rPr lang="fr-FR" dirty="0"/>
              <a:t> data </a:t>
            </a:r>
            <a:r>
              <a:rPr lang="fr-FR" dirty="0" err="1"/>
              <a:t>available</a:t>
            </a:r>
            <a:r>
              <a:rPr lang="fr-FR" dirty="0"/>
              <a:t> </a:t>
            </a:r>
          </a:p>
          <a:p>
            <a:r>
              <a:rPr lang="fr-FR" dirty="0"/>
              <a:t>https://www.who.int/tb/country/data/profiles/en/</a:t>
            </a:r>
            <a:endParaRPr lang="fr-FR" dirty="0">
              <a:cs typeface="Calibri"/>
            </a:endParaRPr>
          </a:p>
          <a:p>
            <a:r>
              <a:rPr lang="en-US" dirty="0"/>
              <a:t>http://apps.who.int/gho/data/view.main.23300?lang=en</a:t>
            </a:r>
            <a:endParaRPr lang="en-US" dirty="0">
              <a:cs typeface="Calibri"/>
            </a:endParaRPr>
          </a:p>
        </p:txBody>
      </p:sp>
      <p:sp>
        <p:nvSpPr>
          <p:cNvPr id="4" name="Slide Number Placeholder 3"/>
          <p:cNvSpPr>
            <a:spLocks noGrp="1"/>
          </p:cNvSpPr>
          <p:nvPr>
            <p:ph type="sldNum" sz="quarter" idx="5"/>
          </p:nvPr>
        </p:nvSpPr>
        <p:spPr/>
        <p:txBody>
          <a:bodyPr/>
          <a:lstStyle/>
          <a:p>
            <a:fld id="{47CA805A-D0F6-4BA1-9D8A-F2946A919B24}" type="slidenum">
              <a:rPr lang="en-US" smtClean="0"/>
              <a:t>29</a:t>
            </a:fld>
            <a:endParaRPr lang="en-US"/>
          </a:p>
        </p:txBody>
      </p:sp>
    </p:spTree>
    <p:extLst>
      <p:ext uri="{BB962C8B-B14F-4D97-AF65-F5344CB8AC3E}">
        <p14:creationId xmlns:p14="http://schemas.microsoft.com/office/powerpoint/2010/main" val="5570637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Does this mean these programs should not be prioritized? No……very different situation without support from donors…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PRIORITY PROGRAMS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(no longer “protected” by donors),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Careful consideration is needed to work out the details</a:t>
            </a:r>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30</a:t>
            </a:fld>
            <a:endParaRPr lang="en-US"/>
          </a:p>
        </p:txBody>
      </p:sp>
    </p:spTree>
    <p:extLst>
      <p:ext uri="{BB962C8B-B14F-4D97-AF65-F5344CB8AC3E}">
        <p14:creationId xmlns:p14="http://schemas.microsoft.com/office/powerpoint/2010/main" val="10113897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669307-EF92-4949-8AD1-4BDC4BCA6318}" type="slidenum">
              <a:rPr lang="en-US" smtClean="0"/>
              <a:t>31</a:t>
            </a:fld>
            <a:endParaRPr lang="en-US" dirty="0"/>
          </a:p>
        </p:txBody>
      </p:sp>
    </p:spTree>
    <p:extLst>
      <p:ext uri="{BB962C8B-B14F-4D97-AF65-F5344CB8AC3E}">
        <p14:creationId xmlns:p14="http://schemas.microsoft.com/office/powerpoint/2010/main" val="2394199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eaLnBrk="0" hangingPunct="0">
              <a:spcBef>
                <a:spcPct val="20000"/>
              </a:spcBef>
              <a:buFont typeface="Arial" panose="020B0604020202020204" pitchFamily="34" charset="0"/>
              <a:buChar char="•"/>
            </a:pPr>
            <a:r>
              <a:rPr lang="en-US" sz="1200" u="sng" dirty="0"/>
              <a:t>But</a:t>
            </a:r>
            <a:r>
              <a:rPr lang="en-US" sz="1200" dirty="0"/>
              <a:t> external financing accounts for roughly one half the funding for HIV and TB programs</a:t>
            </a:r>
          </a:p>
          <a:p>
            <a:pPr marL="285750" indent="-285750" eaLnBrk="0" hangingPunct="0">
              <a:spcBef>
                <a:spcPct val="20000"/>
              </a:spcBef>
              <a:buFont typeface="Arial" panose="020B0604020202020204" pitchFamily="34" charset="0"/>
              <a:buChar char="•"/>
            </a:pPr>
            <a:endParaRPr lang="en-US" sz="1200" dirty="0"/>
          </a:p>
          <a:p>
            <a:pPr marL="285750" indent="-285750" eaLnBrk="0" hangingPunct="0">
              <a:spcBef>
                <a:spcPct val="20000"/>
              </a:spcBef>
              <a:buFont typeface="Arial" panose="020B0604020202020204" pitchFamily="34" charset="0"/>
              <a:buChar char="•"/>
            </a:pPr>
            <a:r>
              <a:rPr lang="en-US" sz="1200" dirty="0"/>
              <a:t>Some functions funded by donors cannot easily be taken over by government due to legal, regulatory, political etc. </a:t>
            </a:r>
            <a:endParaRPr lang="fr-FR" dirty="0"/>
          </a:p>
          <a:p>
            <a:r>
              <a:rPr lang="fr-FR" dirty="0"/>
              <a:t>Source:  Global Health </a:t>
            </a:r>
            <a:r>
              <a:rPr lang="fr-FR" dirty="0" err="1"/>
              <a:t>expenditure</a:t>
            </a:r>
            <a:r>
              <a:rPr lang="fr-FR" dirty="0"/>
              <a:t> data base </a:t>
            </a:r>
          </a:p>
          <a:p>
            <a:endParaRPr lang="fr-FR" dirty="0"/>
          </a:p>
          <a:p>
            <a:r>
              <a:rPr lang="fr-FR" dirty="0"/>
              <a:t>In </a:t>
            </a:r>
            <a:r>
              <a:rPr lang="fr-FR" dirty="0" err="1"/>
              <a:t>upper</a:t>
            </a:r>
            <a:r>
              <a:rPr lang="fr-FR" dirty="0"/>
              <a:t> middle </a:t>
            </a:r>
            <a:r>
              <a:rPr lang="fr-FR" dirty="0" err="1"/>
              <a:t>income</a:t>
            </a:r>
            <a:r>
              <a:rPr lang="fr-FR" dirty="0"/>
              <a:t> countries, GF </a:t>
            </a:r>
            <a:r>
              <a:rPr lang="fr-FR" dirty="0" err="1"/>
              <a:t>invests</a:t>
            </a:r>
            <a:r>
              <a:rPr lang="fr-FR" dirty="0"/>
              <a:t> 100% of </a:t>
            </a:r>
            <a:r>
              <a:rPr lang="fr-FR" dirty="0" err="1"/>
              <a:t>its</a:t>
            </a:r>
            <a:r>
              <a:rPr lang="fr-FR" dirty="0"/>
              <a:t> </a:t>
            </a:r>
            <a:r>
              <a:rPr lang="fr-FR" dirty="0" err="1"/>
              <a:t>financing</a:t>
            </a:r>
            <a:r>
              <a:rPr lang="fr-FR" dirty="0"/>
              <a:t> to support key and </a:t>
            </a:r>
            <a:r>
              <a:rPr lang="fr-FR" dirty="0" err="1"/>
              <a:t>vulnerable</a:t>
            </a:r>
            <a:r>
              <a:rPr lang="fr-FR" dirty="0"/>
              <a:t> populations. </a:t>
            </a:r>
          </a:p>
          <a:p>
            <a:endParaRPr lang="fr-FR" dirty="0"/>
          </a:p>
          <a:p>
            <a:r>
              <a:rPr lang="fr-FR" dirty="0"/>
              <a:t>KVP</a:t>
            </a:r>
          </a:p>
          <a:p>
            <a:pPr marL="914400" lvl="1" indent="-457200" eaLnBrk="0" hangingPunct="0">
              <a:spcBef>
                <a:spcPct val="20000"/>
              </a:spcBef>
              <a:buFont typeface="Arial" panose="020B0604020202020204" pitchFamily="34" charset="0"/>
              <a:buChar char="•"/>
            </a:pPr>
            <a:r>
              <a:rPr lang="en-US" sz="2200" dirty="0"/>
              <a:t>Injecting drug users (IDUs)</a:t>
            </a:r>
          </a:p>
          <a:p>
            <a:pPr marL="914400" lvl="1" indent="-457200" eaLnBrk="0" hangingPunct="0">
              <a:spcBef>
                <a:spcPct val="20000"/>
              </a:spcBef>
              <a:buFont typeface="Arial" panose="020B0604020202020204" pitchFamily="34" charset="0"/>
              <a:buChar char="•"/>
            </a:pPr>
            <a:r>
              <a:rPr lang="en-US" sz="2200" dirty="0"/>
              <a:t>Men-who-have sex with men (MSM)</a:t>
            </a:r>
          </a:p>
          <a:p>
            <a:pPr marL="914400" lvl="1" indent="-457200" eaLnBrk="0" hangingPunct="0">
              <a:spcBef>
                <a:spcPct val="20000"/>
              </a:spcBef>
              <a:buFont typeface="Arial" panose="020B0604020202020204" pitchFamily="34" charset="0"/>
              <a:buChar char="•"/>
            </a:pPr>
            <a:r>
              <a:rPr lang="en-US" sz="2200" dirty="0"/>
              <a:t>Female sex workers (FSWs) and;</a:t>
            </a:r>
          </a:p>
          <a:p>
            <a:pPr marL="914400" lvl="1" indent="-457200" eaLnBrk="0" hangingPunct="0">
              <a:spcBef>
                <a:spcPct val="20000"/>
              </a:spcBef>
              <a:buFont typeface="Arial" panose="020B0604020202020204" pitchFamily="34" charset="0"/>
              <a:buChar char="•"/>
            </a:pPr>
            <a:r>
              <a:rPr lang="en-US" sz="2200" dirty="0"/>
              <a:t>Other vulnerable populations</a:t>
            </a:r>
          </a:p>
          <a:p>
            <a:endParaRPr lang="en-US" dirty="0"/>
          </a:p>
        </p:txBody>
      </p:sp>
      <p:sp>
        <p:nvSpPr>
          <p:cNvPr id="4" name="Slide Number Placeholder 3"/>
          <p:cNvSpPr>
            <a:spLocks noGrp="1"/>
          </p:cNvSpPr>
          <p:nvPr>
            <p:ph type="sldNum" sz="quarter" idx="10"/>
          </p:nvPr>
        </p:nvSpPr>
        <p:spPr/>
        <p:txBody>
          <a:bodyPr/>
          <a:lstStyle/>
          <a:p>
            <a:fld id="{10669307-EF92-4949-8AD1-4BDC4BCA6318}" type="slidenum">
              <a:rPr lang="en-US" smtClean="0"/>
              <a:t>33</a:t>
            </a:fld>
            <a:endParaRPr lang="en-US"/>
          </a:p>
        </p:txBody>
      </p:sp>
    </p:spTree>
    <p:extLst>
      <p:ext uri="{BB962C8B-B14F-4D97-AF65-F5344CB8AC3E}">
        <p14:creationId xmlns:p14="http://schemas.microsoft.com/office/powerpoint/2010/main" val="398085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a:t>
            </a:r>
            <a:r>
              <a:rPr lang="en-US" baseline="30000" dirty="0"/>
              <a:t>rd</a:t>
            </a:r>
            <a:r>
              <a:rPr lang="en-US" dirty="0"/>
              <a:t> point: globally and in </a:t>
            </a:r>
            <a:r>
              <a:rPr lang="en-US" dirty="0" err="1"/>
              <a:t>armenia</a:t>
            </a:r>
            <a:endParaRPr lang="en-US" dirty="0"/>
          </a:p>
        </p:txBody>
      </p:sp>
      <p:sp>
        <p:nvSpPr>
          <p:cNvPr id="4" name="Slide Number Placeholder 3"/>
          <p:cNvSpPr>
            <a:spLocks noGrp="1"/>
          </p:cNvSpPr>
          <p:nvPr>
            <p:ph type="sldNum" sz="quarter" idx="10"/>
          </p:nvPr>
        </p:nvSpPr>
        <p:spPr/>
        <p:txBody>
          <a:bodyPr/>
          <a:lstStyle/>
          <a:p>
            <a:fld id="{10669307-EF92-4949-8AD1-4BDC4BCA6318}" type="slidenum">
              <a:rPr lang="en-US" smtClean="0"/>
              <a:t>3</a:t>
            </a:fld>
            <a:endParaRPr lang="en-US" dirty="0"/>
          </a:p>
        </p:txBody>
      </p:sp>
    </p:spTree>
    <p:extLst>
      <p:ext uri="{BB962C8B-B14F-4D97-AF65-F5344CB8AC3E}">
        <p14:creationId xmlns:p14="http://schemas.microsoft.com/office/powerpoint/2010/main" val="31238654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 years – roughly 370 K per year… -</a:t>
            </a:r>
          </a:p>
          <a:p>
            <a:endParaRPr lang="en-US" dirty="0"/>
          </a:p>
          <a:p>
            <a:r>
              <a:rPr lang="en-US" dirty="0"/>
              <a:t>Core of financing transition of </a:t>
            </a:r>
            <a:r>
              <a:rPr lang="en-US" dirty="0" err="1"/>
              <a:t>gavi</a:t>
            </a:r>
            <a:r>
              <a:rPr lang="en-US" dirty="0"/>
              <a:t> is already past – now more about how to sustain a high performing program with new challenges including health reform, vaccine hesitancy….. And without external support….- prioritization against NCDs – for example….HPV is a prevention of NCDs….. </a:t>
            </a:r>
          </a:p>
          <a:p>
            <a:endParaRPr lang="en-US" dirty="0"/>
          </a:p>
          <a:p>
            <a:endParaRPr lang="en-US" dirty="0"/>
          </a:p>
          <a:p>
            <a:r>
              <a:rPr lang="en-US" dirty="0"/>
              <a:t>Very different kind of transition….but does not mean can continue to achieve those high coverage rates…</a:t>
            </a:r>
          </a:p>
        </p:txBody>
      </p:sp>
      <p:sp>
        <p:nvSpPr>
          <p:cNvPr id="4" name="Slide Number Placeholder 3"/>
          <p:cNvSpPr>
            <a:spLocks noGrp="1"/>
          </p:cNvSpPr>
          <p:nvPr>
            <p:ph type="sldNum" sz="quarter" idx="5"/>
          </p:nvPr>
        </p:nvSpPr>
        <p:spPr/>
        <p:txBody>
          <a:bodyPr/>
          <a:lstStyle/>
          <a:p>
            <a:fld id="{10669307-EF92-4949-8AD1-4BDC4BCA6318}" type="slidenum">
              <a:rPr lang="en-US" smtClean="0"/>
              <a:t>34</a:t>
            </a:fld>
            <a:endParaRPr lang="en-US"/>
          </a:p>
        </p:txBody>
      </p:sp>
    </p:spTree>
    <p:extLst>
      <p:ext uri="{BB962C8B-B14F-4D97-AF65-F5344CB8AC3E}">
        <p14:creationId xmlns:p14="http://schemas.microsoft.com/office/powerpoint/2010/main" val="6960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budget for vaccines (and immunization) has been relatively small share of overall gov budget for health</a:t>
            </a:r>
          </a:p>
          <a:p>
            <a:endParaRPr lang="en-US" dirty="0"/>
          </a:p>
          <a:p>
            <a:r>
              <a:rPr lang="en-US" dirty="0"/>
              <a:t>But also because even in the face of budget c</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Government budget for health remained stagnant (6.1% of government budget in 2012; 7.3% in 2016; and 6.1% in 2018)</a:t>
            </a:r>
          </a:p>
          <a:p>
            <a:r>
              <a:rPr lang="en-US" dirty="0" err="1"/>
              <a:t>uts</a:t>
            </a:r>
            <a:r>
              <a:rPr lang="en-US" dirty="0"/>
              <a:t>, the government has prioritized immunization. </a:t>
            </a:r>
          </a:p>
          <a:p>
            <a:endParaRPr lang="en-US" dirty="0"/>
          </a:p>
          <a:p>
            <a:r>
              <a:rPr lang="en-US" sz="1200" b="0" i="0" u="none" strike="noStrike" kern="1200" baseline="0" dirty="0">
                <a:solidFill>
                  <a:schemeClr val="tx1"/>
                </a:solidFill>
                <a:latin typeface="+mn-lt"/>
                <a:ea typeface="+mn-ea"/>
                <a:cs typeface="+mn-cs"/>
              </a:rPr>
              <a:t>The Gavi model for transitions has been praised for having a clear process. However, the context for Gavi is much simpler: It uses economic indicators only with a cut-off of $1,580 GNI per capita. The Global Fund and other donors work across a broader range of economic contexts and a range of diseases. It is also true that governments are far more willing to take up child immunization than they are certain types of HIV programs such as promoting human rights for drug users and men who have sex with men.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Also just many good examples . </a:t>
            </a:r>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35</a:t>
            </a:fld>
            <a:endParaRPr lang="en-US"/>
          </a:p>
        </p:txBody>
      </p:sp>
    </p:spTree>
    <p:extLst>
      <p:ext uri="{BB962C8B-B14F-4D97-AF65-F5344CB8AC3E}">
        <p14:creationId xmlns:p14="http://schemas.microsoft.com/office/powerpoint/2010/main" val="3379338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Vaccines – in most LICs and LMICs this function stays with the MOH…. UNICEF is also an option even after transition from development assistance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Netherlands, Estonia (and probably other Bismarck systems) are ring fencing vaccine (not immunization) financing in </a:t>
            </a:r>
            <a:r>
              <a:rPr lang="en-US" sz="1200" kern="1200" dirty="0" err="1">
                <a:solidFill>
                  <a:schemeClr val="tx1"/>
                </a:solidFill>
                <a:effectLst/>
                <a:latin typeface="+mn-lt"/>
                <a:ea typeface="+mn-ea"/>
                <a:cs typeface="+mn-cs"/>
              </a:rPr>
              <a:t>MoH</a:t>
            </a:r>
            <a:r>
              <a:rPr lang="en-US" sz="1200" kern="1200" dirty="0">
                <a:solidFill>
                  <a:schemeClr val="tx1"/>
                </a:solidFill>
                <a:effectLst/>
                <a:latin typeface="+mn-lt"/>
                <a:ea typeface="+mn-ea"/>
                <a:cs typeface="+mn-cs"/>
              </a:rPr>
              <a:t> budget. </a:t>
            </a:r>
          </a:p>
          <a:p>
            <a:endParaRPr lang="en-US" dirty="0"/>
          </a:p>
          <a:p>
            <a:endParaRPr lang="en-US" dirty="0"/>
          </a:p>
          <a:p>
            <a:r>
              <a:rPr lang="en-US" dirty="0"/>
              <a:t>Immunization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TB </a:t>
            </a:r>
            <a:r>
              <a:rPr lang="en-US" dirty="0" err="1"/>
              <a:t>serviainability</a:t>
            </a:r>
            <a:r>
              <a:rPr lang="en-US" dirty="0"/>
              <a:t> of  historically dependent programs will be addressed under this system, e.g. if PHC will receive a capitation budget from SHI – would this cover delivery of vaccines to the population and in what way?  So we need to specifically mention this in the slides. </a:t>
            </a:r>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36</a:t>
            </a:fld>
            <a:endParaRPr lang="en-US"/>
          </a:p>
        </p:txBody>
      </p:sp>
    </p:spTree>
    <p:extLst>
      <p:ext uri="{BB962C8B-B14F-4D97-AF65-F5344CB8AC3E}">
        <p14:creationId xmlns:p14="http://schemas.microsoft.com/office/powerpoint/2010/main" val="1085669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moving to SHI……se </a:t>
            </a:r>
            <a:r>
              <a:rPr lang="en-US" dirty="0" err="1"/>
              <a:t>variation..some</a:t>
            </a:r>
            <a:r>
              <a:rPr lang="en-US" dirty="0"/>
              <a:t> programs remain with MOH while others go with insurance scheme….often immunization </a:t>
            </a:r>
          </a:p>
          <a:p>
            <a:endParaRPr lang="en-US" dirty="0"/>
          </a:p>
          <a:p>
            <a:pPr marL="171450" indent="-171450">
              <a:buFontTx/>
              <a:buChar char="-"/>
            </a:pPr>
            <a:r>
              <a:rPr lang="en-US" dirty="0"/>
              <a:t>Even if service delivery is financed through insurance scheme, vaccines usually remain with central government</a:t>
            </a:r>
          </a:p>
          <a:p>
            <a:pPr marL="171450" indent="-171450">
              <a:buFontTx/>
              <a:buChar char="-"/>
            </a:pPr>
            <a:r>
              <a:rPr lang="en-US" dirty="0"/>
              <a:t>- in all these countries, vaccines have remained with MOH….global public good</a:t>
            </a:r>
          </a:p>
          <a:p>
            <a:pPr marL="171450" indent="-171450">
              <a:buFontTx/>
              <a:buChar char="-"/>
            </a:pPr>
            <a:r>
              <a:rPr lang="en-US" dirty="0"/>
              <a:t>For drugs it varies….really depends….. </a:t>
            </a:r>
          </a:p>
          <a:p>
            <a:endParaRPr lang="en-US" dirty="0"/>
          </a:p>
          <a:p>
            <a:endParaRPr lang="en-US" dirty="0"/>
          </a:p>
          <a:p>
            <a:endParaRPr lang="en-US" dirty="0"/>
          </a:p>
          <a:p>
            <a:endParaRPr lang="en-US" dirty="0"/>
          </a:p>
          <a:p>
            <a:r>
              <a:rPr lang="en-US" dirty="0"/>
              <a:t>Ghana: responsibility is there, but actually most financing coming from NHIA…..only </a:t>
            </a:r>
            <a:r>
              <a:rPr lang="en-US" dirty="0" err="1"/>
              <a:t>hav</a:t>
            </a:r>
            <a:r>
              <a:rPr lang="en-US" dirty="0"/>
              <a:t> </a:t>
            </a:r>
            <a:r>
              <a:rPr lang="en-US" dirty="0" err="1"/>
              <a:t>ea</a:t>
            </a:r>
            <a:r>
              <a:rPr lang="en-US" dirty="0"/>
              <a:t> BP of what not to include – implicit – not explicit</a:t>
            </a:r>
          </a:p>
          <a:p>
            <a:endParaRPr lang="en-US" dirty="0"/>
          </a:p>
          <a:p>
            <a:r>
              <a:rPr lang="en-US" dirty="0"/>
              <a:t>Vietnam: Health insurance law of 2014, preventive services not included. Curative care – so immunization paid for through MOH – not paid through capitation to providers of VSS. Revised benefit package now includes HIV services </a:t>
            </a:r>
          </a:p>
          <a:p>
            <a:endParaRPr lang="en-US" dirty="0"/>
          </a:p>
          <a:p>
            <a:r>
              <a:rPr lang="en-US" dirty="0"/>
              <a:t>Estonia: ARVs and drugs for TB procured centrally by Ministry of </a:t>
            </a:r>
            <a:r>
              <a:rPr lang="en-US" dirty="0" err="1"/>
              <a:t>Socail</a:t>
            </a:r>
            <a:r>
              <a:rPr lang="en-US" dirty="0"/>
              <a:t> Affairs and distributed to health care providers to disseminate free of charge to patients with TB or HIV/AIDS. </a:t>
            </a:r>
          </a:p>
          <a:p>
            <a:r>
              <a:rPr lang="en-US" dirty="0"/>
              <a:t>Plan is to consolidate drug procurement under EHIF to reduce fragmentation and to integrate historical vertical programs </a:t>
            </a:r>
          </a:p>
          <a:p>
            <a:r>
              <a:rPr lang="en-US" dirty="0"/>
              <a:t>(HITs, 2019)</a:t>
            </a:r>
          </a:p>
        </p:txBody>
      </p:sp>
      <p:sp>
        <p:nvSpPr>
          <p:cNvPr id="4" name="Slide Number Placeholder 3"/>
          <p:cNvSpPr>
            <a:spLocks noGrp="1"/>
          </p:cNvSpPr>
          <p:nvPr>
            <p:ph type="sldNum" sz="quarter" idx="5"/>
          </p:nvPr>
        </p:nvSpPr>
        <p:spPr/>
        <p:txBody>
          <a:bodyPr/>
          <a:lstStyle/>
          <a:p>
            <a:fld id="{B7F427E4-AF40-4CED-BDB1-D86CBA87D043}" type="slidenum">
              <a:rPr lang="en-US" smtClean="0"/>
              <a:t>37</a:t>
            </a:fld>
            <a:endParaRPr lang="en-US"/>
          </a:p>
        </p:txBody>
      </p:sp>
    </p:spTree>
    <p:extLst>
      <p:ext uri="{BB962C8B-B14F-4D97-AF65-F5344CB8AC3E}">
        <p14:creationId xmlns:p14="http://schemas.microsoft.com/office/powerpoint/2010/main" val="31761815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FR" dirty="0" err="1"/>
              <a:t>Therefore</a:t>
            </a:r>
            <a:r>
              <a:rPr lang="fr-FR" dirty="0"/>
              <a:t> </a:t>
            </a:r>
            <a:r>
              <a:rPr lang="fr-FR" dirty="0" err="1"/>
              <a:t>you</a:t>
            </a:r>
            <a:r>
              <a:rPr lang="fr-FR" dirty="0"/>
              <a:t> have </a:t>
            </a:r>
            <a:r>
              <a:rPr lang="fr-FR" dirty="0" err="1"/>
              <a:t>many</a:t>
            </a:r>
            <a:r>
              <a:rPr lang="fr-FR" dirty="0"/>
              <a:t> districts </a:t>
            </a:r>
            <a:r>
              <a:rPr lang="fr-FR" dirty="0" err="1"/>
              <a:t>with</a:t>
            </a:r>
            <a:r>
              <a:rPr lang="fr-FR" dirty="0"/>
              <a:t> </a:t>
            </a:r>
            <a:r>
              <a:rPr lang="fr-FR" dirty="0" err="1"/>
              <a:t>very</a:t>
            </a:r>
            <a:r>
              <a:rPr lang="fr-FR" dirty="0"/>
              <a:t> </a:t>
            </a:r>
            <a:r>
              <a:rPr lang="fr-FR" b="1" dirty="0" err="1"/>
              <a:t>low</a:t>
            </a:r>
            <a:r>
              <a:rPr lang="fr-FR" b="1" dirty="0"/>
              <a:t> </a:t>
            </a:r>
            <a:r>
              <a:rPr lang="fr-FR" b="1" dirty="0" err="1"/>
              <a:t>coverage</a:t>
            </a:r>
            <a:r>
              <a:rPr lang="fr-FR" b="1" dirty="0"/>
              <a:t> </a:t>
            </a:r>
            <a:r>
              <a:rPr lang="fr-FR" dirty="0"/>
              <a:t>in </a:t>
            </a:r>
            <a:r>
              <a:rPr lang="fr-FR" dirty="0" err="1"/>
              <a:t>indonesia</a:t>
            </a:r>
            <a:r>
              <a:rPr lang="fr-FR" dirty="0"/>
              <a:t> – </a:t>
            </a:r>
          </a:p>
          <a:p>
            <a:pPr marL="171450" indent="-171450">
              <a:buFontTx/>
              <a:buChar char="-"/>
            </a:pPr>
            <a:endParaRPr lang="fr-FR" dirty="0"/>
          </a:p>
          <a:p>
            <a:pPr marL="171450" indent="-171450">
              <a:buFontTx/>
              <a:buChar char="-"/>
            </a:pPr>
            <a:r>
              <a:rPr lang="fr-FR" dirty="0" err="1"/>
              <a:t>What</a:t>
            </a:r>
            <a:r>
              <a:rPr lang="fr-FR" dirty="0"/>
              <a:t> </a:t>
            </a:r>
            <a:r>
              <a:rPr lang="fr-FR" dirty="0" err="1"/>
              <a:t>incentives</a:t>
            </a:r>
            <a:r>
              <a:rPr lang="fr-FR" dirty="0"/>
              <a:t> do </a:t>
            </a:r>
            <a:r>
              <a:rPr lang="fr-FR" dirty="0" err="1"/>
              <a:t>you</a:t>
            </a:r>
            <a:r>
              <a:rPr lang="fr-FR" dirty="0"/>
              <a:t> </a:t>
            </a:r>
            <a:r>
              <a:rPr lang="fr-FR" dirty="0" err="1"/>
              <a:t>provide</a:t>
            </a:r>
            <a:r>
              <a:rPr lang="fr-FR" dirty="0"/>
              <a:t> to local </a:t>
            </a:r>
            <a:r>
              <a:rPr lang="fr-FR" dirty="0" err="1"/>
              <a:t>governments</a:t>
            </a:r>
            <a:r>
              <a:rPr lang="fr-FR" dirty="0"/>
              <a:t>? Providers? </a:t>
            </a:r>
          </a:p>
          <a:p>
            <a:pPr marL="171450" indent="-171450">
              <a:buFontTx/>
              <a:buChar char="-"/>
            </a:pPr>
            <a:endParaRPr lang="fr-FR" dirty="0"/>
          </a:p>
          <a:p>
            <a:pPr marL="171450" indent="-171450">
              <a:buFontTx/>
              <a:buChar char="-"/>
            </a:pPr>
            <a:r>
              <a:rPr lang="fr-FR" dirty="0"/>
              <a:t>Critical </a:t>
            </a:r>
            <a:r>
              <a:rPr lang="fr-FR" dirty="0" err="1"/>
              <a:t>expenditure</a:t>
            </a:r>
            <a:r>
              <a:rPr lang="fr-FR" dirty="0"/>
              <a:t> – </a:t>
            </a:r>
          </a:p>
          <a:p>
            <a:pPr marL="171450" indent="-171450">
              <a:buFontTx/>
              <a:buChar char="-"/>
            </a:pPr>
            <a:endParaRPr lang="fr-FR" dirty="0"/>
          </a:p>
          <a:p>
            <a:pPr marL="171450" indent="-171450">
              <a:buFontTx/>
              <a:buChar char="-"/>
            </a:pPr>
            <a:r>
              <a:rPr lang="fr-FR" dirty="0" err="1"/>
              <a:t>Reallocated</a:t>
            </a:r>
            <a:r>
              <a:rPr lang="fr-FR" dirty="0"/>
              <a:t> to nurses </a:t>
            </a:r>
          </a:p>
          <a:p>
            <a:pPr marL="171450" indent="-171450">
              <a:buFontTx/>
              <a:buChar char="-"/>
            </a:pPr>
            <a:r>
              <a:rPr lang="fr-FR" dirty="0"/>
              <a:t>- not </a:t>
            </a:r>
            <a:r>
              <a:rPr lang="fr-FR" dirty="0" err="1"/>
              <a:t>clear</a:t>
            </a:r>
            <a:r>
              <a:rPr lang="fr-FR" dirty="0"/>
              <a:t> </a:t>
            </a:r>
            <a:r>
              <a:rPr lang="fr-FR" dirty="0" err="1"/>
              <a:t>where</a:t>
            </a:r>
            <a:r>
              <a:rPr lang="fr-FR" dirty="0"/>
              <a:t> </a:t>
            </a:r>
            <a:r>
              <a:rPr lang="fr-FR" dirty="0" err="1"/>
              <a:t>this</a:t>
            </a:r>
            <a:r>
              <a:rPr lang="fr-FR" dirty="0"/>
              <a:t> </a:t>
            </a:r>
            <a:r>
              <a:rPr lang="fr-FR" dirty="0" err="1"/>
              <a:t>sits</a:t>
            </a:r>
            <a:r>
              <a:rPr lang="fr-FR" dirty="0"/>
              <a:t> </a:t>
            </a:r>
            <a:r>
              <a:rPr lang="fr-FR" dirty="0" err="1"/>
              <a:t>from</a:t>
            </a:r>
            <a:r>
              <a:rPr lang="fr-FR" dirty="0"/>
              <a:t> a </a:t>
            </a:r>
            <a:r>
              <a:rPr lang="fr-FR" dirty="0" err="1"/>
              <a:t>budgetary</a:t>
            </a:r>
            <a:r>
              <a:rPr lang="fr-FR" dirty="0"/>
              <a:t> perspective </a:t>
            </a:r>
            <a:r>
              <a:rPr lang="fr-FR" dirty="0" err="1"/>
              <a:t>who</a:t>
            </a:r>
            <a:r>
              <a:rPr lang="fr-FR" dirty="0"/>
              <a:t> pays? </a:t>
            </a:r>
            <a:r>
              <a:rPr lang="fr-FR" dirty="0" err="1"/>
              <a:t>When</a:t>
            </a:r>
            <a:r>
              <a:rPr lang="fr-FR" dirty="0"/>
              <a:t>? MOH and NHIA </a:t>
            </a:r>
            <a:r>
              <a:rPr lang="fr-FR" dirty="0" err="1"/>
              <a:t>arguing</a:t>
            </a:r>
            <a:r>
              <a:rPr lang="fr-FR" dirty="0"/>
              <a:t> over </a:t>
            </a:r>
            <a:r>
              <a:rPr lang="fr-FR" dirty="0" err="1"/>
              <a:t>who</a:t>
            </a:r>
            <a:r>
              <a:rPr lang="fr-FR" dirty="0"/>
              <a:t> </a:t>
            </a:r>
            <a:r>
              <a:rPr lang="fr-FR" dirty="0" err="1"/>
              <a:t>should</a:t>
            </a:r>
            <a:r>
              <a:rPr lang="fr-FR" dirty="0"/>
              <a:t> </a:t>
            </a:r>
            <a:r>
              <a:rPr lang="fr-FR" dirty="0" err="1"/>
              <a:t>pay</a:t>
            </a:r>
            <a:r>
              <a:rPr lang="fr-FR" dirty="0"/>
              <a:t>…..</a:t>
            </a:r>
          </a:p>
          <a:p>
            <a:pPr marL="171450" indent="-171450">
              <a:buFontTx/>
              <a:buChar char="-"/>
            </a:pPr>
            <a:r>
              <a:rPr lang="fr-FR" dirty="0"/>
              <a:t>Not </a:t>
            </a:r>
            <a:r>
              <a:rPr lang="fr-FR" dirty="0" err="1"/>
              <a:t>clear</a:t>
            </a:r>
            <a:r>
              <a:rPr lang="fr-FR" dirty="0"/>
              <a:t> </a:t>
            </a:r>
            <a:r>
              <a:rPr lang="fr-FR" dirty="0" err="1"/>
              <a:t>responsibility</a:t>
            </a:r>
            <a:r>
              <a:rPr lang="fr-FR" dirty="0"/>
              <a:t>..</a:t>
            </a:r>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pPr marL="171450" indent="-171450">
              <a:buFontTx/>
              <a:buChar char="-"/>
            </a:pPr>
            <a:endParaRPr lang="fr-FR" dirty="0"/>
          </a:p>
          <a:p>
            <a:endParaRPr lang="fr-FR" dirty="0"/>
          </a:p>
          <a:p>
            <a:r>
              <a:rPr lang="fr-FR" dirty="0" err="1"/>
              <a:t>Also</a:t>
            </a:r>
            <a:r>
              <a:rPr lang="fr-FR" dirty="0"/>
              <a:t>, </a:t>
            </a:r>
            <a:r>
              <a:rPr lang="fr-FR" dirty="0" err="1"/>
              <a:t>dependency</a:t>
            </a:r>
            <a:r>
              <a:rPr lang="fr-FR" dirty="0"/>
              <a:t> on </a:t>
            </a:r>
            <a:r>
              <a:rPr lang="fr-FR" dirty="0" err="1"/>
              <a:t>other</a:t>
            </a:r>
            <a:r>
              <a:rPr lang="fr-FR" dirty="0"/>
              <a:t> </a:t>
            </a:r>
            <a:r>
              <a:rPr lang="fr-FR" dirty="0" err="1"/>
              <a:t>donors</a:t>
            </a:r>
            <a:r>
              <a:rPr lang="fr-FR" dirty="0"/>
              <a:t> and </a:t>
            </a:r>
            <a:r>
              <a:rPr lang="fr-FR" dirty="0" err="1"/>
              <a:t>gavi</a:t>
            </a:r>
            <a:r>
              <a:rPr lang="fr-FR" dirty="0"/>
              <a:t> </a:t>
            </a:r>
            <a:r>
              <a:rPr lang="fr-FR" dirty="0" err="1"/>
              <a:t>hss</a:t>
            </a:r>
            <a:r>
              <a:rPr lang="fr-FR" dirty="0"/>
              <a:t>… </a:t>
            </a:r>
            <a:r>
              <a:rPr lang="fr-FR" dirty="0" err="1"/>
              <a:t>even</a:t>
            </a:r>
            <a:r>
              <a:rPr lang="fr-FR" dirty="0"/>
              <a:t> for per </a:t>
            </a:r>
            <a:r>
              <a:rPr lang="fr-FR" dirty="0" err="1"/>
              <a:t>diems</a:t>
            </a:r>
            <a:r>
              <a:rPr lang="fr-FR" dirty="0"/>
              <a:t>….</a:t>
            </a:r>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38</a:t>
            </a:fld>
            <a:endParaRPr lang="en-US"/>
          </a:p>
        </p:txBody>
      </p:sp>
    </p:spTree>
    <p:extLst>
      <p:ext uri="{BB962C8B-B14F-4D97-AF65-F5344CB8AC3E}">
        <p14:creationId xmlns:p14="http://schemas.microsoft.com/office/powerpoint/2010/main" val="16783493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Needed to think about sustainable financing – insurance was the obvious choice b/c this effort to insurance </a:t>
            </a:r>
          </a:p>
          <a:p>
            <a:endParaRPr lang="en-US" dirty="0"/>
          </a:p>
          <a:p>
            <a:r>
              <a:rPr lang="en-US" dirty="0"/>
              <a:t>HOWEVER, challenges…..not all PLHIV enrolled – so subsidized premium. </a:t>
            </a:r>
          </a:p>
          <a:p>
            <a:endParaRPr lang="en-US" dirty="0"/>
          </a:p>
          <a:p>
            <a:endParaRPr lang="en-US" dirty="0"/>
          </a:p>
          <a:p>
            <a:r>
              <a:rPr lang="en-US" dirty="0"/>
              <a:t>Procurement of </a:t>
            </a:r>
            <a:r>
              <a:rPr lang="en-US" dirty="0" err="1"/>
              <a:t>arv</a:t>
            </a:r>
            <a:r>
              <a:rPr lang="en-US" dirty="0"/>
              <a:t> subsidizing scheme? </a:t>
            </a:r>
          </a:p>
          <a:p>
            <a:endParaRPr lang="en-US" dirty="0"/>
          </a:p>
          <a:p>
            <a:r>
              <a:rPr lang="en-US" dirty="0"/>
              <a:t>On the other hand…..immunization not likely to be </a:t>
            </a:r>
            <a:r>
              <a:rPr lang="en-US" dirty="0" err="1"/>
              <a:t>incluced</a:t>
            </a:r>
            <a:r>
              <a:rPr lang="en-US" dirty="0"/>
              <a:t> </a:t>
            </a:r>
          </a:p>
        </p:txBody>
      </p:sp>
      <p:sp>
        <p:nvSpPr>
          <p:cNvPr id="4" name="Slide Number Placeholder 3"/>
          <p:cNvSpPr>
            <a:spLocks noGrp="1"/>
          </p:cNvSpPr>
          <p:nvPr>
            <p:ph type="sldNum" sz="quarter" idx="5"/>
          </p:nvPr>
        </p:nvSpPr>
        <p:spPr/>
        <p:txBody>
          <a:bodyPr/>
          <a:lstStyle/>
          <a:p>
            <a:fld id="{10669307-EF92-4949-8AD1-4BDC4BCA6318}" type="slidenum">
              <a:rPr lang="en-US" smtClean="0"/>
              <a:t>39</a:t>
            </a:fld>
            <a:endParaRPr lang="en-US"/>
          </a:p>
        </p:txBody>
      </p:sp>
    </p:spTree>
    <p:extLst>
      <p:ext uri="{BB962C8B-B14F-4D97-AF65-F5344CB8AC3E}">
        <p14:creationId xmlns:p14="http://schemas.microsoft.com/office/powerpoint/2010/main" val="31006308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Cost = 50 dollars per child: transportation; vaccine carriers; per diem……- can provide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Part of the reason may be that 70% of immunization take place through outreach….</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Important to</a:t>
            </a:r>
            <a:r>
              <a:rPr lang="en-US" baseline="0" dirty="0"/>
              <a:t> note that the answer is not just to fix it: </a:t>
            </a: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en-US" dirty="0"/>
              <a:t>P-DLI5. Number of villages in Zones 2 and 3 with health centers in which Integrated Outreach Sessions are conducted at least four times during the year</a:t>
            </a:r>
          </a:p>
          <a:p>
            <a:endParaRPr lang="en-US" sz="1400" dirty="0"/>
          </a:p>
          <a:p>
            <a:r>
              <a:rPr lang="en-US" sz="1200" b="0" i="0" u="none" strike="noStrike" kern="1200" baseline="0" dirty="0">
                <a:solidFill>
                  <a:schemeClr val="tx1"/>
                </a:solidFill>
                <a:latin typeface="+mn-lt"/>
                <a:ea typeface="+mn-ea"/>
                <a:cs typeface="+mn-cs"/>
              </a:rPr>
              <a:t>P-DLI-8:Number of Immunization Target Districts that have increased their coverage of Pentavalent 3 and measles and rubella immunization</a:t>
            </a:r>
            <a:endParaRPr lang="en-US" sz="1400" dirty="0"/>
          </a:p>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42</a:t>
            </a:fld>
            <a:endParaRPr lang="en-US" dirty="0"/>
          </a:p>
        </p:txBody>
      </p:sp>
    </p:spTree>
    <p:extLst>
      <p:ext uri="{BB962C8B-B14F-4D97-AF65-F5344CB8AC3E}">
        <p14:creationId xmlns:p14="http://schemas.microsoft.com/office/powerpoint/2010/main" val="2622524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Based on the TERG evaluation and other studies, one of the main risks that transition from Global Fund bring is the disruption of </a:t>
            </a:r>
            <a:r>
              <a:rPr lang="en-US" sz="1200" baseline="0" dirty="0" err="1"/>
              <a:t>programmes</a:t>
            </a:r>
            <a:r>
              <a:rPr lang="en-US" sz="1200" baseline="0" dirty="0"/>
              <a:t> that address the needs of KVP. It is not just because of the levels of funding available and how it is prioritized but also because GF model plays a particular role in shaping how </a:t>
            </a:r>
            <a:r>
              <a:rPr lang="en-US" sz="1200" baseline="0" dirty="0" err="1"/>
              <a:t>programmes</a:t>
            </a:r>
            <a:r>
              <a:rPr lang="en-US" sz="1200" baseline="0" dirty="0"/>
              <a:t> are delivered.</a:t>
            </a:r>
          </a:p>
          <a:p>
            <a:pPr>
              <a:lnSpc>
                <a:spcPct val="100000"/>
              </a:lnSpc>
            </a:pPr>
            <a:endParaRPr lang="en-US" sz="1200" dirty="0">
              <a:latin typeface="+mn-lt"/>
            </a:endParaRPr>
          </a:p>
          <a:p>
            <a:pPr>
              <a:lnSpc>
                <a:spcPct val="100000"/>
              </a:lnSpc>
            </a:pPr>
            <a:endParaRPr lang="en-US" sz="1200" dirty="0">
              <a:latin typeface="+mn-lt"/>
            </a:endParaRPr>
          </a:p>
          <a:p>
            <a:pPr>
              <a:lnSpc>
                <a:spcPct val="100000"/>
              </a:lnSpc>
            </a:pPr>
            <a:r>
              <a:rPr lang="en-US" sz="1200" dirty="0">
                <a:latin typeface="+mn-lt"/>
              </a:rPr>
              <a:t>Most countries in region experience increasing burden of NCDs (and some are  transitioning from development assistance)</a:t>
            </a:r>
          </a:p>
          <a:p>
            <a:pPr>
              <a:lnSpc>
                <a:spcPct val="100000"/>
              </a:lnSpc>
            </a:pPr>
            <a:r>
              <a:rPr lang="en-US" sz="1200" dirty="0">
                <a:latin typeface="+mn-lt"/>
              </a:rPr>
              <a:t>Many opportunities to </a:t>
            </a:r>
            <a:r>
              <a:rPr lang="en-US" sz="1200" dirty="0" err="1">
                <a:latin typeface="+mn-lt"/>
              </a:rPr>
              <a:t>to</a:t>
            </a:r>
            <a:r>
              <a:rPr lang="en-US" sz="1200" dirty="0">
                <a:latin typeface="+mn-lt"/>
              </a:rPr>
              <a:t> integrate care through frontline services (and away from “hospital-centric” care to  “patient-centered” care</a:t>
            </a:r>
          </a:p>
          <a:p>
            <a:pPr>
              <a:lnSpc>
                <a:spcPct val="100000"/>
              </a:lnSpc>
            </a:pPr>
            <a:r>
              <a:rPr lang="en-US" sz="1200" dirty="0">
                <a:latin typeface="+mn-lt"/>
              </a:rPr>
              <a:t>But community-based interventions and NGOs will be essential</a:t>
            </a:r>
          </a:p>
          <a:p>
            <a:pPr>
              <a:lnSpc>
                <a:spcPct val="100000"/>
              </a:lnSpc>
            </a:pPr>
            <a:r>
              <a:rPr lang="en-US" sz="1200" dirty="0">
                <a:latin typeface="+mn-lt"/>
              </a:rPr>
              <a:t>Requires strengthening information management, governance, financing and purchasing, outreach and community health. </a:t>
            </a:r>
          </a:p>
          <a:p>
            <a:endParaRPr lang="en-US" dirty="0"/>
          </a:p>
          <a:p>
            <a:endParaRPr lang="en-US" dirty="0"/>
          </a:p>
          <a:p>
            <a:endParaRPr lang="en-US" dirty="0"/>
          </a:p>
          <a:p>
            <a:endParaRPr lang="en-US" dirty="0"/>
          </a:p>
          <a:p>
            <a:r>
              <a:rPr lang="en-US" dirty="0"/>
              <a:t>WBG support……integrating across levels o</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prevents fragmentation; increases continuity of care and quality </a:t>
            </a:r>
          </a:p>
          <a:p>
            <a:r>
              <a:rPr lang="en-US" dirty="0"/>
              <a:t>f care but also need to bring disease programs in</a:t>
            </a:r>
          </a:p>
        </p:txBody>
      </p:sp>
      <p:sp>
        <p:nvSpPr>
          <p:cNvPr id="4" name="Slide Number Placeholder 3"/>
          <p:cNvSpPr>
            <a:spLocks noGrp="1"/>
          </p:cNvSpPr>
          <p:nvPr>
            <p:ph type="sldNum" sz="quarter" idx="5"/>
          </p:nvPr>
        </p:nvSpPr>
        <p:spPr/>
        <p:txBody>
          <a:bodyPr/>
          <a:lstStyle/>
          <a:p>
            <a:fld id="{10669307-EF92-4949-8AD1-4BDC4BCA6318}" type="slidenum">
              <a:rPr lang="en-US" smtClean="0"/>
              <a:t>43</a:t>
            </a:fld>
            <a:endParaRPr lang="en-US"/>
          </a:p>
        </p:txBody>
      </p:sp>
    </p:spTree>
    <p:extLst>
      <p:ext uri="{BB962C8B-B14F-4D97-AF65-F5344CB8AC3E}">
        <p14:creationId xmlns:p14="http://schemas.microsoft.com/office/powerpoint/2010/main" val="3168150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0" dirty="0">
                <a:latin typeface="+mn-lt"/>
              </a:rPr>
              <a:t>This may be similar to the M&amp;E team in Armenia, which is paid by the global fund…..</a:t>
            </a:r>
          </a:p>
          <a:p>
            <a:pPr marL="285750" indent="-285750">
              <a:buFont typeface="Arial" panose="020B0604020202020204" pitchFamily="34" charset="0"/>
              <a:buChar char="•"/>
            </a:pPr>
            <a:r>
              <a:rPr lang="en-US" sz="1200" b="0" dirty="0">
                <a:latin typeface="+mn-lt"/>
              </a:rPr>
              <a:t>What are the challenges – may not be as simple as paying them – have to bring them onto payroll, are salaries aligned with public sector workers? Are there opportunities for task shifting or mainstreaming M&amp;E functions? </a:t>
            </a:r>
          </a:p>
          <a:p>
            <a:pPr marL="285750" indent="-285750">
              <a:buFont typeface="Arial" panose="020B0604020202020204" pitchFamily="34" charset="0"/>
              <a:buChar char="•"/>
            </a:pPr>
            <a:endParaRPr lang="en-US" sz="1200" b="0" dirty="0">
              <a:latin typeface="+mn-lt"/>
            </a:endParaRPr>
          </a:p>
          <a:p>
            <a:pPr marL="285750" indent="-285750">
              <a:buFont typeface="Arial" panose="020B0604020202020204" pitchFamily="34" charset="0"/>
              <a:buChar char="•"/>
            </a:pPr>
            <a:r>
              <a:rPr lang="en-US" sz="1200" b="0" dirty="0">
                <a:latin typeface="+mn-lt"/>
              </a:rPr>
              <a:t>Constraints of civil service positions ; salaries…</a:t>
            </a:r>
          </a:p>
          <a:p>
            <a:pPr marL="285750" indent="-285750">
              <a:buFont typeface="Arial" panose="020B0604020202020204" pitchFamily="34" charset="0"/>
              <a:buChar char="•"/>
            </a:pPr>
            <a:endParaRPr lang="en-US" sz="1200" b="0" dirty="0">
              <a:latin typeface="+mn-lt"/>
            </a:endParaRPr>
          </a:p>
          <a:p>
            <a:pPr marL="285750" indent="-285750">
              <a:buFont typeface="Arial" panose="020B0604020202020204" pitchFamily="34" charset="0"/>
              <a:buChar char="•"/>
            </a:pPr>
            <a:endParaRPr lang="en-US" sz="1200" b="0" dirty="0">
              <a:latin typeface="+mn-lt"/>
            </a:endParaRPr>
          </a:p>
          <a:p>
            <a:pPr marL="285750" indent="-285750">
              <a:buFont typeface="Arial" panose="020B0604020202020204" pitchFamily="34" charset="0"/>
              <a:buChar char="•"/>
            </a:pPr>
            <a:endParaRPr lang="en-US" sz="1200" b="0" dirty="0">
              <a:latin typeface="+mn-lt"/>
            </a:endParaRPr>
          </a:p>
          <a:p>
            <a:pPr marL="285750" indent="-285750">
              <a:buFont typeface="Arial" panose="020B0604020202020204" pitchFamily="34" charset="0"/>
              <a:buChar char="•"/>
            </a:pPr>
            <a:endParaRPr lang="en-US" sz="1200" b="0" dirty="0">
              <a:latin typeface="+mn-lt"/>
            </a:endParaRPr>
          </a:p>
          <a:p>
            <a:pPr marL="285750" indent="-285750">
              <a:buFont typeface="Arial" panose="020B0604020202020204" pitchFamily="34" charset="0"/>
              <a:buChar char="•"/>
            </a:pPr>
            <a:endParaRPr lang="en-US" sz="1200" b="0" dirty="0">
              <a:latin typeface="+mn-lt"/>
            </a:endParaRPr>
          </a:p>
          <a:p>
            <a:pPr marL="285750" indent="-285750">
              <a:buFont typeface="Arial" panose="020B0604020202020204" pitchFamily="34" charset="0"/>
              <a:buChar char="•"/>
            </a:pPr>
            <a:r>
              <a:rPr lang="en-US" sz="1200" b="0" dirty="0">
                <a:latin typeface="+mn-lt"/>
              </a:rPr>
              <a:t>Several positions have been created and funded by Global Fund during the grant period. </a:t>
            </a:r>
          </a:p>
          <a:p>
            <a:pPr marL="285750" indent="-285750">
              <a:buFont typeface="Arial" panose="020B0604020202020204" pitchFamily="34" charset="0"/>
              <a:buChar char="•"/>
            </a:pPr>
            <a:endParaRPr lang="en-US" sz="1200" b="0" dirty="0">
              <a:latin typeface="+mn-lt"/>
            </a:endParaRPr>
          </a:p>
          <a:p>
            <a:pPr marL="285750" indent="-285750">
              <a:buFont typeface="Arial" panose="020B0604020202020204" pitchFamily="34" charset="0"/>
              <a:buChar char="•"/>
            </a:pPr>
            <a:r>
              <a:rPr lang="en-US" sz="1200" b="0" dirty="0">
                <a:latin typeface="+mn-lt"/>
              </a:rPr>
              <a:t>These positions are essential for continued disease control</a:t>
            </a:r>
          </a:p>
          <a:p>
            <a:pPr marL="285750" indent="-285750">
              <a:buFont typeface="Arial" panose="020B0604020202020204" pitchFamily="34" charset="0"/>
              <a:buChar char="•"/>
            </a:pPr>
            <a:endParaRPr lang="en-US" sz="1200" b="0" dirty="0">
              <a:latin typeface="+mn-lt"/>
            </a:endParaRPr>
          </a:p>
          <a:p>
            <a:pPr marL="285750" indent="-285750">
              <a:buFont typeface="Arial" panose="020B0604020202020204" pitchFamily="34" charset="0"/>
              <a:buChar char="•"/>
            </a:pPr>
            <a:r>
              <a:rPr lang="en-US" sz="1200" b="0" dirty="0" err="1">
                <a:latin typeface="+mn-lt"/>
              </a:rPr>
              <a:t>Govt</a:t>
            </a:r>
            <a:r>
              <a:rPr lang="en-US" sz="1200" b="0" dirty="0">
                <a:latin typeface="+mn-lt"/>
              </a:rPr>
              <a:t> of PNG is expected to absorb these positions once the grant is closed.</a:t>
            </a:r>
          </a:p>
          <a:p>
            <a:pPr marL="285750" indent="-285750">
              <a:buFont typeface="Arial" panose="020B0604020202020204" pitchFamily="34" charset="0"/>
              <a:buChar char="•"/>
            </a:pPr>
            <a:endParaRPr lang="en-US" sz="1200" b="0" dirty="0">
              <a:latin typeface="+mn-lt"/>
            </a:endParaRPr>
          </a:p>
          <a:p>
            <a:pPr marL="285750" indent="-285750">
              <a:buFont typeface="Arial" panose="020B0604020202020204" pitchFamily="34" charset="0"/>
              <a:buChar char="•"/>
            </a:pPr>
            <a:r>
              <a:rPr lang="en-US" sz="1200" b="0" dirty="0">
                <a:latin typeface="+mn-lt"/>
              </a:rPr>
              <a:t>Are there any programmatic constraints to taking on these functions? (approval of payroll; changes in the pay structure, etc.?)</a:t>
            </a:r>
          </a:p>
          <a:p>
            <a:pPr marL="285750" indent="-285750">
              <a:buFont typeface="Arial" panose="020B0604020202020204" pitchFamily="34" charset="0"/>
              <a:buChar char="•"/>
            </a:pPr>
            <a:endParaRPr lang="en-US" sz="1200" b="0" dirty="0">
              <a:latin typeface="+mn-lt"/>
            </a:endParaRPr>
          </a:p>
          <a:p>
            <a:pPr marL="285750" marR="0" indent="-2857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t>Example</a:t>
            </a:r>
            <a:r>
              <a:rPr lang="en-US" baseline="0" dirty="0"/>
              <a:t> in south Africa: decided to drop a cadre of health care worker…may be opportunities to integrate or task-shift. </a:t>
            </a:r>
            <a:endParaRPr lang="en-US" dirty="0"/>
          </a:p>
          <a:p>
            <a:pPr marL="285750" indent="-285750">
              <a:buFont typeface="Arial" panose="020B0604020202020204" pitchFamily="34" charset="0"/>
              <a:buChar char="•"/>
            </a:pPr>
            <a:endParaRPr lang="en-US" sz="1200" b="0" dirty="0">
              <a:latin typeface="+mn-lt"/>
            </a:endParaRPr>
          </a:p>
          <a:p>
            <a:pPr marL="0" indent="0">
              <a:buFont typeface="+mj-lt"/>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E992C-AC2A-4A8D-AF9F-C4E5B0831AD4}" type="slidenum">
              <a:rPr kumimoji="0" lang="en-US" sz="1800" b="0" i="0" u="none" strike="noStrike" kern="0" cap="none" spc="0" normalizeH="0" baseline="0" noProof="0" smtClean="0">
                <a:ln>
                  <a:noFill/>
                </a:ln>
                <a:solidFill>
                  <a:sysClr val="windowText" lastClr="000000"/>
                </a:solidFill>
                <a:effectLst/>
                <a:uLnTx/>
                <a:uFillTx/>
                <a:latin typeface="Trebuchet MS" pitchFamily="34"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a:ln>
                <a:noFill/>
              </a:ln>
              <a:solidFill>
                <a:sysClr val="windowText" lastClr="000000"/>
              </a:solidFill>
              <a:effectLst/>
              <a:uLnTx/>
              <a:uFillTx/>
              <a:latin typeface="Trebuchet MS" pitchFamily="34" charset="0"/>
              <a:ea typeface="MS PGothic" pitchFamily="34" charset="-128"/>
              <a:cs typeface="+mn-cs"/>
            </a:endParaRPr>
          </a:p>
        </p:txBody>
      </p:sp>
    </p:spTree>
    <p:extLst>
      <p:ext uri="{BB962C8B-B14F-4D97-AF65-F5344CB8AC3E}">
        <p14:creationId xmlns:p14="http://schemas.microsoft.com/office/powerpoint/2010/main" val="308456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Serbia’s MOH did not fund continuation of KVP prevention services, and is confronting a spike in HIV epidemic among MSM. The GF Board approved exceptionally an allocation of funding, conditional on Serbia setting up a contracting mechanism for these services and committing to co-fund and eventually take over these services. </a:t>
            </a:r>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46</a:t>
            </a:fld>
            <a:endParaRPr lang="en-US"/>
          </a:p>
        </p:txBody>
      </p:sp>
    </p:spTree>
    <p:extLst>
      <p:ext uri="{BB962C8B-B14F-4D97-AF65-F5344CB8AC3E}">
        <p14:creationId xmlns:p14="http://schemas.microsoft.com/office/powerpoint/2010/main" val="997909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Proposed</a:t>
            </a:r>
            <a:r>
              <a:rPr lang="fr-FR" dirty="0"/>
              <a:t> in 1929 by </a:t>
            </a:r>
            <a:r>
              <a:rPr lang="fr-FR" dirty="0" err="1"/>
              <a:t>american</a:t>
            </a:r>
            <a:r>
              <a:rPr lang="fr-FR" dirty="0"/>
              <a:t> </a:t>
            </a:r>
            <a:r>
              <a:rPr lang="fr-FR" dirty="0" err="1"/>
              <a:t>demographer</a:t>
            </a:r>
            <a:r>
              <a:rPr lang="fr-FR" dirty="0"/>
              <a:t> </a:t>
            </a:r>
            <a:r>
              <a:rPr lang="fr-FR" dirty="0" err="1"/>
              <a:t>warren</a:t>
            </a:r>
            <a:r>
              <a:rPr lang="fr-FR" dirty="0"/>
              <a:t> </a:t>
            </a:r>
            <a:r>
              <a:rPr lang="fr-FR" dirty="0" err="1"/>
              <a:t>thompson</a:t>
            </a:r>
            <a:endParaRPr lang="fr-FR" dirty="0"/>
          </a:p>
          <a:p>
            <a:endParaRPr lang="fr-FR" dirty="0"/>
          </a:p>
          <a:p>
            <a:r>
              <a:rPr lang="fr-FR" dirty="0" err="1"/>
              <a:t>Any</a:t>
            </a:r>
            <a:r>
              <a:rPr lang="fr-FR" dirty="0"/>
              <a:t> </a:t>
            </a:r>
            <a:r>
              <a:rPr lang="fr-FR" dirty="0" err="1"/>
              <a:t>demographers</a:t>
            </a:r>
            <a:r>
              <a:rPr lang="fr-FR" dirty="0"/>
              <a:t> in the room?</a:t>
            </a:r>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4</a:t>
            </a:fld>
            <a:endParaRPr lang="en-US"/>
          </a:p>
        </p:txBody>
      </p:sp>
    </p:spTree>
    <p:extLst>
      <p:ext uri="{BB962C8B-B14F-4D97-AF65-F5344CB8AC3E}">
        <p14:creationId xmlns:p14="http://schemas.microsoft.com/office/powerpoint/2010/main" val="13220374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Romania transitioned from HIV support in 2010 but will transition from TB in 2018.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 Romania, other sectors use NGOs but the Ministry of Public health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NGOs/CSOs often play a critical role in reaching the most vulnerable but policy, legal, regulatory, or operational issues may threaten sustainability of these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for example, the Min of Labor can fund NGOs but the Min of PH cannot.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Macedonia: </a:t>
            </a:r>
            <a:r>
              <a:rPr lang="en-US" dirty="0"/>
              <a:t>Services for people who inject drugs, sex workers and MSM were delivered by NGOs, contracted by GF; MOH started a registration process for NGOs to make them eligible to receive funding for HIV prevention.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needle and syringe exchange programs for PWIDs; services for sex workers; counseling and preventive services for MSM for people who inject drugs, sex workers and MSM were at risk when GF transitioned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indent="0">
              <a:buNone/>
            </a:pPr>
            <a:r>
              <a:rPr lang="en-US" b="1" dirty="0"/>
              <a:t>Indonesia</a:t>
            </a:r>
          </a:p>
          <a:p>
            <a:r>
              <a:rPr lang="en-US" dirty="0"/>
              <a:t>Few local governments allocate budgetary funds to hire CSOs, but recent training, awareness raising, </a:t>
            </a:r>
            <a:r>
              <a:rPr lang="en-US" dirty="0">
                <a:highlight>
                  <a:srgbClr val="FFFF00"/>
                </a:highlight>
              </a:rPr>
              <a:t>changes in regulations </a:t>
            </a:r>
            <a:r>
              <a:rPr lang="en-US" dirty="0"/>
              <a:t>enables contracting with NGOs (important for sustainability after GF transitions in 2024)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there is an understanding that public money is not allowed for CSO operational costs, currently the most common mechanism is by paying salary/honoraria for CSO personnel in joint government-CSO implemented activities. There are a few local governments that allocate budgetary funds to hire CSO individuals or use social assistance grants to implement activities and, in some cases, provide in-kind assistance to support CSOs. Although, in practice, other fund channeling mechanisms exist, such as </a:t>
            </a:r>
            <a:r>
              <a:rPr lang="en-US" sz="1200" i="1" kern="1200" dirty="0" err="1">
                <a:solidFill>
                  <a:schemeClr val="tx1"/>
                </a:solidFill>
                <a:effectLst/>
                <a:latin typeface="+mn-lt"/>
                <a:ea typeface="+mn-ea"/>
                <a:cs typeface="+mn-cs"/>
              </a:rPr>
              <a:t>Swakelola</a:t>
            </a:r>
            <a:r>
              <a:rPr lang="en-US" sz="1200" kern="1200" dirty="0">
                <a:solidFill>
                  <a:schemeClr val="tx1"/>
                </a:solidFill>
                <a:effectLst/>
                <a:latin typeface="+mn-lt"/>
                <a:ea typeface="+mn-ea"/>
                <a:cs typeface="+mn-cs"/>
              </a:rPr>
              <a:t> (sometimes categorized as similar to force account) and </a:t>
            </a:r>
            <a:r>
              <a:rPr lang="en-US" sz="1200" i="1" kern="1200" dirty="0" err="1">
                <a:solidFill>
                  <a:schemeClr val="tx1"/>
                </a:solidFill>
                <a:effectLst/>
                <a:latin typeface="+mn-lt"/>
                <a:ea typeface="+mn-ea"/>
                <a:cs typeface="+mn-cs"/>
              </a:rPr>
              <a:t>Bantuan</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Pemerintah</a:t>
            </a:r>
            <a:r>
              <a:rPr lang="en-US" sz="1200" kern="1200" dirty="0">
                <a:solidFill>
                  <a:schemeClr val="tx1"/>
                </a:solidFill>
                <a:effectLst/>
                <a:latin typeface="+mn-lt"/>
                <a:ea typeface="+mn-ea"/>
                <a:cs typeface="+mn-cs"/>
              </a:rPr>
              <a:t> (grants beyond social assistance context), they are either unfamiliar to central or district implementers, or seen as too risky to be implemented (Appendix 3).</a:t>
            </a:r>
          </a:p>
          <a:p>
            <a:endParaRPr lang="en-US" dirty="0"/>
          </a:p>
          <a:p>
            <a:endParaRPr lang="en-US" dirty="0"/>
          </a:p>
          <a:p>
            <a:r>
              <a:rPr lang="en-US" dirty="0"/>
              <a:t>Romania: </a:t>
            </a:r>
            <a:r>
              <a:rPr lang="en-US" sz="1200" b="0" i="0" u="none" strike="noStrike" kern="1200" baseline="0" dirty="0">
                <a:solidFill>
                  <a:schemeClr val="tx1"/>
                </a:solidFill>
                <a:latin typeface="+mn-lt"/>
                <a:ea typeface="+mn-ea"/>
                <a:cs typeface="+mn-cs"/>
              </a:rPr>
              <a:t>HIV prevalence among PWID in Romania in 2009 was estimated to be 1.1%, rising to 6.9% in 2012. The prevalence then shot up to an estimated 53% in 2013 - likely as a consequence of the end of Global Fund support to NSP - before falling back somewhat to 21.4% in 201416. Among a sample size of 809 PWID in 2013, HIV prevalence was 49.2%, up from 24.9% in 2012 (n=398)17, however civil society </a:t>
            </a:r>
            <a:r>
              <a:rPr lang="en-US" sz="1200" b="0" i="0" u="none" strike="noStrike" kern="1200" baseline="0" dirty="0" err="1">
                <a:solidFill>
                  <a:schemeClr val="tx1"/>
                </a:solidFill>
                <a:latin typeface="+mn-lt"/>
                <a:ea typeface="+mn-ea"/>
                <a:cs typeface="+mn-cs"/>
              </a:rPr>
              <a:t>organisations</a:t>
            </a:r>
            <a:r>
              <a:rPr lang="en-US" sz="1200" b="0" i="0" u="none" strike="noStrike" kern="1200" baseline="0" dirty="0">
                <a:solidFill>
                  <a:schemeClr val="tx1"/>
                </a:solidFill>
                <a:latin typeface="+mn-lt"/>
                <a:ea typeface="+mn-ea"/>
                <a:cs typeface="+mn-cs"/>
              </a:rPr>
              <a:t> (CSOs) believe this figure to be higher18. In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ICASO case study: http://icaso.org/wp-content/uploads/2016/10/Romania-case-study.pdf</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Ask – what are the challenges in Armenia? </a:t>
            </a:r>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47</a:t>
            </a:fld>
            <a:endParaRPr lang="en-US"/>
          </a:p>
        </p:txBody>
      </p:sp>
    </p:spTree>
    <p:extLst>
      <p:ext uri="{BB962C8B-B14F-4D97-AF65-F5344CB8AC3E}">
        <p14:creationId xmlns:p14="http://schemas.microsoft.com/office/powerpoint/2010/main" val="1016335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Many countries utilize a mixed-procurement method to ensure timely access to affordable supply, procuring Gavi-funded vaccines and occasionally other routine vaccines through UNICEF Supply Division (SD)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countries face barriers to continuing UN procurement due to national legislation requiring local procurement of vaccines</a:t>
            </a:r>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49</a:t>
            </a:fld>
            <a:endParaRPr lang="en-US"/>
          </a:p>
        </p:txBody>
      </p:sp>
    </p:spTree>
    <p:extLst>
      <p:ext uri="{BB962C8B-B14F-4D97-AF65-F5344CB8AC3E}">
        <p14:creationId xmlns:p14="http://schemas.microsoft.com/office/powerpoint/2010/main" val="23703344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Makes it difficult for ministries to procure vaccines and injection supplies through UNICEF Supply Division.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Issue in Georgia is more around capacity and global fund is helping to strengthen proper functioning of procurement and supply chain…….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Vietnam also uses procurement agent….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Example of barriers: </a:t>
            </a:r>
          </a:p>
          <a:p>
            <a:pPr marL="652463" lvl="3" indent="-285750"/>
            <a:r>
              <a:rPr lang="en-US" dirty="0"/>
              <a:t>Patent protection</a:t>
            </a:r>
          </a:p>
          <a:p>
            <a:pPr marL="652463" lvl="3" indent="-285750"/>
            <a:r>
              <a:rPr lang="en-US" dirty="0"/>
              <a:t>Quality assurance/capacity for quantification/forecasting</a:t>
            </a:r>
          </a:p>
          <a:p>
            <a:pPr marL="652463" lvl="3" indent="-285750"/>
            <a:r>
              <a:rPr lang="en-US" dirty="0"/>
              <a:t>Laws that prevent competition/favorable pricing</a:t>
            </a:r>
          </a:p>
          <a:p>
            <a:endParaRPr lang="en-US" dirty="0"/>
          </a:p>
          <a:p>
            <a:endParaRPr lang="en-US" dirty="0"/>
          </a:p>
          <a:p>
            <a:r>
              <a:rPr lang="en-US" dirty="0"/>
              <a:t>Verticalized system with duplication…..but likely set up that way for a reason – to get around some of the problems of the government system. So part of building sustainability to better prepare for transition is figuring out where to integrate – but also what reforms need to take place. This could be reforms of procurement, legal framework, drug </a:t>
            </a:r>
            <a:r>
              <a:rPr lang="en-US" dirty="0" err="1"/>
              <a:t>reg</a:t>
            </a:r>
            <a:r>
              <a:rPr lang="en-US" dirty="0"/>
              <a:t>….decentralization of procurement to provinces. </a:t>
            </a:r>
          </a:p>
          <a:p>
            <a:endParaRPr lang="en-US" dirty="0"/>
          </a:p>
          <a:p>
            <a:endParaRPr lang="en-US" dirty="0"/>
          </a:p>
          <a:p>
            <a:endParaRPr lang="en-US" dirty="0"/>
          </a:p>
          <a:p>
            <a:r>
              <a:rPr lang="en-US" dirty="0"/>
              <a:t>+ Key point is that the “symptom” / service delivery feature that is trying to be changed</a:t>
            </a:r>
            <a:r>
              <a:rPr lang="en-US" baseline="0" dirty="0"/>
              <a:t> is procurement and supply chain. But underlying this are various health system building blocks: procurement system, but also legal framework, drug regulation, and the context of decentralization of procurement to provinces. </a:t>
            </a:r>
          </a:p>
          <a:p>
            <a:r>
              <a:rPr lang="en-US" baseline="0" dirty="0"/>
              <a:t>. </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Armenia: </a:t>
            </a:r>
            <a:r>
              <a:rPr lang="en-US" dirty="0"/>
              <a:t>Has overcome </a:t>
            </a:r>
            <a:r>
              <a:rPr lang="en-US" dirty="0">
                <a:highlight>
                  <a:srgbClr val="FFFF00"/>
                </a:highlight>
              </a:rPr>
              <a:t>some regulatory challenges to procuring TB drugs but </a:t>
            </a:r>
            <a:r>
              <a:rPr lang="en-US" dirty="0"/>
              <a:t>previously could not participate in international tender</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50</a:t>
            </a:fld>
            <a:endParaRPr lang="en-US"/>
          </a:p>
        </p:txBody>
      </p:sp>
    </p:spTree>
    <p:extLst>
      <p:ext uri="{BB962C8B-B14F-4D97-AF65-F5344CB8AC3E}">
        <p14:creationId xmlns:p14="http://schemas.microsoft.com/office/powerpoint/2010/main" val="8367861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Makes it difficult for ministries to procure vaccines and injection supplies through UNICEF Supply Division.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Issue in Georgia is more around capacity and global fund is helping to strengthen proper functioning of procurement and supply chain…….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Vietnam also uses procurement agent….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Example of barriers: </a:t>
            </a:r>
          </a:p>
          <a:p>
            <a:pPr marL="652463" lvl="3" indent="-285750"/>
            <a:r>
              <a:rPr lang="en-US" dirty="0"/>
              <a:t>Patent protection</a:t>
            </a:r>
          </a:p>
          <a:p>
            <a:pPr marL="652463" lvl="3" indent="-285750"/>
            <a:r>
              <a:rPr lang="en-US" dirty="0"/>
              <a:t>Quality assurance/capacity for quantification/forecasting</a:t>
            </a:r>
          </a:p>
          <a:p>
            <a:pPr marL="652463" lvl="3" indent="-285750"/>
            <a:r>
              <a:rPr lang="en-US" dirty="0"/>
              <a:t>Laws that prevent competition/favorable pricing</a:t>
            </a:r>
          </a:p>
          <a:p>
            <a:endParaRPr lang="en-US" dirty="0"/>
          </a:p>
          <a:p>
            <a:endParaRPr lang="en-US" dirty="0"/>
          </a:p>
          <a:p>
            <a:r>
              <a:rPr lang="en-US" dirty="0"/>
              <a:t>Verticalized system with duplication…..but likely set up that way for a reason – to get around some of the problems of the government system. So part of building sustainability to better prepare for transition is figuring out where to integrate – but also what reforms need to take place. This could be reforms of procurement, legal framework, drug </a:t>
            </a:r>
            <a:r>
              <a:rPr lang="en-US" dirty="0" err="1"/>
              <a:t>reg</a:t>
            </a:r>
            <a:r>
              <a:rPr lang="en-US" dirty="0"/>
              <a:t>….decentralization of procurement to provinces. </a:t>
            </a:r>
          </a:p>
          <a:p>
            <a:endParaRPr lang="en-US" dirty="0"/>
          </a:p>
          <a:p>
            <a:endParaRPr lang="en-US" dirty="0"/>
          </a:p>
          <a:p>
            <a:endParaRPr lang="en-US" dirty="0"/>
          </a:p>
          <a:p>
            <a:r>
              <a:rPr lang="en-US" dirty="0"/>
              <a:t>+ Key point is that the “symptom” / service delivery feature that is trying to be changed</a:t>
            </a:r>
            <a:r>
              <a:rPr lang="en-US" baseline="0" dirty="0"/>
              <a:t> is procurement and supply chain. But underlying this are various health system building blocks: procurement system, but also legal framework, drug regulation, and the context of decentralization of procurement to provinces. </a:t>
            </a:r>
          </a:p>
          <a:p>
            <a:r>
              <a:rPr lang="en-US" baseline="0" dirty="0"/>
              <a:t>. </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Armenia: </a:t>
            </a:r>
            <a:r>
              <a:rPr lang="en-US" dirty="0"/>
              <a:t>Has overcome </a:t>
            </a:r>
            <a:r>
              <a:rPr lang="en-US" dirty="0">
                <a:highlight>
                  <a:srgbClr val="FFFF00"/>
                </a:highlight>
              </a:rPr>
              <a:t>some regulatory challenges to procuring TB drugs but </a:t>
            </a:r>
            <a:r>
              <a:rPr lang="en-US" dirty="0"/>
              <a:t>previously could not participate in international tender</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51</a:t>
            </a:fld>
            <a:endParaRPr lang="en-US"/>
          </a:p>
        </p:txBody>
      </p:sp>
    </p:spTree>
    <p:extLst>
      <p:ext uri="{BB962C8B-B14F-4D97-AF65-F5344CB8AC3E}">
        <p14:creationId xmlns:p14="http://schemas.microsoft.com/office/powerpoint/2010/main" val="28939794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Protectionist laws favor domestically produced pharmaceuticals, which limit competitive pricing</a:t>
            </a:r>
          </a:p>
          <a:p>
            <a:endParaRPr lang="en-US" dirty="0"/>
          </a:p>
          <a:p>
            <a:r>
              <a:rPr lang="en-US" dirty="0"/>
              <a:t>Verticalized system with duplication…..but likely set up that way for a reason – to get around some of the problems of the government system. So part of building sustainability to better prepare for transition is figuring out where to integrate – but also what reforms need to take place. This could be reforms of procurement, legal framework, drug </a:t>
            </a:r>
            <a:r>
              <a:rPr lang="en-US" dirty="0" err="1"/>
              <a:t>reg</a:t>
            </a:r>
            <a:r>
              <a:rPr lang="en-US" dirty="0"/>
              <a:t>….decentralization of procurement to provinces. </a:t>
            </a:r>
          </a:p>
          <a:p>
            <a:endParaRPr lang="en-US" dirty="0"/>
          </a:p>
          <a:p>
            <a:endParaRPr lang="en-US" dirty="0"/>
          </a:p>
          <a:p>
            <a:endParaRPr lang="en-US" dirty="0"/>
          </a:p>
          <a:p>
            <a:r>
              <a:rPr lang="en-US" dirty="0"/>
              <a:t>+ Key point is that the “symptom” / service delivery feature that is trying to be changed</a:t>
            </a:r>
            <a:r>
              <a:rPr lang="en-US" baseline="0" dirty="0"/>
              <a:t> is procurement and supply chain. But underlying this are various health system building blocks: procurement system, but also legal framework, drug regulation, and the context of decentralization of procurement to provinces. </a:t>
            </a:r>
          </a:p>
          <a:p>
            <a:r>
              <a:rPr lang="en-US" baseline="0"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smtClean="0"/>
              <a:pPr>
                <a:defRPr/>
              </a:pPr>
              <a:t>52</a:t>
            </a:fld>
            <a:endParaRPr lang="en-US"/>
          </a:p>
        </p:txBody>
      </p:sp>
    </p:spTree>
    <p:extLst>
      <p:ext uri="{BB962C8B-B14F-4D97-AF65-F5344CB8AC3E}">
        <p14:creationId xmlns:p14="http://schemas.microsoft.com/office/powerpoint/2010/main" val="3787463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Globally: the example of measles</a:t>
            </a:r>
          </a:p>
          <a:p>
            <a:pPr lvl="1"/>
            <a:r>
              <a:rPr lang="en-US" b="1" dirty="0"/>
              <a:t>300% increase </a:t>
            </a:r>
            <a:r>
              <a:rPr lang="en-US" dirty="0"/>
              <a:t>in the number of cases this year,  partly due to vaccine hesitancy </a:t>
            </a:r>
          </a:p>
          <a:p>
            <a:r>
              <a:rPr lang="en-US" dirty="0"/>
              <a:t>Countries in the region - introduction of HPV: </a:t>
            </a:r>
          </a:p>
          <a:p>
            <a:pPr lvl="1"/>
            <a:r>
              <a:rPr lang="en-US" dirty="0"/>
              <a:t>In Kazakhstan, HPV vaccine caused clusters of </a:t>
            </a:r>
            <a:r>
              <a:rPr lang="en-US" b="1" dirty="0"/>
              <a:t>anxiety-related adverse events </a:t>
            </a:r>
            <a:r>
              <a:rPr lang="en-US" dirty="0"/>
              <a:t>following immunization</a:t>
            </a:r>
          </a:p>
          <a:p>
            <a:pPr lvl="1"/>
            <a:r>
              <a:rPr lang="en-US" dirty="0"/>
              <a:t>Transformed into widespread psychogenic / hysteria reactions that created negative publicity </a:t>
            </a:r>
          </a:p>
          <a:p>
            <a:pPr lvl="1"/>
            <a:r>
              <a:rPr lang="en-US" dirty="0"/>
              <a:t>In </a:t>
            </a:r>
            <a:r>
              <a:rPr lang="en-US" b="1" dirty="0"/>
              <a:t>Romania and Kazakhstan</a:t>
            </a:r>
            <a:r>
              <a:rPr lang="en-US" dirty="0"/>
              <a:t>, the </a:t>
            </a:r>
            <a:r>
              <a:rPr lang="en-US" dirty="0" err="1"/>
              <a:t>MoH</a:t>
            </a:r>
            <a:r>
              <a:rPr lang="en-US" dirty="0"/>
              <a:t> had to cancel the HPV program and destroy the vaccine. </a:t>
            </a:r>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54</a:t>
            </a:fld>
            <a:endParaRPr lang="en-US"/>
          </a:p>
        </p:txBody>
      </p:sp>
    </p:spTree>
    <p:extLst>
      <p:ext uri="{BB962C8B-B14F-4D97-AF65-F5344CB8AC3E}">
        <p14:creationId xmlns:p14="http://schemas.microsoft.com/office/powerpoint/2010/main" val="4262941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t>
            </a:r>
            <a:r>
              <a:rPr lang="en-US" dirty="0" err="1"/>
              <a:t>Rialda’s</a:t>
            </a:r>
            <a:r>
              <a:rPr lang="en-US" dirty="0"/>
              <a:t> summary</a:t>
            </a:r>
          </a:p>
          <a:p>
            <a:endParaRPr lang="en-US" dirty="0"/>
          </a:p>
          <a:p>
            <a:r>
              <a:rPr lang="en-US" dirty="0"/>
              <a:t>Countries in the region - introduction of HPV: </a:t>
            </a:r>
          </a:p>
          <a:p>
            <a:pPr lvl="1"/>
            <a:r>
              <a:rPr lang="en-US" dirty="0"/>
              <a:t>In Kazakhstan, HPV vaccine caused clusters of </a:t>
            </a:r>
            <a:r>
              <a:rPr lang="en-US" b="1" dirty="0"/>
              <a:t>anxiety-related adverse events </a:t>
            </a:r>
            <a:r>
              <a:rPr lang="en-US" dirty="0"/>
              <a:t>following immunization</a:t>
            </a:r>
          </a:p>
          <a:p>
            <a:pPr lvl="1"/>
            <a:r>
              <a:rPr lang="en-US" dirty="0"/>
              <a:t>Transformed into widespread psychogenic / hysteria reactions that created negative publicity </a:t>
            </a:r>
          </a:p>
          <a:p>
            <a:pPr lvl="1"/>
            <a:r>
              <a:rPr lang="en-US" dirty="0"/>
              <a:t>In </a:t>
            </a:r>
            <a:r>
              <a:rPr lang="en-US" b="1" dirty="0"/>
              <a:t>Romania and Kazakhstan</a:t>
            </a:r>
            <a:r>
              <a:rPr lang="en-US" dirty="0"/>
              <a:t>, the </a:t>
            </a:r>
            <a:r>
              <a:rPr lang="en-US" dirty="0" err="1"/>
              <a:t>MoH</a:t>
            </a:r>
            <a:r>
              <a:rPr lang="en-US" dirty="0"/>
              <a:t> had to cancel the HPV program and destroy the vaccine.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Complacency, inconvenience in accessing vaccines, and lack of confidence have been identified by the WHO vaccine advisory group (SAGE) as key reasons for vaccine hesitancy.</a:t>
            </a:r>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55</a:t>
            </a:fld>
            <a:endParaRPr lang="en-US"/>
          </a:p>
        </p:txBody>
      </p:sp>
    </p:spTree>
    <p:extLst>
      <p:ext uri="{BB962C8B-B14F-4D97-AF65-F5344CB8AC3E}">
        <p14:creationId xmlns:p14="http://schemas.microsoft.com/office/powerpoint/2010/main" val="29876009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E.g., planning and budgeting, procurement, regulation (NRA), management and supervision, data management, last-mile interventions, support for key populations, advocacy to overcome human rights barriers and restrictive legal and policy environments etc.</a:t>
            </a:r>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56</a:t>
            </a:fld>
            <a:endParaRPr lang="en-US"/>
          </a:p>
        </p:txBody>
      </p:sp>
    </p:spTree>
    <p:extLst>
      <p:ext uri="{BB962C8B-B14F-4D97-AF65-F5344CB8AC3E}">
        <p14:creationId xmlns:p14="http://schemas.microsoft.com/office/powerpoint/2010/main" val="14722617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What transitions are here? </a:t>
            </a:r>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57</a:t>
            </a:fld>
            <a:endParaRPr lang="en-US" dirty="0"/>
          </a:p>
        </p:txBody>
      </p:sp>
    </p:spTree>
    <p:extLst>
      <p:ext uri="{BB962C8B-B14F-4D97-AF65-F5344CB8AC3E}">
        <p14:creationId xmlns:p14="http://schemas.microsoft.com/office/powerpoint/2010/main" val="5489025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need to think about how you would address it….just brainstorm about what it is….</a:t>
            </a:r>
          </a:p>
        </p:txBody>
      </p:sp>
      <p:sp>
        <p:nvSpPr>
          <p:cNvPr id="4" name="Slide Number Placeholder 3"/>
          <p:cNvSpPr>
            <a:spLocks noGrp="1"/>
          </p:cNvSpPr>
          <p:nvPr>
            <p:ph type="sldNum" sz="quarter" idx="10"/>
          </p:nvPr>
        </p:nvSpPr>
        <p:spPr/>
        <p:txBody>
          <a:bodyPr/>
          <a:lstStyle/>
          <a:p>
            <a:fld id="{10669307-EF92-4949-8AD1-4BDC4BCA6318}" type="slidenum">
              <a:rPr lang="en-US" smtClean="0"/>
              <a:t>59</a:t>
            </a:fld>
            <a:endParaRPr lang="en-US"/>
          </a:p>
        </p:txBody>
      </p:sp>
    </p:spTree>
    <p:extLst>
      <p:ext uri="{BB962C8B-B14F-4D97-AF65-F5344CB8AC3E}">
        <p14:creationId xmlns:p14="http://schemas.microsoft.com/office/powerpoint/2010/main" val="3608172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Life expectancy has increased, and we see higher LE among females than males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cs typeface="Calibri"/>
              </a:rPr>
              <a:t>Fertility rate has decreased from a country with relatively high fertility to one with low fertility – now below the replacement level (1.612 in 2016)</a:t>
            </a:r>
            <a:r>
              <a:rPr lang="fr-FR" dirty="0">
                <a:cs typeface="Calibri"/>
              </a:rPr>
              <a:t> </a:t>
            </a:r>
            <a:endParaRPr lang="en-US" dirty="0">
              <a:cs typeface="Calibri"/>
            </a:endParaRPr>
          </a:p>
          <a:p>
            <a:pPr marL="285750" indent="-285750">
              <a:buFont typeface="Arial" panose="020B0604020202020204" pitchFamily="34" charset="0"/>
              <a:buChar char="•"/>
            </a:pPr>
            <a:r>
              <a:rPr lang="en-US" dirty="0"/>
              <a:t>Armenia has a population of around </a:t>
            </a:r>
            <a:r>
              <a:rPr lang="en-US" b="1" dirty="0"/>
              <a:t>3 million </a:t>
            </a:r>
            <a:r>
              <a:rPr lang="en-US" dirty="0"/>
              <a:t>people (2,930,450 in 2017)  </a:t>
            </a:r>
            <a:endParaRPr lang="en-US" dirty="0">
              <a:cs typeface="Calibri"/>
            </a:endParaRPr>
          </a:p>
          <a:p>
            <a:pPr marL="285750" indent="-285750">
              <a:buFont typeface="Arial" panose="020B0604020202020204" pitchFamily="34" charset="0"/>
              <a:buChar char="•"/>
            </a:pPr>
            <a:r>
              <a:rPr lang="en-US" dirty="0"/>
              <a:t>Total population has been decreasing since the late 1990s and is expected to decrease in the future  </a:t>
            </a:r>
            <a:endParaRPr lang="en-US" dirty="0">
              <a:cs typeface="Calibri"/>
            </a:endParaRPr>
          </a:p>
          <a:p>
            <a:endParaRPr lang="en-US" dirty="0"/>
          </a:p>
          <a:p>
            <a:endParaRPr lang="en-US" dirty="0"/>
          </a:p>
          <a:p>
            <a:pPr>
              <a:defRPr/>
            </a:pPr>
            <a:r>
              <a:rPr lang="en-US" i="1" dirty="0"/>
              <a:t>Source</a:t>
            </a:r>
            <a:r>
              <a:rPr lang="en-US" i="1" kern="1200" dirty="0"/>
              <a:t>: United Nations, Department of Economic and Social Affairs, Population Division (2017). World Population Prospects: The 2017 Revision, Online Demographic Profiles. Available from </a:t>
            </a:r>
            <a:r>
              <a:rPr lang="en-US" i="1" kern="1200" dirty="0">
                <a:hlinkClick r:id="rId3"/>
              </a:rPr>
              <a:t>https://population.un.org/wpp/Graphs/DemographicProfiles/</a:t>
            </a:r>
            <a:r>
              <a:rPr lang="en-US" i="1" kern="1200" dirty="0"/>
              <a:t>, Accessed on </a:t>
            </a:r>
            <a:r>
              <a:rPr lang="en-US" i="1" dirty="0"/>
              <a:t>April 28, 2019.</a:t>
            </a:r>
            <a:endParaRPr lang="en-US" dirty="0"/>
          </a:p>
          <a:p>
            <a:pPr marL="0" marR="0" lvl="0" indent="0" algn="l" defTabSz="914400">
              <a:lnSpc>
                <a:spcPct val="100000"/>
              </a:lnSpc>
              <a:spcBef>
                <a:spcPts val="0"/>
              </a:spcBef>
              <a:spcAft>
                <a:spcPts val="0"/>
              </a:spcAft>
              <a:buClrTx/>
              <a:buSzTx/>
              <a:buFontTx/>
              <a:buNone/>
              <a:tabLst/>
              <a:defRPr/>
            </a:pPr>
            <a:endParaRPr lang="en-US" i="1" dirty="0">
              <a:cs typeface="Calibri"/>
            </a:endParaRPr>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5</a:t>
            </a:fld>
            <a:endParaRPr lang="en-US"/>
          </a:p>
        </p:txBody>
      </p:sp>
    </p:spTree>
    <p:extLst>
      <p:ext uri="{BB962C8B-B14F-4D97-AF65-F5344CB8AC3E}">
        <p14:creationId xmlns:p14="http://schemas.microsoft.com/office/powerpoint/2010/main" val="30149583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Dialogue too often focuses on replacing resources, which often have substantial budget impact</a:t>
            </a:r>
          </a:p>
          <a:p>
            <a:r>
              <a:rPr lang="en-US" dirty="0"/>
              <a:t>Reframing to demonstrate return on investment is often essential</a:t>
            </a:r>
          </a:p>
          <a:p>
            <a:endParaRPr lang="en-US" dirty="0"/>
          </a:p>
          <a:p>
            <a:r>
              <a:rPr lang="en-US" dirty="0"/>
              <a:t>Demonstrating impact is essential during budget negotiations</a:t>
            </a:r>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61</a:t>
            </a:fld>
            <a:endParaRPr lang="en-US" dirty="0"/>
          </a:p>
        </p:txBody>
      </p:sp>
    </p:spTree>
    <p:extLst>
      <p:ext uri="{BB962C8B-B14F-4D97-AF65-F5344CB8AC3E}">
        <p14:creationId xmlns:p14="http://schemas.microsoft.com/office/powerpoint/2010/main" val="2885661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Emphasize…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country faces significant demographic challenges that will impact the economy and health spending patterns. </a:t>
            </a:r>
          </a:p>
          <a:p>
            <a:pPr marL="285750" indent="-285750">
              <a:buFont typeface="Arial" panose="020B0604020202020204" pitchFamily="34" charset="0"/>
              <a:buChar char="•"/>
            </a:pPr>
            <a:r>
              <a:rPr lang="en-US" sz="1200" dirty="0"/>
              <a:t>Population aged 65 years + is expected to double from 10% to almost 20 % by 2030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aging population will add more pressure on the health system - success story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WBG paper, Rose.</a:t>
            </a:r>
          </a:p>
          <a:p>
            <a:endParaRPr lang="en-US" sz="1200" b="0" i="0" u="none" strike="noStrike" kern="1200" baseline="0" dirty="0">
              <a:solidFill>
                <a:schemeClr val="tx1"/>
              </a:solidFill>
              <a:latin typeface="+mn-lt"/>
              <a:ea typeface="+mn-ea"/>
              <a:cs typeface="+mn-cs"/>
            </a:endParaRPr>
          </a:p>
          <a:p>
            <a:endParaRPr lang="en-US" sz="1200" i="1" kern="1200" dirty="0">
              <a:solidFill>
                <a:schemeClr val="tx1"/>
              </a:solidFill>
              <a:latin typeface="+mn-lt"/>
              <a:ea typeface="+mn-ea"/>
              <a:cs typeface="+mn-cs"/>
            </a:endParaRPr>
          </a:p>
          <a:p>
            <a:endParaRPr lang="en-US" sz="1200" i="1" kern="1200" dirty="0">
              <a:solidFill>
                <a:schemeClr val="tx1"/>
              </a:solidFill>
              <a:latin typeface="+mn-lt"/>
              <a:ea typeface="+mn-ea"/>
              <a:cs typeface="+mn-cs"/>
            </a:endParaRPr>
          </a:p>
          <a:p>
            <a:endParaRPr lang="en-US" sz="1200" i="1" kern="1200" dirty="0">
              <a:solidFill>
                <a:schemeClr val="tx1"/>
              </a:solidFill>
              <a:latin typeface="+mn-lt"/>
              <a:ea typeface="+mn-ea"/>
              <a:cs typeface="+mn-cs"/>
            </a:endParaRPr>
          </a:p>
          <a:p>
            <a:endParaRPr lang="en-US" sz="1200" i="1" kern="1200" dirty="0">
              <a:solidFill>
                <a:schemeClr val="tx1"/>
              </a:solidFill>
              <a:latin typeface="+mn-lt"/>
              <a:ea typeface="+mn-ea"/>
              <a:cs typeface="+mn-cs"/>
            </a:endParaRPr>
          </a:p>
          <a:p>
            <a:endParaRPr lang="en-US" sz="1200" i="1" kern="1200" dirty="0">
              <a:solidFill>
                <a:schemeClr val="tx1"/>
              </a:solidFill>
              <a:latin typeface="+mn-lt"/>
              <a:ea typeface="+mn-ea"/>
              <a:cs typeface="+mn-cs"/>
            </a:endParaRPr>
          </a:p>
          <a:p>
            <a:r>
              <a:rPr lang="en-US" sz="1200" i="1" kern="1200" dirty="0">
                <a:solidFill>
                  <a:schemeClr val="tx1"/>
                </a:solidFill>
                <a:latin typeface="+mn-lt"/>
                <a:ea typeface="+mn-ea"/>
                <a:cs typeface="+mn-cs"/>
              </a:rPr>
              <a:t>Source of data: United Nations, Department of Economic and Social Affairs, Population Division (2017). World Population Prospects: The 2017 Revision, Online Demographic Profiles. Available from https://population.un.org/wpp/Graphs/DemographicProfiles/, Accessed on 29 March 2019.</a:t>
            </a:r>
          </a:p>
          <a:p>
            <a:endParaRPr lang="fr-FR" sz="1200" i="1"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7CA805A-D0F6-4BA1-9D8A-F2946A919B24}" type="slidenum">
              <a:rPr lang="en-US" smtClean="0"/>
              <a:t>6</a:t>
            </a:fld>
            <a:endParaRPr lang="en-US"/>
          </a:p>
        </p:txBody>
      </p:sp>
    </p:spTree>
    <p:extLst>
      <p:ext uri="{BB962C8B-B14F-4D97-AF65-F5344CB8AC3E}">
        <p14:creationId xmlns:p14="http://schemas.microsoft.com/office/powerpoint/2010/main" val="726330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Do </a:t>
            </a:r>
            <a:r>
              <a:rPr lang="fr-FR" dirty="0" err="1"/>
              <a:t>we</a:t>
            </a:r>
            <a:r>
              <a:rPr lang="fr-FR" dirty="0"/>
              <a:t> have </a:t>
            </a:r>
            <a:r>
              <a:rPr lang="fr-FR" dirty="0" err="1"/>
              <a:t>doctors</a:t>
            </a:r>
            <a:r>
              <a:rPr lang="fr-FR" dirty="0"/>
              <a:t> in the room? So </a:t>
            </a:r>
            <a:r>
              <a:rPr lang="fr-FR" dirty="0" err="1"/>
              <a:t>you</a:t>
            </a:r>
            <a:r>
              <a:rPr lang="fr-FR" dirty="0"/>
              <a:t> </a:t>
            </a:r>
            <a:r>
              <a:rPr lang="fr-FR" dirty="0" err="1"/>
              <a:t>probably</a:t>
            </a:r>
            <a:r>
              <a:rPr lang="fr-FR" dirty="0"/>
              <a:t> have </a:t>
            </a:r>
            <a:r>
              <a:rPr lang="fr-FR" dirty="0" err="1"/>
              <a:t>seen</a:t>
            </a:r>
            <a:r>
              <a:rPr lang="fr-FR" dirty="0"/>
              <a:t> </a:t>
            </a:r>
            <a:r>
              <a:rPr lang="fr-FR" dirty="0" err="1"/>
              <a:t>these</a:t>
            </a:r>
            <a:r>
              <a:rPr lang="fr-FR" dirty="0"/>
              <a:t> changes in </a:t>
            </a:r>
            <a:r>
              <a:rPr lang="fr-FR" dirty="0" err="1"/>
              <a:t>your</a:t>
            </a:r>
            <a:r>
              <a:rPr lang="fr-FR" dirty="0"/>
              <a:t> </a:t>
            </a:r>
            <a:r>
              <a:rPr lang="fr-FR" dirty="0" err="1"/>
              <a:t>lifetime</a:t>
            </a:r>
            <a:r>
              <a:rPr lang="fr-FR" dirty="0"/>
              <a:t>…</a:t>
            </a:r>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7</a:t>
            </a:fld>
            <a:endParaRPr lang="en-US"/>
          </a:p>
        </p:txBody>
      </p:sp>
    </p:spTree>
    <p:extLst>
      <p:ext uri="{BB962C8B-B14F-4D97-AF65-F5344CB8AC3E}">
        <p14:creationId xmlns:p14="http://schemas.microsoft.com/office/powerpoint/2010/main" val="120149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cover this in the remaining sessions but it’s something to keep in mind. We know that 84% of the disease burden is due to NCDs. </a:t>
            </a:r>
          </a:p>
          <a:p>
            <a:endParaRPr lang="en-US" dirty="0"/>
          </a:p>
          <a:p>
            <a:r>
              <a:rPr lang="en-US" dirty="0"/>
              <a:t>But infectious disease – also needs to be maintained……  </a:t>
            </a:r>
          </a:p>
          <a:p>
            <a:endParaRPr lang="en-US" dirty="0"/>
          </a:p>
          <a:p>
            <a:pPr marL="285750" indent="-285750">
              <a:buFont typeface="Arial" panose="020B0604020202020204" pitchFamily="34" charset="0"/>
              <a:buChar char="•"/>
            </a:pPr>
            <a:r>
              <a:rPr lang="en-US" sz="1200" dirty="0"/>
              <a:t>NCDs account for 93% of deaths and 84% of disability-adjusted life years (DALYs) in 2016 (IHME, 2017)</a:t>
            </a:r>
            <a:endParaRPr lang="en-US" sz="1200" dirty="0">
              <a:cs typeface="Calibri"/>
            </a:endParaRPr>
          </a:p>
          <a:p>
            <a:endParaRPr lang="en-US" dirty="0"/>
          </a:p>
          <a:p>
            <a:endParaRPr lang="en-US" dirty="0"/>
          </a:p>
          <a:p>
            <a:r>
              <a:rPr lang="en-US" dirty="0">
                <a:cs typeface="Calibri"/>
              </a:rPr>
              <a:t>May want to have someone explain disability adjusted life year....</a:t>
            </a:r>
          </a:p>
          <a:p>
            <a:r>
              <a:rPr lang="en-US" sz="1200" kern="1200" dirty="0">
                <a:solidFill>
                  <a:schemeClr val="tx1"/>
                </a:solidFill>
                <a:latin typeface="+mn-lt"/>
                <a:ea typeface="+mn-ea"/>
                <a:cs typeface="+mn-cs"/>
              </a:rPr>
              <a:t>One DALY can be thought of as one lost year of "healthy" life. The sum of these DALYs across the population, or the burden of disease, can be thought of as a measurement of the gap between current health status and an ideal health situation where the entire population lives to an advanced age, free of disease and disability.</a:t>
            </a:r>
            <a:br>
              <a:rPr lang="en-US" sz="1200" kern="1200" dirty="0">
                <a:solidFill>
                  <a:schemeClr val="tx1"/>
                </a:solidFill>
                <a:latin typeface="+mn-lt"/>
                <a:ea typeface="+mn-ea"/>
                <a:cs typeface="+mn-cs"/>
              </a:rPr>
            </a:br>
            <a:br>
              <a:rPr lang="en-US" sz="1200" b="1" kern="1200" dirty="0">
                <a:solidFill>
                  <a:schemeClr val="tx1"/>
                </a:solidFill>
                <a:latin typeface="+mn-lt"/>
                <a:ea typeface="+mn-ea"/>
                <a:cs typeface="+mn-cs"/>
              </a:rPr>
            </a:br>
            <a:r>
              <a:rPr lang="en-US" sz="1200" b="1" kern="1200" dirty="0">
                <a:solidFill>
                  <a:schemeClr val="tx1"/>
                </a:solidFill>
                <a:latin typeface="+mn-lt"/>
                <a:ea typeface="+mn-ea"/>
                <a:cs typeface="+mn-cs"/>
              </a:rPr>
              <a:t>DALY= YLL + YLD</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YLL: Years of Life Lost </a:t>
            </a:r>
          </a:p>
          <a:p>
            <a:r>
              <a:rPr lang="fr-FR" dirty="0">
                <a:cs typeface="Calibri"/>
              </a:rPr>
              <a:t>YLD: </a:t>
            </a:r>
            <a:r>
              <a:rPr lang="fr-FR" dirty="0" err="1">
                <a:cs typeface="Calibri"/>
              </a:rPr>
              <a:t>Years</a:t>
            </a:r>
            <a:r>
              <a:rPr lang="fr-FR" dirty="0">
                <a:cs typeface="Calibri"/>
              </a:rPr>
              <a:t> </a:t>
            </a:r>
            <a:r>
              <a:rPr lang="fr-FR" dirty="0" err="1">
                <a:cs typeface="Calibri"/>
              </a:rPr>
              <a:t>lost</a:t>
            </a:r>
            <a:r>
              <a:rPr lang="fr-FR" dirty="0">
                <a:cs typeface="Calibri"/>
              </a:rPr>
              <a:t> due to </a:t>
            </a:r>
            <a:r>
              <a:rPr lang="fr-FR" dirty="0" err="1">
                <a:cs typeface="Calibri"/>
              </a:rPr>
              <a:t>disability</a:t>
            </a:r>
            <a:r>
              <a:rPr lang="fr-FR" dirty="0">
                <a:cs typeface="Calibri"/>
              </a:rPr>
              <a:t> </a:t>
            </a:r>
            <a:br>
              <a:rPr lang="fr-FR" dirty="0">
                <a:cs typeface="Calibri"/>
              </a:rPr>
            </a:br>
            <a:br>
              <a:rPr lang="fr-FR" dirty="0">
                <a:cs typeface="Calibri"/>
              </a:rPr>
            </a:br>
            <a:r>
              <a:rPr lang="fr-FR" dirty="0">
                <a:cs typeface="Calibri"/>
              </a:rPr>
              <a:t>YLL= N x L </a:t>
            </a:r>
            <a:br>
              <a:rPr lang="fr-FR" dirty="0">
                <a:cs typeface="Calibri"/>
              </a:rPr>
            </a:br>
            <a:r>
              <a:rPr lang="fr-FR" dirty="0">
                <a:cs typeface="Calibri"/>
              </a:rPr>
              <a:t>N: </a:t>
            </a:r>
            <a:r>
              <a:rPr lang="fr-FR" dirty="0" err="1">
                <a:cs typeface="Calibri"/>
              </a:rPr>
              <a:t>Number</a:t>
            </a:r>
            <a:r>
              <a:rPr lang="fr-FR" dirty="0">
                <a:cs typeface="Calibri"/>
              </a:rPr>
              <a:t> of </a:t>
            </a:r>
            <a:r>
              <a:rPr lang="fr-FR" dirty="0" err="1">
                <a:cs typeface="Calibri"/>
              </a:rPr>
              <a:t>deaths</a:t>
            </a:r>
            <a:r>
              <a:rPr lang="fr-FR" dirty="0">
                <a:cs typeface="Calibri"/>
              </a:rPr>
              <a:t> </a:t>
            </a:r>
            <a:br>
              <a:rPr lang="fr-FR" dirty="0">
                <a:cs typeface="Calibri"/>
              </a:rPr>
            </a:br>
            <a:r>
              <a:rPr lang="fr-FR" dirty="0">
                <a:cs typeface="Calibri"/>
              </a:rPr>
              <a:t>L: </a:t>
            </a:r>
            <a:r>
              <a:rPr lang="en-US" sz="1200" kern="1200" dirty="0">
                <a:solidFill>
                  <a:schemeClr val="tx1"/>
                </a:solidFill>
                <a:latin typeface="+mn-lt"/>
                <a:ea typeface="+mn-ea"/>
                <a:cs typeface="+mn-cs"/>
              </a:rPr>
              <a:t>standard life expectancy at age of death in years</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YLD: I x DL x L </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I: number of incident cases </a:t>
            </a:r>
          </a:p>
          <a:p>
            <a:r>
              <a:rPr lang="en-US" sz="1200" kern="1200" dirty="0">
                <a:solidFill>
                  <a:schemeClr val="tx1"/>
                </a:solidFill>
                <a:latin typeface="+mn-lt"/>
                <a:ea typeface="+mn-ea"/>
                <a:cs typeface="+mn-cs"/>
              </a:rPr>
              <a:t>DW: disability weight</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L: average duration of the case until remission or death (years)</a:t>
            </a:r>
            <a:endParaRPr lang="en-US" dirty="0">
              <a:cs typeface="Calibri"/>
            </a:endParaRPr>
          </a:p>
          <a:p>
            <a:br>
              <a:rPr lang="en-US" sz="1200" kern="1200" dirty="0">
                <a:solidFill>
                  <a:schemeClr val="tx1"/>
                </a:solidFill>
                <a:latin typeface="+mn-lt"/>
                <a:ea typeface="+mn-ea"/>
                <a:cs typeface="+mn-cs"/>
              </a:rPr>
            </a:br>
            <a:endParaRPr lang="en-US" dirty="0"/>
          </a:p>
        </p:txBody>
      </p:sp>
    </p:spTree>
    <p:extLst>
      <p:ext uri="{BB962C8B-B14F-4D97-AF65-F5344CB8AC3E}">
        <p14:creationId xmlns:p14="http://schemas.microsoft.com/office/powerpoint/2010/main" val="3302769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+Share of DALYs lost due to many NCDs has increased</a:t>
            </a:r>
          </a:p>
          <a:p>
            <a:endParaRPr lang="en-US" sz="1200" dirty="0"/>
          </a:p>
          <a:p>
            <a:r>
              <a:rPr lang="en-US" sz="1200" dirty="0"/>
              <a:t>+Share of DALYs lost due to neonatal mortality decreased from 10.2% in 1990 to only  2.4% in 2017</a:t>
            </a:r>
          </a:p>
          <a:p>
            <a:endParaRPr lang="en-US" dirty="0">
              <a:effectLst/>
            </a:endParaRPr>
          </a:p>
          <a:p>
            <a:r>
              <a:rPr lang="en-US" dirty="0">
                <a:effectLst/>
              </a:rPr>
              <a:t>+We will discuss implications of this disease burden throughout the course but the main take-away is that NCDs are on the rise; addressing this requires a people centered  “integrated care” system that combines primary health care services with more advanced care for specific health conditions  </a:t>
            </a:r>
          </a:p>
          <a:p>
            <a:endParaRPr lang="en-US" dirty="0"/>
          </a:p>
          <a:p>
            <a:endParaRPr lang="en-US" dirty="0"/>
          </a:p>
        </p:txBody>
      </p:sp>
      <p:sp>
        <p:nvSpPr>
          <p:cNvPr id="4" name="Slide Number Placeholder 3"/>
          <p:cNvSpPr>
            <a:spLocks noGrp="1"/>
          </p:cNvSpPr>
          <p:nvPr>
            <p:ph type="sldNum" sz="quarter" idx="5"/>
          </p:nvPr>
        </p:nvSpPr>
        <p:spPr/>
        <p:txBody>
          <a:bodyPr/>
          <a:lstStyle/>
          <a:p>
            <a:fld id="{10669307-EF92-4949-8AD1-4BDC4BCA6318}" type="slidenum">
              <a:rPr lang="en-US" smtClean="0"/>
              <a:t>9</a:t>
            </a:fld>
            <a:endParaRPr lang="en-US"/>
          </a:p>
        </p:txBody>
      </p:sp>
    </p:spTree>
    <p:extLst>
      <p:ext uri="{BB962C8B-B14F-4D97-AF65-F5344CB8AC3E}">
        <p14:creationId xmlns:p14="http://schemas.microsoft.com/office/powerpoint/2010/main" val="106094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7"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8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3" y="1599260"/>
            <a:ext cx="11253740" cy="4462104"/>
          </a:xfrm>
        </p:spPr>
        <p:txBody>
          <a:bodyPr/>
          <a:lstStyle>
            <a:lvl1pPr>
              <a:defRPr>
                <a:solidFill>
                  <a:schemeClr val="tx2"/>
                </a:solidFill>
              </a:defRPr>
            </a:lvl1pPr>
            <a:lvl2pPr>
              <a:buClr>
                <a:schemeClr val="tx2">
                  <a:lumMod val="50000"/>
                  <a:lumOff val="50000"/>
                </a:schemeClr>
              </a:buClr>
              <a:defRPr>
                <a:solidFill>
                  <a:schemeClr val="tx2"/>
                </a:solidFill>
              </a:defRPr>
            </a:lvl2pPr>
            <a:lvl3pPr marL="557784">
              <a:buClr>
                <a:schemeClr val="tx2">
                  <a:lumMod val="50000"/>
                  <a:lumOff val="50000"/>
                </a:schemeClr>
              </a:buClr>
              <a:defRPr>
                <a:solidFill>
                  <a:schemeClr val="tx2"/>
                </a:solidFill>
              </a:defRPr>
            </a:lvl3pPr>
            <a:lvl4pPr>
              <a:buClr>
                <a:schemeClr val="tx2">
                  <a:lumMod val="50000"/>
                  <a:lumOff val="50000"/>
                </a:schemeClr>
              </a:buClr>
              <a:defRPr>
                <a:solidFill>
                  <a:schemeClr val="tx2"/>
                </a:solidFill>
              </a:defRPr>
            </a:lvl4pPr>
            <a:lvl5pPr>
              <a:buClr>
                <a:schemeClr val="tx2">
                  <a:lumMod val="50000"/>
                  <a:lumOff val="50000"/>
                </a:schemeClr>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8"/>
          <p:cNvSpPr>
            <a:spLocks noGrp="1"/>
          </p:cNvSpPr>
          <p:nvPr>
            <p:ph type="ftr" sz="quarter" idx="15"/>
          </p:nvPr>
        </p:nvSpPr>
        <p:spPr>
          <a:xfrm>
            <a:off x="1337734" y="6356351"/>
            <a:ext cx="7609417" cy="365125"/>
          </a:xfrm>
          <a:prstGeom prst="rect">
            <a:avLst/>
          </a:prstGeom>
        </p:spPr>
        <p:txBody>
          <a:bodyPr/>
          <a:lstStyle>
            <a:lvl1pPr>
              <a:defRPr/>
            </a:lvl1pPr>
          </a:lstStyle>
          <a:p>
            <a:pPr>
              <a:defRPr/>
            </a:pPr>
            <a:endParaRPr lang="en-US" dirty="0"/>
          </a:p>
        </p:txBody>
      </p:sp>
      <p:sp>
        <p:nvSpPr>
          <p:cNvPr id="9" name="Slide Number Placeholder 9"/>
          <p:cNvSpPr>
            <a:spLocks noGrp="1"/>
          </p:cNvSpPr>
          <p:nvPr>
            <p:ph type="sldNum" sz="quarter" idx="16"/>
          </p:nvPr>
        </p:nvSpPr>
        <p:spPr/>
        <p:txBody>
          <a:bodyPr/>
          <a:lstStyle>
            <a:lvl1pPr>
              <a:defRPr/>
            </a:lvl1pPr>
          </a:lstStyle>
          <a:p>
            <a:fld id="{CAE72D40-E514-4E72-B382-B417B4B9E74E}" type="slidenum">
              <a:rPr lang="en-US" altLang="en-US"/>
              <a:pPr/>
              <a:t>‹#›</a:t>
            </a:fld>
            <a:endParaRPr lang="en-US" altLang="en-US"/>
          </a:p>
        </p:txBody>
      </p:sp>
    </p:spTree>
    <p:extLst>
      <p:ext uri="{BB962C8B-B14F-4D97-AF65-F5344CB8AC3E}">
        <p14:creationId xmlns:p14="http://schemas.microsoft.com/office/powerpoint/2010/main" val="289386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24" name="Title 323"/>
          <p:cNvSpPr>
            <a:spLocks noGrp="1"/>
          </p:cNvSpPr>
          <p:nvPr>
            <p:ph type="title"/>
          </p:nvPr>
        </p:nvSpPr>
        <p:spPr>
          <a:xfrm>
            <a:off x="457868" y="301626"/>
            <a:ext cx="11252869" cy="1031875"/>
          </a:xfrm>
        </p:spPr>
        <p:txBody>
          <a:bodyPr anchor="ctr"/>
          <a:lstStyle>
            <a:lvl1pPr>
              <a:defRPr b="1" i="0" cap="none" baseline="0">
                <a:solidFill>
                  <a:schemeClr val="tx1"/>
                </a:solidFill>
                <a:latin typeface="Adobe Devanagari" panose="02040503050201020203" pitchFamily="18" charset="0"/>
                <a:cs typeface="Adobe Devanagari" panose="02040503050201020203" pitchFamily="18" charset="0"/>
              </a:defRPr>
            </a:lvl1pPr>
          </a:lstStyle>
          <a:p>
            <a:r>
              <a:rPr lang="en-US" dirty="0"/>
              <a:t>Click to edit Master title style</a:t>
            </a:r>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chemeClr val="tx1"/>
                </a:solidFill>
                <a:latin typeface="Adobe Devanagari" panose="02040503050201020203" pitchFamily="18" charset="0"/>
                <a:cs typeface="Adobe Devanagari" panose="02040503050201020203" pitchFamily="18" charset="0"/>
              </a:defRPr>
            </a:lvl1pPr>
            <a:lvl2pPr>
              <a:lnSpc>
                <a:spcPct val="130000"/>
              </a:lnSpc>
              <a:spcBef>
                <a:spcPts val="1200"/>
              </a:spcBef>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2pPr>
            <a:lvl3pPr marL="557784">
              <a:lnSpc>
                <a:spcPct val="130000"/>
              </a:lnSpc>
              <a:spcBef>
                <a:spcPts val="0"/>
              </a:spcBef>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3pPr>
            <a:lvl4pPr>
              <a:lnSpc>
                <a:spcPct val="130000"/>
              </a:lnSpc>
              <a:spcBef>
                <a:spcPts val="0"/>
              </a:spcBef>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4pPr>
            <a:lvl5pPr>
              <a:lnSpc>
                <a:spcPct val="130000"/>
              </a:lnSpc>
              <a:spcBef>
                <a:spcPts val="0"/>
              </a:spcBef>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Footer Placeholder 8"/>
          <p:cNvSpPr>
            <a:spLocks noGrp="1"/>
          </p:cNvSpPr>
          <p:nvPr>
            <p:ph type="ftr" sz="quarter" idx="11"/>
          </p:nvPr>
        </p:nvSpPr>
        <p:spPr/>
        <p:txBody>
          <a:bodyPr/>
          <a:lstStyle>
            <a:lvl1pPr>
              <a:defRPr>
                <a:latin typeface="Garamond" panose="02020404030301010803" pitchFamily="18" charset="0"/>
              </a:defRPr>
            </a:lvl1pPr>
          </a:lstStyle>
          <a:p>
            <a:pPr>
              <a:defRPr/>
            </a:pPr>
            <a:endParaRPr lang="en-US"/>
          </a:p>
        </p:txBody>
      </p:sp>
      <p:sp>
        <p:nvSpPr>
          <p:cNvPr id="64" name="Slide Number Placeholder 9"/>
          <p:cNvSpPr>
            <a:spLocks noGrp="1"/>
          </p:cNvSpPr>
          <p:nvPr>
            <p:ph type="sldNum" sz="quarter" idx="12"/>
          </p:nvPr>
        </p:nvSpPr>
        <p:spPr/>
        <p:txBody>
          <a:bodyPr/>
          <a:lstStyle>
            <a:lvl1pPr>
              <a:defRPr>
                <a:latin typeface="Garamond" panose="02020404030301010803" pitchFamily="18" charset="0"/>
              </a:defRPr>
            </a:lvl1pPr>
          </a:lstStyle>
          <a:p>
            <a:pPr>
              <a:defRPr/>
            </a:pPr>
            <a:fld id="{E0D8E988-6C0E-420E-BE45-97BA1944944A}" type="slidenum">
              <a:rPr lang="en-US" smtClean="0"/>
              <a:pPr>
                <a:defRPr/>
              </a:pPr>
              <a:t>‹#›</a:t>
            </a:fld>
            <a:endParaRPr lang="en-US" dirty="0"/>
          </a:p>
        </p:txBody>
      </p:sp>
    </p:spTree>
    <p:extLst>
      <p:ext uri="{BB962C8B-B14F-4D97-AF65-F5344CB8AC3E}">
        <p14:creationId xmlns:p14="http://schemas.microsoft.com/office/powerpoint/2010/main" val="3907143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3"/>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350">
              <a:solidFill>
                <a:srgbClr val="021F43"/>
              </a:solidFill>
            </a:endParaRPr>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350">
              <a:solidFill>
                <a:srgbClr val="021F43"/>
              </a:solidFill>
            </a:endParaRPr>
          </a:p>
        </p:txBody>
      </p:sp>
      <p:sp>
        <p:nvSpPr>
          <p:cNvPr id="6" name="Line 1086"/>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7" name="Line 1087"/>
          <p:cNvSpPr>
            <a:spLocks noChangeShapeType="1"/>
          </p:cNvSpPr>
          <p:nvPr/>
        </p:nvSpPr>
        <p:spPr bwMode="auto">
          <a:xfrm>
            <a:off x="645586" y="617541"/>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8" name="Rectangle 1088"/>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rgbClr val="021F43"/>
              </a:solidFill>
            </a:endParaRPr>
          </a:p>
        </p:txBody>
      </p:sp>
      <p:sp>
        <p:nvSpPr>
          <p:cNvPr id="9" name="Rectangle 1089"/>
          <p:cNvSpPr>
            <a:spLocks noChangeArrowheads="1"/>
          </p:cNvSpPr>
          <p:nvPr/>
        </p:nvSpPr>
        <p:spPr bwMode="auto">
          <a:xfrm>
            <a:off x="645586" y="617541"/>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rgbClr val="021F43"/>
              </a:solidFill>
            </a:endParaRPr>
          </a:p>
        </p:txBody>
      </p:sp>
      <p:sp>
        <p:nvSpPr>
          <p:cNvPr id="10" name="Freeform 1098"/>
          <p:cNvSpPr>
            <a:spLocks/>
          </p:cNvSpPr>
          <p:nvPr/>
        </p:nvSpPr>
        <p:spPr bwMode="auto">
          <a:xfrm>
            <a:off x="649820" y="617541"/>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11" name="Freeform 1115"/>
          <p:cNvSpPr>
            <a:spLocks/>
          </p:cNvSpPr>
          <p:nvPr/>
        </p:nvSpPr>
        <p:spPr bwMode="auto">
          <a:xfrm>
            <a:off x="611720"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12" name="Freeform 1120"/>
          <p:cNvSpPr>
            <a:spLocks/>
          </p:cNvSpPr>
          <p:nvPr/>
        </p:nvSpPr>
        <p:spPr bwMode="auto">
          <a:xfrm>
            <a:off x="611720" y="463553"/>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13" name="Freeform 1134"/>
          <p:cNvSpPr>
            <a:spLocks/>
          </p:cNvSpPr>
          <p:nvPr/>
        </p:nvSpPr>
        <p:spPr bwMode="auto">
          <a:xfrm>
            <a:off x="937686"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14"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15" name="Freeform 1148"/>
          <p:cNvSpPr>
            <a:spLocks/>
          </p:cNvSpPr>
          <p:nvPr/>
        </p:nvSpPr>
        <p:spPr bwMode="auto">
          <a:xfrm>
            <a:off x="924986"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16" name="Freeform 1150"/>
          <p:cNvSpPr>
            <a:spLocks/>
          </p:cNvSpPr>
          <p:nvPr/>
        </p:nvSpPr>
        <p:spPr bwMode="auto">
          <a:xfrm>
            <a:off x="912286"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17" name="Freeform 1152"/>
          <p:cNvSpPr>
            <a:spLocks/>
          </p:cNvSpPr>
          <p:nvPr/>
        </p:nvSpPr>
        <p:spPr bwMode="auto">
          <a:xfrm>
            <a:off x="912286"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18" name="Freeform 1154"/>
          <p:cNvSpPr>
            <a:spLocks/>
          </p:cNvSpPr>
          <p:nvPr/>
        </p:nvSpPr>
        <p:spPr bwMode="auto">
          <a:xfrm>
            <a:off x="886886"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19" name="Freeform 1156"/>
          <p:cNvSpPr>
            <a:spLocks/>
          </p:cNvSpPr>
          <p:nvPr/>
        </p:nvSpPr>
        <p:spPr bwMode="auto">
          <a:xfrm>
            <a:off x="886886"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20" name="Freeform 1163"/>
          <p:cNvSpPr>
            <a:spLocks/>
          </p:cNvSpPr>
          <p:nvPr/>
        </p:nvSpPr>
        <p:spPr bwMode="auto">
          <a:xfrm>
            <a:off x="814917" y="415928"/>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21" name="Freeform 1172"/>
          <p:cNvSpPr>
            <a:spLocks/>
          </p:cNvSpPr>
          <p:nvPr/>
        </p:nvSpPr>
        <p:spPr bwMode="auto">
          <a:xfrm>
            <a:off x="776820"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22" name="Freeform 1177"/>
          <p:cNvSpPr>
            <a:spLocks/>
          </p:cNvSpPr>
          <p:nvPr/>
        </p:nvSpPr>
        <p:spPr bwMode="auto">
          <a:xfrm>
            <a:off x="742953" y="534991"/>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23" name="Freeform 1180"/>
          <p:cNvSpPr>
            <a:spLocks/>
          </p:cNvSpPr>
          <p:nvPr/>
        </p:nvSpPr>
        <p:spPr bwMode="auto">
          <a:xfrm>
            <a:off x="747186" y="530228"/>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24" name="Line 1187"/>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25" name="Line 1188"/>
          <p:cNvSpPr>
            <a:spLocks noChangeShapeType="1"/>
          </p:cNvSpPr>
          <p:nvPr/>
        </p:nvSpPr>
        <p:spPr bwMode="auto">
          <a:xfrm>
            <a:off x="759886"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26" name="Freeform 1208"/>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27" name="Freeform 1210"/>
          <p:cNvSpPr>
            <a:spLocks/>
          </p:cNvSpPr>
          <p:nvPr/>
        </p:nvSpPr>
        <p:spPr bwMode="auto">
          <a:xfrm>
            <a:off x="793753" y="557216"/>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28" name="Freeform 1214"/>
          <p:cNvSpPr>
            <a:spLocks/>
          </p:cNvSpPr>
          <p:nvPr/>
        </p:nvSpPr>
        <p:spPr bwMode="auto">
          <a:xfrm>
            <a:off x="793753" y="557216"/>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29" name="Rectangle 1215"/>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rgbClr val="021F43"/>
              </a:solidFill>
            </a:endParaRPr>
          </a:p>
        </p:txBody>
      </p:sp>
      <p:sp>
        <p:nvSpPr>
          <p:cNvPr id="30" name="Freeform 1217"/>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31" name="Freeform 1219"/>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32" name="Freeform 1221"/>
          <p:cNvSpPr>
            <a:spLocks/>
          </p:cNvSpPr>
          <p:nvPr/>
        </p:nvSpPr>
        <p:spPr bwMode="auto">
          <a:xfrm>
            <a:off x="975786" y="541341"/>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33" name="Freeform 1234"/>
          <p:cNvSpPr>
            <a:spLocks/>
          </p:cNvSpPr>
          <p:nvPr/>
        </p:nvSpPr>
        <p:spPr bwMode="auto">
          <a:xfrm>
            <a:off x="963086" y="550866"/>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34" name="Line 1237"/>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35" name="Line 1238"/>
          <p:cNvSpPr>
            <a:spLocks noChangeShapeType="1"/>
          </p:cNvSpPr>
          <p:nvPr/>
        </p:nvSpPr>
        <p:spPr bwMode="auto">
          <a:xfrm>
            <a:off x="971551" y="544516"/>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36" name="Freeform 1240"/>
          <p:cNvSpPr>
            <a:spLocks/>
          </p:cNvSpPr>
          <p:nvPr/>
        </p:nvSpPr>
        <p:spPr bwMode="auto">
          <a:xfrm>
            <a:off x="971551" y="541341"/>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37" name="Freeform 1243"/>
          <p:cNvSpPr>
            <a:spLocks/>
          </p:cNvSpPr>
          <p:nvPr/>
        </p:nvSpPr>
        <p:spPr bwMode="auto">
          <a:xfrm>
            <a:off x="971553" y="538166"/>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38" name="Freeform 1246"/>
          <p:cNvSpPr>
            <a:spLocks/>
          </p:cNvSpPr>
          <p:nvPr/>
        </p:nvSpPr>
        <p:spPr bwMode="auto">
          <a:xfrm>
            <a:off x="967320" y="547691"/>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39" name="Freeform 1250"/>
          <p:cNvSpPr>
            <a:spLocks/>
          </p:cNvSpPr>
          <p:nvPr/>
        </p:nvSpPr>
        <p:spPr bwMode="auto">
          <a:xfrm>
            <a:off x="975786"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40" name="Freeform 1252"/>
          <p:cNvSpPr>
            <a:spLocks/>
          </p:cNvSpPr>
          <p:nvPr/>
        </p:nvSpPr>
        <p:spPr bwMode="auto">
          <a:xfrm>
            <a:off x="975786"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41" name="Freeform 1255"/>
          <p:cNvSpPr>
            <a:spLocks/>
          </p:cNvSpPr>
          <p:nvPr/>
        </p:nvSpPr>
        <p:spPr bwMode="auto">
          <a:xfrm>
            <a:off x="950386" y="550866"/>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42" name="Rectangle 1256"/>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rgbClr val="021F43"/>
              </a:solidFill>
            </a:endParaRPr>
          </a:p>
        </p:txBody>
      </p:sp>
      <p:sp>
        <p:nvSpPr>
          <p:cNvPr id="43" name="Freeform 1258"/>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44" name="Freeform 1266"/>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45" name="Freeform 1269"/>
          <p:cNvSpPr>
            <a:spLocks/>
          </p:cNvSpPr>
          <p:nvPr/>
        </p:nvSpPr>
        <p:spPr bwMode="auto">
          <a:xfrm>
            <a:off x="971553" y="530228"/>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rgbClr val="021F43"/>
              </a:solidFill>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rgbClr val="021F43"/>
              </a:solidFill>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52" name="Freeform 1277"/>
          <p:cNvSpPr>
            <a:spLocks/>
          </p:cNvSpPr>
          <p:nvPr/>
        </p:nvSpPr>
        <p:spPr bwMode="auto">
          <a:xfrm>
            <a:off x="971551" y="523878"/>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53" name="Freeform 1287"/>
          <p:cNvSpPr>
            <a:spLocks/>
          </p:cNvSpPr>
          <p:nvPr/>
        </p:nvSpPr>
        <p:spPr bwMode="auto">
          <a:xfrm>
            <a:off x="958853"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54" name="Freeform 1290"/>
          <p:cNvSpPr>
            <a:spLocks/>
          </p:cNvSpPr>
          <p:nvPr/>
        </p:nvSpPr>
        <p:spPr bwMode="auto">
          <a:xfrm>
            <a:off x="958853"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350">
              <a:solidFill>
                <a:srgbClr val="021F43"/>
              </a:solidFill>
            </a:endParaRPr>
          </a:p>
        </p:txBody>
      </p:sp>
      <p:sp>
        <p:nvSpPr>
          <p:cNvPr id="55"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rgbClr val="021F43"/>
              </a:solidFill>
            </a:endParaRPr>
          </a:p>
        </p:txBody>
      </p:sp>
      <p:sp>
        <p:nvSpPr>
          <p:cNvPr id="56" name="Rectangle 1336"/>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rgbClr val="021F43"/>
              </a:solidFill>
            </a:endParaRPr>
          </a:p>
        </p:txBody>
      </p:sp>
      <p:sp>
        <p:nvSpPr>
          <p:cNvPr id="57" name="Rectangle 1337"/>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rgbClr val="021F43"/>
              </a:solidFill>
            </a:endParaRPr>
          </a:p>
        </p:txBody>
      </p:sp>
      <p:sp>
        <p:nvSpPr>
          <p:cNvPr id="58"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rgbClr val="021F43"/>
              </a:solidFill>
            </a:endParaRPr>
          </a:p>
        </p:txBody>
      </p:sp>
      <p:sp>
        <p:nvSpPr>
          <p:cNvPr id="59"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rgbClr val="021F43"/>
              </a:solidFill>
            </a:endParaRPr>
          </a:p>
        </p:txBody>
      </p:sp>
      <p:sp>
        <p:nvSpPr>
          <p:cNvPr id="60"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rgbClr val="021F43"/>
              </a:solidFill>
            </a:endParaRPr>
          </a:p>
        </p:txBody>
      </p:sp>
      <p:sp>
        <p:nvSpPr>
          <p:cNvPr id="61"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rgbClr val="021F43"/>
              </a:solidFill>
            </a:endParaRPr>
          </a:p>
        </p:txBody>
      </p:sp>
      <p:sp>
        <p:nvSpPr>
          <p:cNvPr id="62" name="Rectangle 1344"/>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rgbClr val="021F43"/>
              </a:solidFill>
            </a:endParaRPr>
          </a:p>
        </p:txBody>
      </p:sp>
      <p:sp>
        <p:nvSpPr>
          <p:cNvPr id="324" name="Title 323"/>
          <p:cNvSpPr>
            <a:spLocks noGrp="1"/>
          </p:cNvSpPr>
          <p:nvPr>
            <p:ph type="title"/>
          </p:nvPr>
        </p:nvSpPr>
        <p:spPr>
          <a:xfrm>
            <a:off x="457868" y="301628"/>
            <a:ext cx="11252869" cy="1031875"/>
          </a:xfrm>
        </p:spPr>
        <p:txBody>
          <a:bodyPr/>
          <a:lstStyle>
            <a:lvl1pPr>
              <a:defRPr b="0" i="0" cap="none" baseline="0">
                <a:solidFill>
                  <a:schemeClr val="tx2"/>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57870" y="1460503"/>
            <a:ext cx="11253740" cy="4600863"/>
          </a:xfrm>
        </p:spPr>
        <p:txBody>
          <a:bodyPr>
            <a:normAutofit/>
          </a:bodyPr>
          <a:lstStyle>
            <a:lvl1pPr>
              <a:lnSpc>
                <a:spcPct val="130000"/>
              </a:lnSpc>
              <a:spcBef>
                <a:spcPts val="900"/>
              </a:spcBef>
              <a:defRPr>
                <a:solidFill>
                  <a:schemeClr val="tx2"/>
                </a:solidFill>
              </a:defRPr>
            </a:lvl1pPr>
            <a:lvl2pPr>
              <a:lnSpc>
                <a:spcPct val="130000"/>
              </a:lnSpc>
              <a:spcBef>
                <a:spcPts val="900"/>
              </a:spcBef>
              <a:buClr>
                <a:schemeClr val="tx2">
                  <a:lumMod val="50000"/>
                  <a:lumOff val="50000"/>
                </a:schemeClr>
              </a:buClr>
              <a:defRPr>
                <a:solidFill>
                  <a:schemeClr val="tx2"/>
                </a:solidFill>
              </a:defRPr>
            </a:lvl2pPr>
            <a:lvl3pPr marL="418338">
              <a:lnSpc>
                <a:spcPct val="130000"/>
              </a:lnSpc>
              <a:spcBef>
                <a:spcPts val="0"/>
              </a:spcBef>
              <a:buClr>
                <a:schemeClr val="tx2">
                  <a:lumMod val="50000"/>
                  <a:lumOff val="50000"/>
                </a:schemeClr>
              </a:buClr>
              <a:defRPr>
                <a:solidFill>
                  <a:schemeClr val="tx2"/>
                </a:solidFill>
              </a:defRPr>
            </a:lvl3pPr>
            <a:lvl4pPr>
              <a:lnSpc>
                <a:spcPct val="130000"/>
              </a:lnSpc>
              <a:spcBef>
                <a:spcPts val="0"/>
              </a:spcBef>
              <a:buClr>
                <a:schemeClr val="tx2">
                  <a:lumMod val="50000"/>
                  <a:lumOff val="50000"/>
                </a:schemeClr>
              </a:buClr>
              <a:defRPr>
                <a:solidFill>
                  <a:schemeClr val="tx2"/>
                </a:solidFill>
              </a:defRPr>
            </a:lvl4pPr>
            <a:lvl5pPr>
              <a:lnSpc>
                <a:spcPct val="130000"/>
              </a:lnSpc>
              <a:spcBef>
                <a:spcPts val="0"/>
              </a:spcBef>
              <a:buClr>
                <a:schemeClr val="tx2">
                  <a:lumMod val="50000"/>
                  <a:lumOff val="50000"/>
                </a:schemeClr>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endParaRPr lang="en-US" dirty="0"/>
          </a:p>
        </p:txBody>
      </p:sp>
      <p:sp>
        <p:nvSpPr>
          <p:cNvPr id="64" name="Slide Number Placeholder 7"/>
          <p:cNvSpPr>
            <a:spLocks noGrp="1"/>
          </p:cNvSpPr>
          <p:nvPr>
            <p:ph type="sldNum" sz="quarter" idx="12"/>
          </p:nvPr>
        </p:nvSpPr>
        <p:spPr/>
        <p:txBody>
          <a:bodyPr/>
          <a:lstStyle>
            <a:lvl1pPr>
              <a:defRPr/>
            </a:lvl1pPr>
          </a:lstStyle>
          <a:p>
            <a:fld id="{5E187ED9-4392-4C0D-96F6-4D1C88749F4E}" type="slidenum">
              <a:rPr lang="en-US" altLang="en-US"/>
              <a:pPr/>
              <a:t>‹#›</a:t>
            </a:fld>
            <a:endParaRPr lang="en-US" altLang="en-US"/>
          </a:p>
        </p:txBody>
      </p:sp>
    </p:spTree>
    <p:extLst>
      <p:ext uri="{BB962C8B-B14F-4D97-AF65-F5344CB8AC3E}">
        <p14:creationId xmlns:p14="http://schemas.microsoft.com/office/powerpoint/2010/main" val="2975437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3"/>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350">
              <a:solidFill>
                <a:srgbClr val="021F43"/>
              </a:solidFill>
            </a:endParaRPr>
          </a:p>
        </p:txBody>
      </p:sp>
      <p:sp>
        <p:nvSpPr>
          <p:cNvPr id="7"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350">
              <a:solidFill>
                <a:srgbClr val="021F43"/>
              </a:solidFill>
            </a:endParaRPr>
          </a:p>
        </p:txBody>
      </p:sp>
      <p:sp>
        <p:nvSpPr>
          <p:cNvPr id="324" name="Title 323"/>
          <p:cNvSpPr>
            <a:spLocks noGrp="1"/>
          </p:cNvSpPr>
          <p:nvPr>
            <p:ph type="title"/>
          </p:nvPr>
        </p:nvSpPr>
        <p:spPr>
          <a:xfrm>
            <a:off x="475914" y="301625"/>
            <a:ext cx="11252649"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4" y="1599260"/>
            <a:ext cx="11253740" cy="4462104"/>
          </a:xfrm>
        </p:spPr>
        <p:txBody>
          <a:bodyPr/>
          <a:lstStyle>
            <a:lvl1pPr>
              <a:defRPr>
                <a:solidFill>
                  <a:schemeClr val="tx2"/>
                </a:solidFill>
              </a:defRPr>
            </a:lvl1pPr>
            <a:lvl2pPr>
              <a:buClr>
                <a:schemeClr val="tx2">
                  <a:lumMod val="50000"/>
                  <a:lumOff val="50000"/>
                </a:schemeClr>
              </a:buClr>
              <a:defRPr>
                <a:solidFill>
                  <a:schemeClr val="tx2"/>
                </a:solidFill>
              </a:defRPr>
            </a:lvl2pPr>
            <a:lvl3pPr marL="418338">
              <a:buClr>
                <a:schemeClr val="tx2">
                  <a:lumMod val="50000"/>
                  <a:lumOff val="50000"/>
                </a:schemeClr>
              </a:buClr>
              <a:defRPr>
                <a:solidFill>
                  <a:schemeClr val="tx2"/>
                </a:solidFill>
              </a:defRPr>
            </a:lvl3pPr>
            <a:lvl4pPr>
              <a:buClr>
                <a:schemeClr val="tx2">
                  <a:lumMod val="50000"/>
                  <a:lumOff val="50000"/>
                </a:schemeClr>
              </a:buClr>
              <a:defRPr>
                <a:solidFill>
                  <a:schemeClr val="tx2"/>
                </a:solidFill>
              </a:defRPr>
            </a:lvl4pPr>
            <a:lvl5pPr>
              <a:buClr>
                <a:schemeClr val="tx2">
                  <a:lumMod val="50000"/>
                  <a:lumOff val="50000"/>
                </a:schemeClr>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475914" y="1025408"/>
            <a:ext cx="11247297" cy="517408"/>
          </a:xfrm>
        </p:spPr>
        <p:txBody>
          <a:bodyPr>
            <a:normAutofit/>
          </a:bodyPr>
          <a:lstStyle>
            <a:lvl1pPr algn="l">
              <a:lnSpc>
                <a:spcPct val="100000"/>
              </a:lnSpc>
              <a:spcBef>
                <a:spcPts val="0"/>
              </a:spcBef>
              <a:defRPr sz="1200" b="0" cap="none" baseline="0">
                <a:solidFill>
                  <a:schemeClr val="tx1"/>
                </a:solidFill>
              </a:defRPr>
            </a:lvl1pPr>
            <a:lvl2pPr>
              <a:defRPr sz="1200" cap="all">
                <a:solidFill>
                  <a:schemeClr val="tx2">
                    <a:lumMod val="50000"/>
                    <a:lumOff val="50000"/>
                  </a:schemeClr>
                </a:solidFill>
              </a:defRPr>
            </a:lvl2pPr>
            <a:lvl3pPr>
              <a:defRPr sz="1200" cap="all">
                <a:solidFill>
                  <a:schemeClr val="tx2">
                    <a:lumMod val="50000"/>
                    <a:lumOff val="50000"/>
                  </a:schemeClr>
                </a:solidFill>
              </a:defRPr>
            </a:lvl3pPr>
            <a:lvl4pPr>
              <a:defRPr sz="1200" cap="all">
                <a:solidFill>
                  <a:schemeClr val="tx2">
                    <a:lumMod val="50000"/>
                    <a:lumOff val="50000"/>
                  </a:schemeClr>
                </a:solidFill>
              </a:defRPr>
            </a:lvl4pPr>
            <a:lvl5pPr>
              <a:defRPr sz="1200" cap="all">
                <a:solidFill>
                  <a:schemeClr val="tx2">
                    <a:lumMod val="50000"/>
                    <a:lumOff val="50000"/>
                  </a:schemeClr>
                </a:solidFill>
              </a:defRPr>
            </a:lvl5pPr>
          </a:lstStyle>
          <a:p>
            <a:pPr lvl="0"/>
            <a:r>
              <a:rPr lang="en-US"/>
              <a:t>Click to edit Master text styles</a:t>
            </a:r>
          </a:p>
        </p:txBody>
      </p:sp>
      <p:sp>
        <p:nvSpPr>
          <p:cNvPr id="8" name="Footer Placeholder 8"/>
          <p:cNvSpPr>
            <a:spLocks noGrp="1"/>
          </p:cNvSpPr>
          <p:nvPr>
            <p:ph type="ftr" sz="quarter" idx="15"/>
          </p:nvPr>
        </p:nvSpPr>
        <p:spPr/>
        <p:txBody>
          <a:bodyPr/>
          <a:lstStyle>
            <a:lvl1pPr>
              <a:defRPr/>
            </a:lvl1pPr>
          </a:lstStyle>
          <a:p>
            <a:pPr>
              <a:defRPr/>
            </a:pPr>
            <a:endParaRPr lang="en-US" dirty="0"/>
          </a:p>
        </p:txBody>
      </p:sp>
      <p:sp>
        <p:nvSpPr>
          <p:cNvPr id="9" name="Slide Number Placeholder 9"/>
          <p:cNvSpPr>
            <a:spLocks noGrp="1"/>
          </p:cNvSpPr>
          <p:nvPr>
            <p:ph type="sldNum" sz="quarter" idx="16"/>
          </p:nvPr>
        </p:nvSpPr>
        <p:spPr/>
        <p:txBody>
          <a:bodyPr/>
          <a:lstStyle>
            <a:lvl1pPr>
              <a:defRPr/>
            </a:lvl1pPr>
          </a:lstStyle>
          <a:p>
            <a:fld id="{CAE72D40-E514-4E72-B382-B417B4B9E74E}" type="slidenum">
              <a:rPr lang="en-US" altLang="en-US"/>
              <a:pPr/>
              <a:t>‹#›</a:t>
            </a:fld>
            <a:endParaRPr lang="en-US" altLang="en-US"/>
          </a:p>
        </p:txBody>
      </p:sp>
    </p:spTree>
    <p:extLst>
      <p:ext uri="{BB962C8B-B14F-4D97-AF65-F5344CB8AC3E}">
        <p14:creationId xmlns:p14="http://schemas.microsoft.com/office/powerpoint/2010/main" val="3629260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9"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6"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7"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8"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9"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1"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2"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3"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5"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6"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0"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1"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2"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3"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4"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5"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6"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7"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8"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39"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3"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0"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1"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2"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5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60"/>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pic>
        <p:nvPicPr>
          <p:cNvPr id="62" name="Picture 6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154547" y="1306550"/>
            <a:ext cx="9728968" cy="1450437"/>
          </a:xfrm>
        </p:spPr>
        <p:txBody>
          <a:bodyPr lIns="0" tIns="0" rIns="0" bIns="0" anchor="b">
            <a:normAutofit/>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3074089"/>
            <a:ext cx="9771695"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149609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2198"/>
            <a:ext cx="12192000" cy="585763"/>
          </a:xfrm>
          <a:prstGeom prst="rect">
            <a:avLst/>
          </a:prstGeom>
          <a:solidFill>
            <a:schemeClr val="tx1">
              <a:lumMod val="75000"/>
              <a:lumOff val="25000"/>
            </a:schemeClr>
          </a:solidFill>
          <a:ln>
            <a:noFill/>
          </a:ln>
        </p:spPr>
        <p:txBody>
          <a:bodyPr anchor="ct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2" name="Title 1"/>
          <p:cNvSpPr>
            <a:spLocks noGrp="1"/>
          </p:cNvSpPr>
          <p:nvPr>
            <p:ph type="title"/>
          </p:nvPr>
        </p:nvSpPr>
        <p:spPr>
          <a:xfrm>
            <a:off x="231648" y="1"/>
            <a:ext cx="11753088" cy="583565"/>
          </a:xfrm>
        </p:spPr>
        <p:txBody>
          <a:bodyPr anchor="ctr"/>
          <a:lstStyle>
            <a:lvl1pPr>
              <a:defRPr sz="2200" b="0" i="0">
                <a:solidFill>
                  <a:schemeClr val="bg1"/>
                </a:solidFill>
                <a:latin typeface="+mn-lt"/>
              </a:defRPr>
            </a:lvl1pPr>
          </a:lstStyle>
          <a:p>
            <a:r>
              <a:rPr lang="en-US" dirty="0"/>
              <a:t>Click to edit Master title style</a:t>
            </a:r>
          </a:p>
        </p:txBody>
      </p:sp>
      <p:sp>
        <p:nvSpPr>
          <p:cNvPr id="7" name="Text Placeholder 6"/>
          <p:cNvSpPr>
            <a:spLocks noGrp="1"/>
          </p:cNvSpPr>
          <p:nvPr>
            <p:ph type="body" sz="quarter" idx="13"/>
          </p:nvPr>
        </p:nvSpPr>
        <p:spPr>
          <a:xfrm>
            <a:off x="465667" y="855677"/>
            <a:ext cx="11303000" cy="5356740"/>
          </a:xfrm>
        </p:spPr>
        <p:txBody>
          <a:bodyPr>
            <a:normAutofit/>
          </a:bodyPr>
          <a:lstStyle>
            <a:lvl1pPr marL="285750" indent="-285750">
              <a:lnSpc>
                <a:spcPct val="100000"/>
              </a:lnSpc>
              <a:spcBef>
                <a:spcPts val="2400"/>
              </a:spcBef>
              <a:buSzPct val="75000"/>
              <a:buFont typeface="Wingdings" panose="05000000000000000000" pitchFamily="2" charset="2"/>
              <a:buChar char="§"/>
              <a:tabLst>
                <a:tab pos="8402638" algn="r"/>
              </a:tabLst>
              <a:defRPr lang="en-US" sz="2000" smtClean="0">
                <a:solidFill>
                  <a:schemeClr val="accent1">
                    <a:lumMod val="75000"/>
                    <a:lumOff val="25000"/>
                  </a:schemeClr>
                </a:solidFill>
                <a:latin typeface="+mn-lt"/>
              </a:defRPr>
            </a:lvl1pPr>
            <a:lvl3pPr marL="342900" marR="0" indent="-342900" algn="l" defTabSz="914400" rtl="0" eaLnBrk="0" fontAlgn="base" latinLnBrk="0" hangingPunct="0">
              <a:lnSpc>
                <a:spcPct val="110000"/>
              </a:lnSpc>
              <a:spcBef>
                <a:spcPts val="1200"/>
              </a:spcBef>
              <a:spcAft>
                <a:spcPct val="0"/>
              </a:spcAft>
              <a:buClr>
                <a:schemeClr val="tx1"/>
              </a:buClr>
              <a:buSzTx/>
              <a:buFont typeface="Arial" charset="0"/>
              <a:buNone/>
              <a:tabLst/>
              <a:defRPr sz="2000">
                <a:solidFill>
                  <a:schemeClr val="tx1"/>
                </a:solidFill>
                <a:latin typeface="Calibri" panose="020F0502020204030204" pitchFamily="34" charset="0"/>
              </a:defRPr>
            </a:lvl3pPr>
            <a:lvl4pPr marL="831850" indent="-285750">
              <a:lnSpc>
                <a:spcPct val="100000"/>
              </a:lnSpc>
              <a:spcBef>
                <a:spcPts val="1200"/>
              </a:spcBef>
              <a:spcAft>
                <a:spcPts val="0"/>
              </a:spcAft>
              <a:buSzPct val="75000"/>
              <a:buFont typeface="Wingdings" panose="05000000000000000000" pitchFamily="2" charset="2"/>
              <a:buChar char="§"/>
              <a:defRPr sz="1800">
                <a:solidFill>
                  <a:schemeClr val="accent1">
                    <a:lumMod val="75000"/>
                    <a:lumOff val="25000"/>
                  </a:schemeClr>
                </a:solidFill>
                <a:latin typeface="Calibri" panose="020F0502020204030204" pitchFamily="34" charset="0"/>
              </a:defRPr>
            </a:lvl4pPr>
          </a:lstStyle>
          <a:p>
            <a:pPr lvl="0"/>
            <a:r>
              <a:rPr lang="en-US" dirty="0"/>
              <a:t>Click to edit Master text styles</a:t>
            </a:r>
          </a:p>
          <a:p>
            <a:pPr lvl="0"/>
            <a:r>
              <a:rPr lang="en-US" dirty="0"/>
              <a:t>Bullets</a:t>
            </a:r>
          </a:p>
          <a:p>
            <a:pPr lvl="3"/>
            <a:r>
              <a:rPr lang="en-US" dirty="0"/>
              <a:t>Bullets</a:t>
            </a:r>
          </a:p>
          <a:p>
            <a:pPr lvl="3"/>
            <a:r>
              <a:rPr lang="en-US" dirty="0"/>
              <a:t>Bullets</a:t>
            </a:r>
          </a:p>
          <a:p>
            <a:pPr lvl="0"/>
            <a:endParaRPr lang="en-US" dirty="0"/>
          </a:p>
        </p:txBody>
      </p:sp>
      <p:sp>
        <p:nvSpPr>
          <p:cNvPr id="5" name="Footer Placeholder 5"/>
          <p:cNvSpPr>
            <a:spLocks noGrp="1"/>
          </p:cNvSpPr>
          <p:nvPr>
            <p:ph type="ftr" sz="quarter" idx="14"/>
          </p:nvPr>
        </p:nvSpPr>
        <p:spPr/>
        <p:txBody>
          <a:bodyPr/>
          <a:lstStyle>
            <a:lvl1pPr>
              <a:defRPr/>
            </a:lvl1pPr>
          </a:lstStyle>
          <a:p>
            <a:pPr>
              <a:defRPr/>
            </a:pPr>
            <a:endParaRPr lang="en-US"/>
          </a:p>
        </p:txBody>
      </p:sp>
      <p:sp>
        <p:nvSpPr>
          <p:cNvPr id="6" name="Slide Number Placeholder 7"/>
          <p:cNvSpPr>
            <a:spLocks noGrp="1"/>
          </p:cNvSpPr>
          <p:nvPr>
            <p:ph type="sldNum" sz="quarter" idx="15"/>
          </p:nvPr>
        </p:nvSpPr>
        <p:spPr/>
        <p:txBody>
          <a:bodyPr/>
          <a:lstStyle>
            <a:lvl1pPr>
              <a:defRPr/>
            </a:lvl1pPr>
          </a:lstStyle>
          <a:p>
            <a:pPr>
              <a:defRPr/>
            </a:pPr>
            <a:fld id="{76C44133-8DFE-4466-8FB0-3077B6A3B148}" type="slidenum">
              <a:rPr lang="en-US"/>
              <a:pPr>
                <a:defRPr/>
              </a:pPr>
              <a:t>‹#›</a:t>
            </a:fld>
            <a:endParaRPr lang="en-US" dirty="0"/>
          </a:p>
        </p:txBody>
      </p:sp>
    </p:spTree>
    <p:extLst>
      <p:ext uri="{BB962C8B-B14F-4D97-AF65-F5344CB8AC3E}">
        <p14:creationId xmlns:p14="http://schemas.microsoft.com/office/powerpoint/2010/main" val="248312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24" name="Title 323"/>
          <p:cNvSpPr>
            <a:spLocks noGrp="1"/>
          </p:cNvSpPr>
          <p:nvPr>
            <p:ph type="title"/>
          </p:nvPr>
        </p:nvSpPr>
        <p:spPr>
          <a:xfrm>
            <a:off x="457868" y="301626"/>
            <a:ext cx="11252869" cy="1031875"/>
          </a:xfrm>
        </p:spPr>
        <p:txBody>
          <a:bodyPr anchor="ctr"/>
          <a:lstStyle>
            <a:lvl1pPr>
              <a:defRPr b="1" i="0" cap="none" baseline="0">
                <a:solidFill>
                  <a:schemeClr val="tx1"/>
                </a:solidFill>
                <a:latin typeface="Adobe Devanagari" panose="02040503050201020203" pitchFamily="18" charset="0"/>
                <a:cs typeface="Adobe Devanagari" panose="02040503050201020203" pitchFamily="18" charset="0"/>
              </a:defRPr>
            </a:lvl1pPr>
          </a:lstStyle>
          <a:p>
            <a:r>
              <a:rPr lang="en-US" dirty="0"/>
              <a:t>Click to edit Master title style</a:t>
            </a:r>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chemeClr val="tx1"/>
                </a:solidFill>
                <a:latin typeface="Adobe Devanagari" panose="02040503050201020203" pitchFamily="18" charset="0"/>
                <a:cs typeface="Adobe Devanagari" panose="02040503050201020203" pitchFamily="18" charset="0"/>
              </a:defRPr>
            </a:lvl1pPr>
            <a:lvl2pPr>
              <a:lnSpc>
                <a:spcPct val="130000"/>
              </a:lnSpc>
              <a:spcBef>
                <a:spcPts val="1200"/>
              </a:spcBef>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2pPr>
            <a:lvl3pPr marL="557784">
              <a:lnSpc>
                <a:spcPct val="130000"/>
              </a:lnSpc>
              <a:spcBef>
                <a:spcPts val="0"/>
              </a:spcBef>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3pPr>
            <a:lvl4pPr>
              <a:lnSpc>
                <a:spcPct val="130000"/>
              </a:lnSpc>
              <a:spcBef>
                <a:spcPts val="0"/>
              </a:spcBef>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4pPr>
            <a:lvl5pPr>
              <a:lnSpc>
                <a:spcPct val="130000"/>
              </a:lnSpc>
              <a:spcBef>
                <a:spcPts val="0"/>
              </a:spcBef>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Footer Placeholder 8"/>
          <p:cNvSpPr>
            <a:spLocks noGrp="1"/>
          </p:cNvSpPr>
          <p:nvPr>
            <p:ph type="ftr" sz="quarter" idx="11"/>
          </p:nvPr>
        </p:nvSpPr>
        <p:spPr/>
        <p:txBody>
          <a:bodyPr/>
          <a:lstStyle>
            <a:lvl1pPr>
              <a:defRPr>
                <a:latin typeface="Garamond" panose="02020404030301010803" pitchFamily="18" charset="0"/>
              </a:defRPr>
            </a:lvl1pPr>
          </a:lstStyle>
          <a:p>
            <a:pPr>
              <a:defRPr/>
            </a:pPr>
            <a:endParaRPr lang="en-US"/>
          </a:p>
        </p:txBody>
      </p:sp>
      <p:sp>
        <p:nvSpPr>
          <p:cNvPr id="64" name="Slide Number Placeholder 9"/>
          <p:cNvSpPr>
            <a:spLocks noGrp="1"/>
          </p:cNvSpPr>
          <p:nvPr>
            <p:ph type="sldNum" sz="quarter" idx="12"/>
          </p:nvPr>
        </p:nvSpPr>
        <p:spPr/>
        <p:txBody>
          <a:bodyPr/>
          <a:lstStyle>
            <a:lvl1pPr>
              <a:defRPr>
                <a:latin typeface="Garamond" panose="02020404030301010803" pitchFamily="18" charset="0"/>
              </a:defRPr>
            </a:lvl1pPr>
          </a:lstStyle>
          <a:p>
            <a:pPr>
              <a:defRPr/>
            </a:pPr>
            <a:fld id="{E0D8E988-6C0E-420E-BE45-97BA1944944A}" type="slidenum">
              <a:rPr lang="en-US" smtClean="0"/>
              <a:pPr>
                <a:defRPr/>
              </a:pPr>
              <a:t>‹#›</a:t>
            </a:fld>
            <a:endParaRPr lang="en-US" dirty="0"/>
          </a:p>
        </p:txBody>
      </p:sp>
    </p:spTree>
    <p:extLst>
      <p:ext uri="{BB962C8B-B14F-4D97-AF65-F5344CB8AC3E}">
        <p14:creationId xmlns:p14="http://schemas.microsoft.com/office/powerpoint/2010/main" val="4284359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324" name="Title 323"/>
          <p:cNvSpPr>
            <a:spLocks noGrp="1"/>
          </p:cNvSpPr>
          <p:nvPr>
            <p:ph type="title"/>
          </p:nvPr>
        </p:nvSpPr>
        <p:spPr>
          <a:xfrm>
            <a:off x="475913" y="301625"/>
            <a:ext cx="11252649" cy="667338"/>
          </a:xfrm>
        </p:spPr>
        <p:txBody>
          <a:bodyPr/>
          <a:lstStyle>
            <a:lvl1pPr>
              <a:defRPr b="0" i="0" cap="none" baseline="0">
                <a:solidFill>
                  <a:srgbClr val="021F43"/>
                </a:solidFill>
                <a:latin typeface="Adobe Devanagari" panose="02040503050201020203" pitchFamily="18" charset="0"/>
                <a:cs typeface="Adobe Devanagari" panose="02040503050201020203" pitchFamily="18" charset="0"/>
              </a:defRPr>
            </a:lvl1pPr>
          </a:lstStyle>
          <a:p>
            <a:r>
              <a:rPr lang="en-US"/>
              <a:t>Click to edit Master title style</a:t>
            </a:r>
            <a:endParaRPr lang="en-US" dirty="0"/>
          </a:p>
        </p:txBody>
      </p:sp>
      <p:sp>
        <p:nvSpPr>
          <p:cNvPr id="331" name="Content Placeholder 330"/>
          <p:cNvSpPr>
            <a:spLocks noGrp="1"/>
          </p:cNvSpPr>
          <p:nvPr>
            <p:ph sz="quarter" idx="10"/>
          </p:nvPr>
        </p:nvSpPr>
        <p:spPr>
          <a:xfrm>
            <a:off x="475913" y="1599260"/>
            <a:ext cx="11253740" cy="4462104"/>
          </a:xfrm>
        </p:spPr>
        <p:txBody>
          <a:bodyPr/>
          <a:lstStyle>
            <a:lvl1pPr>
              <a:defRPr>
                <a:solidFill>
                  <a:schemeClr val="tx1"/>
                </a:solidFill>
                <a:latin typeface="Adobe Devanagari" panose="02040503050201020203" pitchFamily="18" charset="0"/>
                <a:cs typeface="Adobe Devanagari" panose="02040503050201020203" pitchFamily="18" charset="0"/>
              </a:defRPr>
            </a:lvl1pPr>
            <a:lvl2pPr>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2pPr>
            <a:lvl3pPr marL="557784">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3pPr>
            <a:lvl4pPr>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4pPr>
            <a:lvl5pPr>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4"/>
          </p:nvPr>
        </p:nvSpPr>
        <p:spPr>
          <a:xfrm>
            <a:off x="475913" y="1025408"/>
            <a:ext cx="11247297" cy="517408"/>
          </a:xfrm>
        </p:spPr>
        <p:txBody>
          <a:bodyPr>
            <a:normAutofit/>
          </a:bodyPr>
          <a:lstStyle>
            <a:lvl1pPr algn="l">
              <a:lnSpc>
                <a:spcPct val="100000"/>
              </a:lnSpc>
              <a:spcBef>
                <a:spcPts val="0"/>
              </a:spcBef>
              <a:defRPr sz="1600" b="0" cap="none" baseline="0">
                <a:solidFill>
                  <a:schemeClr val="tx1"/>
                </a:solidFill>
                <a:latin typeface="Adobe Devanagari" panose="02040503050201020203" pitchFamily="18" charset="0"/>
                <a:cs typeface="Adobe Devanagari" panose="02040503050201020203" pitchFamily="18" charset="0"/>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Tree>
    <p:extLst>
      <p:ext uri="{BB962C8B-B14F-4D97-AF65-F5344CB8AC3E}">
        <p14:creationId xmlns:p14="http://schemas.microsoft.com/office/powerpoint/2010/main" val="118856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213951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5912" y="306742"/>
            <a:ext cx="4014520" cy="5616076"/>
          </a:xfrm>
        </p:spPr>
        <p:txBody>
          <a:bodyPr anchor="ctr"/>
          <a:lstStyle>
            <a:lvl1pPr algn="l">
              <a:defRPr sz="2400" b="0" i="0" cap="all" baseline="0">
                <a:solidFill>
                  <a:schemeClr val="tx1"/>
                </a:solidFill>
                <a:latin typeface="Adobe Devanagari" panose="02040503050201020203" pitchFamily="18" charset="0"/>
                <a:cs typeface="Adobe Devanagari" panose="02040503050201020203" pitchFamily="18" charset="0"/>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910667" y="295616"/>
            <a:ext cx="6942667" cy="5592567"/>
          </a:xfrm>
        </p:spPr>
        <p:txBody>
          <a:bodyPr anchor="ctr"/>
          <a:lstStyle>
            <a:lvl1pPr>
              <a:defRPr sz="1600">
                <a:solidFill>
                  <a:schemeClr val="tx1"/>
                </a:solidFill>
                <a:latin typeface="Adobe Devanagari" panose="02040503050201020203" pitchFamily="18" charset="0"/>
                <a:cs typeface="Adobe Devanagari" panose="02040503050201020203" pitchFamily="18" charset="0"/>
              </a:defRPr>
            </a:lvl1pPr>
            <a:lvl2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2pPr>
            <a:lvl3pPr marL="557784">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3pPr>
            <a:lvl4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4pPr>
            <a:lvl5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10"/>
          </p:nvPr>
        </p:nvSpPr>
        <p:spPr/>
        <p:txBody>
          <a:bodyPr/>
          <a:lstStyle>
            <a:lvl1pPr>
              <a:defRPr/>
            </a:lvl1pPr>
          </a:lstStyle>
          <a:p>
            <a:pPr>
              <a:defRPr/>
            </a:pPr>
            <a:fld id="{E3DDF053-665A-4863-B7E0-BD0CCC68C749}"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816010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lstStyle>
            <a:lvl1pPr>
              <a:defRPr sz="2200" b="0" i="0" baseline="0">
                <a:solidFill>
                  <a:srgbClr val="021F43"/>
                </a:solidFill>
                <a:latin typeface="Adobe Devanagari" panose="02040503050201020203" pitchFamily="18" charset="0"/>
                <a:cs typeface="Adobe Devanagari" panose="02040503050201020203" pitchFamily="18" charset="0"/>
              </a:defRPr>
            </a:lvl1pPr>
          </a:lstStyle>
          <a:p>
            <a:r>
              <a:rPr lang="en-US"/>
              <a:t>Click to edit Master title style</a:t>
            </a:r>
            <a:endParaRPr lang="en-US" dirty="0"/>
          </a:p>
        </p:txBody>
      </p:sp>
      <p:sp>
        <p:nvSpPr>
          <p:cNvPr id="4" name="Content Placeholder 3"/>
          <p:cNvSpPr>
            <a:spLocks noGrp="1"/>
          </p:cNvSpPr>
          <p:nvPr>
            <p:ph sz="half" idx="2"/>
          </p:nvPr>
        </p:nvSpPr>
        <p:spPr>
          <a:xfrm>
            <a:off x="4910667" y="983838"/>
            <a:ext cx="6942667" cy="4904344"/>
          </a:xfrm>
        </p:spPr>
        <p:txBody>
          <a:bodyPr anchor="ctr"/>
          <a:lstStyle>
            <a:lvl1pPr>
              <a:defRPr sz="1600">
                <a:solidFill>
                  <a:schemeClr val="tx1"/>
                </a:solidFill>
                <a:latin typeface="Adobe Devanagari" panose="02040503050201020203" pitchFamily="18" charset="0"/>
                <a:cs typeface="Adobe Devanagari" panose="02040503050201020203" pitchFamily="18" charset="0"/>
              </a:defRPr>
            </a:lvl1pPr>
            <a:lvl2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2pPr>
            <a:lvl3pPr marL="557784">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3pPr>
            <a:lvl4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4pPr>
            <a:lvl5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3"/>
          <p:cNvSpPr>
            <a:spLocks noGrp="1"/>
          </p:cNvSpPr>
          <p:nvPr>
            <p:ph type="sldNum" sz="quarter" idx="10"/>
          </p:nvPr>
        </p:nvSpPr>
        <p:spPr/>
        <p:txBody>
          <a:bodyPr/>
          <a:lstStyle>
            <a:lvl1pPr>
              <a:defRPr/>
            </a:lvl1pPr>
          </a:lstStyle>
          <a:p>
            <a:pPr>
              <a:defRPr/>
            </a:pPr>
            <a:fld id="{CEA9C70A-C809-4092-9BFB-7891A560D5EE}"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818372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427789" y="288637"/>
            <a:ext cx="11425544" cy="461819"/>
          </a:xfrm>
        </p:spPr>
        <p:txBody>
          <a:bodyPr/>
          <a:lstStyle>
            <a:lvl1pPr>
              <a:defRPr sz="2200" b="0" i="0" cap="none" baseline="0">
                <a:solidFill>
                  <a:srgbClr val="021F43"/>
                </a:solidFill>
                <a:latin typeface="Adobe Devanagari" panose="02040503050201020203" pitchFamily="18" charset="0"/>
                <a:cs typeface="Adobe Devanagari" panose="02040503050201020203" pitchFamily="18" charset="0"/>
              </a:defRPr>
            </a:lvl1pPr>
          </a:lstStyle>
          <a:p>
            <a:r>
              <a:rPr lang="en-US"/>
              <a:t>Click to edit Master title style</a:t>
            </a:r>
            <a:endParaRPr lang="en-US" dirty="0"/>
          </a:p>
        </p:txBody>
      </p:sp>
      <p:sp>
        <p:nvSpPr>
          <p:cNvPr id="4" name="Content Placeholder 3"/>
          <p:cNvSpPr>
            <a:spLocks noGrp="1"/>
          </p:cNvSpPr>
          <p:nvPr>
            <p:ph sz="half" idx="2"/>
          </p:nvPr>
        </p:nvSpPr>
        <p:spPr>
          <a:xfrm>
            <a:off x="4830455" y="1443790"/>
            <a:ext cx="7076351" cy="4545263"/>
          </a:xfrm>
        </p:spPr>
        <p:txBody>
          <a:bodyPr/>
          <a:lstStyle>
            <a:lvl1pPr>
              <a:defRPr sz="1600">
                <a:solidFill>
                  <a:schemeClr val="tx1"/>
                </a:solidFill>
                <a:latin typeface="Adobe Devanagari" panose="02040503050201020203" pitchFamily="18" charset="0"/>
                <a:cs typeface="Adobe Devanagari" panose="02040503050201020203" pitchFamily="18" charset="0"/>
              </a:defRPr>
            </a:lvl1pPr>
            <a:lvl2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2pPr>
            <a:lvl3pPr marL="557784">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3pPr>
            <a:lvl4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4pPr>
            <a:lvl5pPr>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428125" y="1003049"/>
            <a:ext cx="4117137" cy="4972050"/>
          </a:xfrm>
        </p:spPr>
        <p:txBody>
          <a:bodyPr rIns="182880" anchor="ctr"/>
          <a:lstStyle>
            <a:lvl1pPr>
              <a:defRPr sz="1600" baseline="0">
                <a:latin typeface="Adobe Devanagari" panose="02040503050201020203" pitchFamily="18" charset="0"/>
                <a:cs typeface="Adobe Devanagari" panose="02040503050201020203" pitchFamily="18" charset="0"/>
              </a:defRPr>
            </a:lvl1pPr>
          </a:lstStyle>
          <a:p>
            <a:pPr lvl="0"/>
            <a:r>
              <a:rPr lang="en-US"/>
              <a:t>Click to edit Master text styles</a:t>
            </a:r>
          </a:p>
        </p:txBody>
      </p:sp>
      <p:sp>
        <p:nvSpPr>
          <p:cNvPr id="12" name="Text Placeholder 11"/>
          <p:cNvSpPr>
            <a:spLocks noGrp="1"/>
          </p:cNvSpPr>
          <p:nvPr>
            <p:ph type="body" sz="quarter" idx="14"/>
          </p:nvPr>
        </p:nvSpPr>
        <p:spPr>
          <a:xfrm>
            <a:off x="4830234" y="976313"/>
            <a:ext cx="7058749" cy="414003"/>
          </a:xfrm>
        </p:spPr>
        <p:txBody>
          <a:bodyPr/>
          <a:lstStyle>
            <a:lvl1pPr algn="ctr">
              <a:defRPr sz="1600" b="0" cap="all">
                <a:latin typeface="Adobe Devanagari" panose="02040503050201020203" pitchFamily="18" charset="0"/>
                <a:cs typeface="Adobe Devanagari" panose="02040503050201020203" pitchFamily="18" charset="0"/>
              </a:defRPr>
            </a:lvl1pPr>
          </a:lstStyle>
          <a:p>
            <a:pPr lvl="0"/>
            <a:r>
              <a:rPr lang="en-US"/>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935D91AF-611D-427A-8B1C-DA2A8977E69E}" type="slidenum">
              <a:rPr lang="en-US"/>
              <a:pPr>
                <a:defRPr/>
              </a:pPr>
              <a:t>‹#›</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2160118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75912" y="1788583"/>
            <a:ext cx="5511031"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3"/>
          <p:cNvSpPr>
            <a:spLocks noGrp="1"/>
          </p:cNvSpPr>
          <p:nvPr>
            <p:ph sz="half" idx="11"/>
          </p:nvPr>
        </p:nvSpPr>
        <p:spPr>
          <a:xfrm>
            <a:off x="6209904" y="1788510"/>
            <a:ext cx="5510784"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Placeholder 3"/>
          <p:cNvSpPr>
            <a:spLocks noGrp="1"/>
          </p:cNvSpPr>
          <p:nvPr>
            <p:ph sz="half" idx="13"/>
          </p:nvPr>
        </p:nvSpPr>
        <p:spPr>
          <a:xfrm>
            <a:off x="475912" y="1429561"/>
            <a:ext cx="5511031"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6209905" y="1421540"/>
            <a:ext cx="5510784"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9C3D29C8-778A-4651-BDCC-DB92F2C49078}" type="slidenum">
              <a:rPr lang="en-US"/>
              <a:pPr>
                <a:defRPr/>
              </a:pPr>
              <a:t>‹#›</a:t>
            </a:fld>
            <a:endParaRPr lang="en-US" dirty="0"/>
          </a:p>
        </p:txBody>
      </p:sp>
      <p:sp>
        <p:nvSpPr>
          <p:cNvPr id="10"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355240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1"/>
                </a:solidFill>
              </a:defRPr>
            </a:lvl1pPr>
            <a:lvl2pPr marL="0" indent="0">
              <a:lnSpc>
                <a:spcPct val="125000"/>
              </a:lnSpc>
              <a:spcBef>
                <a:spcPts val="0"/>
              </a:spcBef>
              <a:spcAft>
                <a:spcPts val="2200"/>
              </a:spcAft>
              <a:buNone/>
              <a:defRPr sz="2000" baseline="0">
                <a:solidFill>
                  <a:schemeClr val="tx1"/>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Slide Number Placeholder 3"/>
          <p:cNvSpPr>
            <a:spLocks noGrp="1"/>
          </p:cNvSpPr>
          <p:nvPr>
            <p:ph type="sldNum" sz="quarter" idx="10"/>
          </p:nvPr>
        </p:nvSpPr>
        <p:spPr/>
        <p:txBody>
          <a:bodyPr/>
          <a:lstStyle>
            <a:lvl1pPr>
              <a:defRPr/>
            </a:lvl1pPr>
          </a:lstStyle>
          <a:p>
            <a:pPr>
              <a:defRPr/>
            </a:pPr>
            <a:fld id="{ED337ADE-768D-4170-A33C-875C3EA5066A}"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553007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46364"/>
            <a:ext cx="4194123"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4910666" y="346365"/>
            <a:ext cx="6889193" cy="5784271"/>
          </a:xfrm>
        </p:spPr>
        <p:txBody>
          <a:bodyPr anchor="ctr"/>
          <a:lstStyle>
            <a:lvl1pPr>
              <a:lnSpc>
                <a:spcPct val="125000"/>
              </a:lnSpc>
              <a:spcBef>
                <a:spcPts val="0"/>
              </a:spcBef>
              <a:spcAft>
                <a:spcPts val="2200"/>
              </a:spcAft>
              <a:defRPr sz="2200">
                <a:solidFill>
                  <a:schemeClr val="tx1"/>
                </a:solidFill>
              </a:defRPr>
            </a:lvl1pPr>
            <a:lvl2pPr marL="0" indent="0">
              <a:lnSpc>
                <a:spcPct val="125000"/>
              </a:lnSpc>
              <a:spcBef>
                <a:spcPts val="0"/>
              </a:spcBef>
              <a:spcAft>
                <a:spcPts val="2200"/>
              </a:spcAft>
              <a:buNone/>
              <a:defRPr sz="2000" baseline="0">
                <a:solidFill>
                  <a:schemeClr val="tx1"/>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Slide Number Placeholder 3"/>
          <p:cNvSpPr>
            <a:spLocks noGrp="1"/>
          </p:cNvSpPr>
          <p:nvPr>
            <p:ph type="sldNum" sz="quarter" idx="10"/>
          </p:nvPr>
        </p:nvSpPr>
        <p:spPr/>
        <p:txBody>
          <a:bodyPr/>
          <a:lstStyle>
            <a:lvl1pPr>
              <a:defRPr/>
            </a:lvl1pPr>
          </a:lstStyle>
          <a:p>
            <a:pPr>
              <a:defRPr/>
            </a:pPr>
            <a:fld id="{2594BFCB-D304-4048-A749-DD378ACBE87D}"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7331245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74"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5"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7"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8"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9"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0"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1"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2"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3"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4"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5"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6"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7"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8"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9"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0"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1"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2"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3"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5"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6"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0"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1"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2"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3"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4"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5"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6"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7"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8"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9"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3"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1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0"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1"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2"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2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3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70" name="ClipArt Placeholder 9"/>
          <p:cNvSpPr>
            <a:spLocks noGrp="1"/>
          </p:cNvSpPr>
          <p:nvPr>
            <p:ph type="clipArt" sz="quarter" idx="49"/>
          </p:nvPr>
        </p:nvSpPr>
        <p:spPr>
          <a:xfrm>
            <a:off x="4557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77" name="ClipArt Placeholder 9"/>
          <p:cNvSpPr>
            <a:spLocks noGrp="1"/>
          </p:cNvSpPr>
          <p:nvPr>
            <p:ph type="clipArt" sz="quarter" idx="56"/>
          </p:nvPr>
        </p:nvSpPr>
        <p:spPr>
          <a:xfrm>
            <a:off x="279072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84" name="ClipArt Placeholder 9"/>
          <p:cNvSpPr>
            <a:spLocks noGrp="1"/>
          </p:cNvSpPr>
          <p:nvPr>
            <p:ph type="clipArt" sz="quarter" idx="63"/>
          </p:nvPr>
        </p:nvSpPr>
        <p:spPr>
          <a:xfrm>
            <a:off x="51256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1" name="ClipArt Placeholder 9"/>
          <p:cNvSpPr>
            <a:spLocks noGrp="1"/>
          </p:cNvSpPr>
          <p:nvPr>
            <p:ph type="clipArt" sz="quarter" idx="70"/>
          </p:nvPr>
        </p:nvSpPr>
        <p:spPr>
          <a:xfrm>
            <a:off x="7460628"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198" name="ClipArt Placeholder 9"/>
          <p:cNvSpPr>
            <a:spLocks noGrp="1"/>
          </p:cNvSpPr>
          <p:nvPr>
            <p:ph type="clipArt" sz="quarter" idx="77"/>
          </p:nvPr>
        </p:nvSpPr>
        <p:spPr>
          <a:xfrm>
            <a:off x="9795579" y="3721342"/>
            <a:ext cx="1942352"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a:t>Click icon to add clip art</a:t>
            </a:r>
            <a:endParaRPr lang="en-US" noProof="0" dirty="0"/>
          </a:p>
        </p:txBody>
      </p:sp>
      <p:sp>
        <p:nvSpPr>
          <p:cNvPr id="324" name="Title 323"/>
          <p:cNvSpPr>
            <a:spLocks noGrp="1"/>
          </p:cNvSpPr>
          <p:nvPr>
            <p:ph type="title"/>
          </p:nvPr>
        </p:nvSpPr>
        <p:spPr>
          <a:xfrm>
            <a:off x="457868" y="301626"/>
            <a:ext cx="11252869" cy="668193"/>
          </a:xfrm>
        </p:spPr>
        <p:txBody>
          <a:bodyPr/>
          <a:lstStyle>
            <a:lvl1pPr>
              <a:defRPr b="0" i="0">
                <a:solidFill>
                  <a:schemeClr val="bg2"/>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80465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635321"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73" name="Text Placeholder 2"/>
          <p:cNvSpPr>
            <a:spLocks noGrp="1"/>
          </p:cNvSpPr>
          <p:nvPr>
            <p:ph type="body" sz="quarter" idx="52"/>
          </p:nvPr>
        </p:nvSpPr>
        <p:spPr>
          <a:xfrm>
            <a:off x="62013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62013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62013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62013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3095344"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926010"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0" name="Text Placeholder 2"/>
          <p:cNvSpPr>
            <a:spLocks noGrp="1"/>
          </p:cNvSpPr>
          <p:nvPr>
            <p:ph type="body" sz="quarter" idx="59"/>
          </p:nvPr>
        </p:nvSpPr>
        <p:spPr>
          <a:xfrm>
            <a:off x="2910822"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910822"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910822"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910822"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5468585"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5299252"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87" name="Text Placeholder 2"/>
          <p:cNvSpPr>
            <a:spLocks noGrp="1"/>
          </p:cNvSpPr>
          <p:nvPr>
            <p:ph type="body" sz="quarter" idx="66"/>
          </p:nvPr>
        </p:nvSpPr>
        <p:spPr>
          <a:xfrm>
            <a:off x="5284063"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5284063"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5284063"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5284063"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7817477"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7648144"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194" name="Text Placeholder 2"/>
          <p:cNvSpPr>
            <a:spLocks noGrp="1"/>
          </p:cNvSpPr>
          <p:nvPr>
            <p:ph type="body" sz="quarter" idx="73"/>
          </p:nvPr>
        </p:nvSpPr>
        <p:spPr>
          <a:xfrm>
            <a:off x="7632955"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7632955"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7632955"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7632955"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10181948" y="3775118"/>
            <a:ext cx="124460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10012615" y="4049121"/>
            <a:ext cx="1583267" cy="492125"/>
          </a:xfrm>
        </p:spPr>
        <p:txBody>
          <a:bodyPr/>
          <a:lstStyle>
            <a:lvl1pPr algn="ctr">
              <a:defRPr sz="1100">
                <a:solidFill>
                  <a:schemeClr val="tx2">
                    <a:lumMod val="65000"/>
                    <a:lumOff val="35000"/>
                  </a:schemeClr>
                </a:solidFill>
              </a:defRPr>
            </a:lvl1pPr>
          </a:lstStyle>
          <a:p>
            <a:pPr lvl="0"/>
            <a:r>
              <a:rPr lang="en-US" noProof="0"/>
              <a:t>Drag picture to placeholder or click icon to add</a:t>
            </a:r>
            <a:endParaRPr lang="en-US" noProof="0" dirty="0"/>
          </a:p>
        </p:txBody>
      </p:sp>
      <p:sp>
        <p:nvSpPr>
          <p:cNvPr id="201" name="Text Placeholder 2"/>
          <p:cNvSpPr>
            <a:spLocks noGrp="1"/>
          </p:cNvSpPr>
          <p:nvPr>
            <p:ph type="body" sz="quarter" idx="80"/>
          </p:nvPr>
        </p:nvSpPr>
        <p:spPr>
          <a:xfrm>
            <a:off x="9997426" y="4599734"/>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9997426" y="4873736"/>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9997426" y="5147738"/>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9997426" y="5412670"/>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4654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6" name="ClipArt Placeholder 9"/>
          <p:cNvSpPr>
            <a:spLocks noGrp="1"/>
          </p:cNvSpPr>
          <p:nvPr>
            <p:ph type="clipArt" sz="quarter" idx="85"/>
          </p:nvPr>
        </p:nvSpPr>
        <p:spPr>
          <a:xfrm>
            <a:off x="280040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7" name="ClipArt Placeholder 9"/>
          <p:cNvSpPr>
            <a:spLocks noGrp="1"/>
          </p:cNvSpPr>
          <p:nvPr>
            <p:ph type="clipArt" sz="quarter" idx="86"/>
          </p:nvPr>
        </p:nvSpPr>
        <p:spPr>
          <a:xfrm>
            <a:off x="51353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8" name="ClipArt Placeholder 9"/>
          <p:cNvSpPr>
            <a:spLocks noGrp="1"/>
          </p:cNvSpPr>
          <p:nvPr>
            <p:ph type="clipArt" sz="quarter" idx="87"/>
          </p:nvPr>
        </p:nvSpPr>
        <p:spPr>
          <a:xfrm>
            <a:off x="7470304"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09" name="ClipArt Placeholder 9"/>
          <p:cNvSpPr>
            <a:spLocks noGrp="1"/>
          </p:cNvSpPr>
          <p:nvPr>
            <p:ph type="clipArt" sz="quarter" idx="88"/>
          </p:nvPr>
        </p:nvSpPr>
        <p:spPr>
          <a:xfrm>
            <a:off x="9805255" y="1370028"/>
            <a:ext cx="1942352" cy="2023969"/>
          </a:xfrm>
          <a:prstGeom prst="roundRect">
            <a:avLst/>
          </a:prstGeom>
          <a:ln w="19050" cmpd="sng">
            <a:solidFill>
              <a:schemeClr val="bg2"/>
            </a:solidFill>
          </a:ln>
        </p:spPr>
        <p:txBody>
          <a:bodyPr/>
          <a:lstStyle/>
          <a:p>
            <a:pPr lvl="0"/>
            <a:r>
              <a:rPr lang="en-US" noProof="0"/>
              <a:t>Click icon to add clip art</a:t>
            </a:r>
            <a:endParaRPr lang="en-US" noProof="0" dirty="0"/>
          </a:p>
        </p:txBody>
      </p:sp>
      <p:sp>
        <p:nvSpPr>
          <p:cNvPr id="210" name="Text Placeholder 2"/>
          <p:cNvSpPr>
            <a:spLocks noGrp="1"/>
          </p:cNvSpPr>
          <p:nvPr>
            <p:ph type="body" sz="quarter" idx="89"/>
          </p:nvPr>
        </p:nvSpPr>
        <p:spPr>
          <a:xfrm>
            <a:off x="81433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64499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2" name="Text Placeholder 2"/>
          <p:cNvSpPr>
            <a:spLocks noGrp="1"/>
          </p:cNvSpPr>
          <p:nvPr>
            <p:ph type="body" sz="quarter" idx="91"/>
          </p:nvPr>
        </p:nvSpPr>
        <p:spPr>
          <a:xfrm>
            <a:off x="62980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62980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62980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62980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3105020"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935687"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18" name="Text Placeholder 2"/>
          <p:cNvSpPr>
            <a:spLocks noGrp="1"/>
          </p:cNvSpPr>
          <p:nvPr>
            <p:ph type="body" sz="quarter" idx="97"/>
          </p:nvPr>
        </p:nvSpPr>
        <p:spPr>
          <a:xfrm>
            <a:off x="2920498"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920498"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920498"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920498"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5478261"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5308928"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24" name="Text Placeholder 2"/>
          <p:cNvSpPr>
            <a:spLocks noGrp="1"/>
          </p:cNvSpPr>
          <p:nvPr>
            <p:ph type="body" sz="quarter" idx="103"/>
          </p:nvPr>
        </p:nvSpPr>
        <p:spPr>
          <a:xfrm>
            <a:off x="5293739"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5293739"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5293739"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5293739"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7827153"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7657820"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0" name="Text Placeholder 2"/>
          <p:cNvSpPr>
            <a:spLocks noGrp="1"/>
          </p:cNvSpPr>
          <p:nvPr>
            <p:ph type="body" sz="quarter" idx="109"/>
          </p:nvPr>
        </p:nvSpPr>
        <p:spPr>
          <a:xfrm>
            <a:off x="7642631"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7642631"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7642631"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7642631"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10191624" y="1423804"/>
            <a:ext cx="124460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10022291" y="1697806"/>
            <a:ext cx="1583267" cy="492125"/>
          </a:xfrm>
        </p:spPr>
        <p:txBody>
          <a:bodyPr/>
          <a:lstStyle>
            <a:lvl1pPr algn="ctr">
              <a:defRPr sz="1100"/>
            </a:lvl1pPr>
          </a:lstStyle>
          <a:p>
            <a:pPr lvl="0"/>
            <a:r>
              <a:rPr lang="en-US" noProof="0"/>
              <a:t>Drag picture to placeholder or click icon to add</a:t>
            </a:r>
            <a:endParaRPr lang="en-US" noProof="0" dirty="0"/>
          </a:p>
        </p:txBody>
      </p:sp>
      <p:sp>
        <p:nvSpPr>
          <p:cNvPr id="236" name="Text Placeholder 2"/>
          <p:cNvSpPr>
            <a:spLocks noGrp="1"/>
          </p:cNvSpPr>
          <p:nvPr>
            <p:ph type="body" sz="quarter" idx="115"/>
          </p:nvPr>
        </p:nvSpPr>
        <p:spPr>
          <a:xfrm>
            <a:off x="10007102" y="2248420"/>
            <a:ext cx="1613647"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10007102" y="2522422"/>
            <a:ext cx="1613647"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10007102" y="2796424"/>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10007102" y="3061356"/>
            <a:ext cx="1613647"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1"/>
          <p:cNvSpPr>
            <a:spLocks noGrp="1"/>
          </p:cNvSpPr>
          <p:nvPr>
            <p:ph type="ftr" sz="quarter" idx="119"/>
          </p:nvPr>
        </p:nvSpPr>
        <p:spPr/>
        <p:txBody>
          <a:bodyPr/>
          <a:lstStyle>
            <a:lvl1pPr>
              <a:defRPr/>
            </a:lvl1pPr>
          </a:lstStyle>
          <a:p>
            <a:pPr>
              <a:defRPr/>
            </a:pPr>
            <a:endParaRPr lang="en-US"/>
          </a:p>
        </p:txBody>
      </p:sp>
      <p:sp>
        <p:nvSpPr>
          <p:cNvPr id="132" name="Slide Number Placeholder 2"/>
          <p:cNvSpPr>
            <a:spLocks noGrp="1"/>
          </p:cNvSpPr>
          <p:nvPr>
            <p:ph type="sldNum" sz="quarter" idx="120"/>
          </p:nvPr>
        </p:nvSpPr>
        <p:spPr/>
        <p:txBody>
          <a:bodyPr/>
          <a:lstStyle>
            <a:lvl1pPr>
              <a:defRPr/>
            </a:lvl1pPr>
          </a:lstStyle>
          <a:p>
            <a:pPr>
              <a:defRPr/>
            </a:pPr>
            <a:fld id="{95EBEA8E-73DB-4BD1-86DC-4A0D9598A143}" type="slidenum">
              <a:rPr lang="en-US"/>
              <a:pPr>
                <a:defRPr/>
              </a:pPr>
              <a:t>‹#›</a:t>
            </a:fld>
            <a:endParaRPr lang="en-US" dirty="0"/>
          </a:p>
        </p:txBody>
      </p:sp>
    </p:spTree>
    <p:extLst>
      <p:ext uri="{BB962C8B-B14F-4D97-AF65-F5344CB8AC3E}">
        <p14:creationId xmlns:p14="http://schemas.microsoft.com/office/powerpoint/2010/main" val="743513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136106"/>
          </a:xfrm>
        </p:spPr>
        <p:txBody>
          <a:bodyPr/>
          <a:lstStyle>
            <a:lvl1pPr algn="ctr">
              <a:defRPr/>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6595089" y="4064002"/>
            <a:ext cx="5305239" cy="1751263"/>
          </a:xfrm>
        </p:spPr>
        <p:txBody>
          <a:bodyPr/>
          <a:lstStyle>
            <a:lvl1pPr>
              <a:defRPr sz="3000" b="0" i="0">
                <a:solidFill>
                  <a:schemeClr val="tx1"/>
                </a:solidFill>
                <a:effectLst/>
                <a:latin typeface="Arial"/>
                <a:cs typeface="Arial"/>
              </a:defRPr>
            </a:lvl1pPr>
          </a:lstStyle>
          <a:p>
            <a:r>
              <a:rPr lang="en-US"/>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F961E602-AC15-448C-B870-41374124646E}"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7378580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4"/>
          <p:cNvSpPr>
            <a:spLocks noChangeArrowheads="1"/>
          </p:cNvSpPr>
          <p:nvPr/>
        </p:nvSpPr>
        <p:spPr bwMode="auto">
          <a:xfrm>
            <a:off x="5128685" y="5302250"/>
            <a:ext cx="7063316"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 name="Picture Placeholder 3"/>
          <p:cNvSpPr>
            <a:spLocks noGrp="1"/>
          </p:cNvSpPr>
          <p:nvPr>
            <p:ph type="pic" sz="quarter" idx="10"/>
          </p:nvPr>
        </p:nvSpPr>
        <p:spPr>
          <a:xfrm>
            <a:off x="0" y="0"/>
            <a:ext cx="12192000" cy="6858000"/>
          </a:xfrm>
        </p:spPr>
        <p:txBody>
          <a:bodyPr/>
          <a:lstStyle>
            <a:lvl1pPr algn="ctr">
              <a:defRPr baseline="0"/>
            </a:lvl1pPr>
          </a:lstStyle>
          <a:p>
            <a:pPr lvl="0"/>
            <a:r>
              <a:rPr lang="en-US" noProof="0"/>
              <a:t>Drag picture to placeholder or click icon to add</a:t>
            </a:r>
            <a:endParaRPr lang="en-US" noProof="0" dirty="0"/>
          </a:p>
        </p:txBody>
      </p:sp>
      <p:sp>
        <p:nvSpPr>
          <p:cNvPr id="3" name="Title 2"/>
          <p:cNvSpPr>
            <a:spLocks noGrp="1"/>
          </p:cNvSpPr>
          <p:nvPr>
            <p:ph type="title"/>
          </p:nvPr>
        </p:nvSpPr>
        <p:spPr>
          <a:xfrm>
            <a:off x="6595089" y="3075216"/>
            <a:ext cx="5305239" cy="1950356"/>
          </a:xfrm>
        </p:spPr>
        <p:txBody>
          <a:bodyPr/>
          <a:lstStyle>
            <a:lvl1pPr>
              <a:defRPr sz="3000" b="0" i="0" baseline="0">
                <a:solidFill>
                  <a:schemeClr val="tx1"/>
                </a:solidFill>
                <a:effectLst/>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1454028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7" y="1132417"/>
            <a:ext cx="11260667" cy="5069416"/>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3FB83D16-0EC6-41D2-B6AD-22CE82BFE2A4}" type="slidenum">
              <a:rPr lang="en-US"/>
              <a:pPr>
                <a:defRPr/>
              </a:pPr>
              <a:t>‹#›</a:t>
            </a:fld>
            <a:endParaRPr lang="en-US" dirty="0"/>
          </a:p>
        </p:txBody>
      </p:sp>
      <p:sp>
        <p:nvSpPr>
          <p:cNvPr id="6" name="Footer Placeholder 4"/>
          <p:cNvSpPr>
            <a:spLocks noGrp="1"/>
          </p:cNvSpPr>
          <p:nvPr>
            <p:ph type="ftr" sz="quarter" idx="20"/>
          </p:nvPr>
        </p:nvSpPr>
        <p:spPr/>
        <p:txBody>
          <a:bodyPr/>
          <a:lstStyle>
            <a:lvl1pPr>
              <a:defRPr/>
            </a:lvl1pPr>
          </a:lstStyle>
          <a:p>
            <a:pPr>
              <a:defRPr/>
            </a:pPr>
            <a:endParaRPr lang="en-US"/>
          </a:p>
        </p:txBody>
      </p:sp>
    </p:spTree>
    <p:extLst>
      <p:ext uri="{BB962C8B-B14F-4D97-AF65-F5344CB8AC3E}">
        <p14:creationId xmlns:p14="http://schemas.microsoft.com/office/powerpoint/2010/main" val="31980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5048250"/>
          </a:xfrm>
        </p:spPr>
        <p:txBody>
          <a:bodyPr/>
          <a:lstStyle/>
          <a:p>
            <a:pPr lvl="0"/>
            <a:endParaRPr lang="en-US" noProof="0"/>
          </a:p>
        </p:txBody>
      </p:sp>
      <p:sp>
        <p:nvSpPr>
          <p:cNvPr id="6" name="Slide Number Placeholder 3"/>
          <p:cNvSpPr>
            <a:spLocks noGrp="1"/>
          </p:cNvSpPr>
          <p:nvPr>
            <p:ph type="sldNum" sz="quarter" idx="20"/>
          </p:nvPr>
        </p:nvSpPr>
        <p:spPr/>
        <p:txBody>
          <a:bodyPr/>
          <a:lstStyle>
            <a:lvl1pPr>
              <a:defRPr/>
            </a:lvl1pPr>
          </a:lstStyle>
          <a:p>
            <a:pPr>
              <a:defRPr/>
            </a:pPr>
            <a:fld id="{D51E6926-0799-4FB3-8DD9-F76D745DF6E4}" type="slidenum">
              <a:rPr lang="en-US"/>
              <a:pPr>
                <a:defRPr/>
              </a:pPr>
              <a:t>‹#›</a:t>
            </a:fld>
            <a:endParaRPr lang="en-US" dirty="0"/>
          </a:p>
        </p:txBody>
      </p:sp>
      <p:sp>
        <p:nvSpPr>
          <p:cNvPr id="7" name="Footer Placeholder 4"/>
          <p:cNvSpPr>
            <a:spLocks noGrp="1"/>
          </p:cNvSpPr>
          <p:nvPr>
            <p:ph type="ftr" sz="quarter" idx="21"/>
          </p:nvPr>
        </p:nvSpPr>
        <p:spPr/>
        <p:txBody>
          <a:bodyPr/>
          <a:lstStyle>
            <a:lvl1pPr>
              <a:defRPr/>
            </a:lvl1pPr>
          </a:lstStyle>
          <a:p>
            <a:pPr>
              <a:defRPr/>
            </a:pPr>
            <a:endParaRPr lang="en-US"/>
          </a:p>
        </p:txBody>
      </p:sp>
    </p:spTree>
    <p:extLst>
      <p:ext uri="{BB962C8B-B14F-4D97-AF65-F5344CB8AC3E}">
        <p14:creationId xmlns:p14="http://schemas.microsoft.com/office/powerpoint/2010/main" val="1522857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8" y="1147233"/>
            <a:ext cx="5545665" cy="5048250"/>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3F047306-56C3-45B9-A643-189790DD801F}" type="slidenum">
              <a:rPr lang="en-US"/>
              <a:pPr>
                <a:defRPr/>
              </a:pPr>
              <a:t>‹#›</a:t>
            </a:fld>
            <a:endParaRPr lang="en-US" dirty="0"/>
          </a:p>
        </p:txBody>
      </p:sp>
      <p:sp>
        <p:nvSpPr>
          <p:cNvPr id="7" name="Footer Placeholder 4"/>
          <p:cNvSpPr>
            <a:spLocks noGrp="1"/>
          </p:cNvSpPr>
          <p:nvPr>
            <p:ph type="ftr" sz="quarter" idx="22"/>
          </p:nvPr>
        </p:nvSpPr>
        <p:spPr/>
        <p:txBody>
          <a:bodyPr/>
          <a:lstStyle>
            <a:lvl1pPr>
              <a:defRPr/>
            </a:lvl1pPr>
          </a:lstStyle>
          <a:p>
            <a:pPr>
              <a:defRPr/>
            </a:pPr>
            <a:endParaRPr lang="en-US"/>
          </a:p>
        </p:txBody>
      </p:sp>
    </p:spTree>
    <p:extLst>
      <p:ext uri="{BB962C8B-B14F-4D97-AF65-F5344CB8AC3E}">
        <p14:creationId xmlns:p14="http://schemas.microsoft.com/office/powerpoint/2010/main" val="1732365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6143978" y="1147233"/>
            <a:ext cx="5545665" cy="2461684"/>
          </a:xfrm>
        </p:spPr>
        <p:txBody>
          <a:bodyPr/>
          <a:lstStyle/>
          <a:p>
            <a:pPr lvl="0"/>
            <a:endParaRPr lang="en-US" noProof="0" dirty="0"/>
          </a:p>
        </p:txBody>
      </p:sp>
      <p:sp>
        <p:nvSpPr>
          <p:cNvPr id="8" name="Chart Placeholder 4"/>
          <p:cNvSpPr>
            <a:spLocks noGrp="1"/>
          </p:cNvSpPr>
          <p:nvPr>
            <p:ph type="chart" sz="quarter" idx="20"/>
          </p:nvPr>
        </p:nvSpPr>
        <p:spPr>
          <a:xfrm>
            <a:off x="6149622" y="3723217"/>
            <a:ext cx="5545665" cy="2461684"/>
          </a:xfrm>
        </p:spPr>
        <p:txBody>
          <a:bodyPr/>
          <a:lstStyle/>
          <a:p>
            <a:pPr lvl="0"/>
            <a:endParaRPr lang="en-US" noProof="0" dirty="0"/>
          </a:p>
        </p:txBody>
      </p:sp>
      <p:sp>
        <p:nvSpPr>
          <p:cNvPr id="9" name="Chart Placeholder 4"/>
          <p:cNvSpPr>
            <a:spLocks noGrp="1"/>
          </p:cNvSpPr>
          <p:nvPr>
            <p:ph type="chart" sz="quarter" idx="21"/>
          </p:nvPr>
        </p:nvSpPr>
        <p:spPr>
          <a:xfrm>
            <a:off x="462845" y="1140883"/>
            <a:ext cx="5545665" cy="2461684"/>
          </a:xfrm>
        </p:spPr>
        <p:txBody>
          <a:bodyPr/>
          <a:lstStyle/>
          <a:p>
            <a:pPr lvl="0"/>
            <a:endParaRPr lang="en-US" noProof="0" dirty="0"/>
          </a:p>
        </p:txBody>
      </p:sp>
      <p:sp>
        <p:nvSpPr>
          <p:cNvPr id="14" name="Chart Placeholder 4"/>
          <p:cNvSpPr>
            <a:spLocks noGrp="1"/>
          </p:cNvSpPr>
          <p:nvPr>
            <p:ph type="chart" sz="quarter" idx="22"/>
          </p:nvPr>
        </p:nvSpPr>
        <p:spPr>
          <a:xfrm>
            <a:off x="468489" y="3716867"/>
            <a:ext cx="5545665"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5A7A0B8E-42CF-44AF-BEF2-57299886A9E2}" type="slidenum">
              <a:rPr lang="en-US"/>
              <a:pPr>
                <a:defRPr/>
              </a:pPr>
              <a:t>‹#›</a:t>
            </a:fld>
            <a:endParaRPr lang="en-US" dirty="0"/>
          </a:p>
        </p:txBody>
      </p:sp>
      <p:sp>
        <p:nvSpPr>
          <p:cNvPr id="10" name="Footer Placeholder 4"/>
          <p:cNvSpPr>
            <a:spLocks noGrp="1"/>
          </p:cNvSpPr>
          <p:nvPr>
            <p:ph type="ftr" sz="quarter" idx="24"/>
          </p:nvPr>
        </p:nvSpPr>
        <p:spPr/>
        <p:txBody>
          <a:bodyPr/>
          <a:lstStyle>
            <a:lvl1pPr>
              <a:defRPr/>
            </a:lvl1pPr>
          </a:lstStyle>
          <a:p>
            <a:pPr>
              <a:defRPr/>
            </a:pPr>
            <a:endParaRPr lang="en-US"/>
          </a:p>
        </p:txBody>
      </p:sp>
    </p:spTree>
    <p:extLst>
      <p:ext uri="{BB962C8B-B14F-4D97-AF65-F5344CB8AC3E}">
        <p14:creationId xmlns:p14="http://schemas.microsoft.com/office/powerpoint/2010/main" val="6802089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6"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7"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8"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9"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0"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28"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0"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1"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3"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7"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8"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9"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0"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4"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5"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67"/>
          <p:cNvSpPr>
            <a:spLocks noChangeArrowheads="1"/>
          </p:cNvSpPr>
          <p:nvPr/>
        </p:nvSpPr>
        <p:spPr bwMode="auto">
          <a:xfrm>
            <a:off x="0" y="2828926"/>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cs typeface="+mn-cs"/>
            </a:endParaRPr>
          </a:p>
        </p:txBody>
      </p:sp>
      <p:sp>
        <p:nvSpPr>
          <p:cNvPr id="330" name="Title 329"/>
          <p:cNvSpPr>
            <a:spLocks noGrp="1"/>
          </p:cNvSpPr>
          <p:nvPr>
            <p:ph type="title"/>
          </p:nvPr>
        </p:nvSpPr>
        <p:spPr>
          <a:xfrm>
            <a:off x="1154547" y="1306550"/>
            <a:ext cx="9728968" cy="1450437"/>
          </a:xfrm>
        </p:spPr>
        <p:txBody>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1134806" y="3074089"/>
            <a:ext cx="9771695"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5714427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475911" y="288637"/>
            <a:ext cx="11377423" cy="461819"/>
          </a:xfrm>
        </p:spPr>
        <p:txBody>
          <a:bodyPr/>
          <a:lstStyle>
            <a:lvl1pPr>
              <a:defRPr sz="2200" b="0" i="0" baseline="0">
                <a:solidFill>
                  <a:schemeClr val="tx1"/>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466373" y="968964"/>
            <a:ext cx="11372849"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FBFFD2C9-98B7-44C5-9179-B16BD4B3E098}" type="slidenum">
              <a:rPr lang="en-US"/>
              <a:pPr>
                <a:defRPr/>
              </a:pPr>
              <a:t>‹#›</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117746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Light Blue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flipV="1">
            <a:off x="0" y="1"/>
            <a:ext cx="12192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p>
        </p:txBody>
      </p:sp>
      <p:sp>
        <p:nvSpPr>
          <p:cNvPr id="7" name="Rectangle 6"/>
          <p:cNvSpPr>
            <a:spLocks noChangeArrowheads="1"/>
          </p:cNvSpPr>
          <p:nvPr/>
        </p:nvSpPr>
        <p:spPr bwMode="auto">
          <a:xfrm>
            <a:off x="0" y="4311651"/>
            <a:ext cx="12192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solidFill>
                <a:schemeClr val="bg1"/>
              </a:solidFill>
            </a:endParaRPr>
          </a:p>
        </p:txBody>
      </p:sp>
      <p:sp>
        <p:nvSpPr>
          <p:cNvPr id="330" name="Title 329"/>
          <p:cNvSpPr>
            <a:spLocks noGrp="1"/>
          </p:cNvSpPr>
          <p:nvPr>
            <p:ph type="title"/>
          </p:nvPr>
        </p:nvSpPr>
        <p:spPr>
          <a:xfrm>
            <a:off x="2016831" y="1189790"/>
            <a:ext cx="9295741" cy="1822161"/>
          </a:xfrm>
        </p:spPr>
        <p:txBody>
          <a:bodyPr anchor="b"/>
          <a:lstStyle>
            <a:lvl1pPr>
              <a:lnSpc>
                <a:spcPct val="100000"/>
              </a:lnSpc>
              <a:spcBef>
                <a:spcPts val="0"/>
              </a:spcBef>
              <a:defRPr sz="3600" b="1" baseline="0">
                <a:solidFill>
                  <a:schemeClr val="bg1"/>
                </a:solidFill>
                <a:latin typeface="Garamond" panose="02020404030301010803" pitchFamily="18" charset="0"/>
              </a:defRPr>
            </a:lvl1pPr>
          </a:lstStyle>
          <a:p>
            <a:r>
              <a:rPr lang="en-US" dirty="0"/>
              <a:t>Click to edit Master title style</a:t>
            </a:r>
          </a:p>
        </p:txBody>
      </p:sp>
      <p:sp>
        <p:nvSpPr>
          <p:cNvPr id="332" name="Text Placeholder 331"/>
          <p:cNvSpPr>
            <a:spLocks noGrp="1"/>
          </p:cNvSpPr>
          <p:nvPr>
            <p:ph type="body" sz="quarter" idx="13"/>
          </p:nvPr>
        </p:nvSpPr>
        <p:spPr>
          <a:xfrm>
            <a:off x="2033564" y="3000005"/>
            <a:ext cx="9279009"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Click to edit Master text styles</a:t>
            </a:r>
          </a:p>
        </p:txBody>
      </p:sp>
      <p:sp>
        <p:nvSpPr>
          <p:cNvPr id="69" name="Text Placeholder 331"/>
          <p:cNvSpPr>
            <a:spLocks noGrp="1"/>
          </p:cNvSpPr>
          <p:nvPr>
            <p:ph type="body" sz="quarter" idx="14"/>
          </p:nvPr>
        </p:nvSpPr>
        <p:spPr>
          <a:xfrm>
            <a:off x="7576097" y="4699002"/>
            <a:ext cx="3761560" cy="1393637"/>
          </a:xfrm>
        </p:spPr>
        <p:txBody>
          <a:bodyPr anchor="b"/>
          <a:lstStyle>
            <a:lvl1pPr marL="0" marR="0" indent="0" algn="r" defTabSz="914400" rtl="0" eaLnBrk="1" fontAlgn="base" latinLnBrk="0" hangingPunct="1">
              <a:lnSpc>
                <a:spcPct val="115000"/>
              </a:lnSpc>
              <a:spcBef>
                <a:spcPct val="20000"/>
              </a:spcBef>
              <a:spcAft>
                <a:spcPct val="0"/>
              </a:spcAft>
              <a:buClr>
                <a:srgbClr val="00783C"/>
              </a:buClr>
              <a:buSzTx/>
              <a:buFontTx/>
              <a:buNone/>
              <a:tabLst/>
              <a:defRPr sz="1400" b="0" i="0" baseline="0">
                <a:solidFill>
                  <a:schemeClr val="tx1"/>
                </a:solidFill>
                <a:latin typeface="+mn-lt"/>
                <a:cs typeface="Arial"/>
              </a:defRPr>
            </a:lvl1pPr>
            <a:lvl2pPr marL="0" marR="0" indent="0" algn="r" defTabSz="914400" rtl="0" eaLnBrk="1" fontAlgn="base" latinLnBrk="0" hangingPunct="1">
              <a:lnSpc>
                <a:spcPct val="100000"/>
              </a:lnSpc>
              <a:spcBef>
                <a:spcPct val="20000"/>
              </a:spcBef>
              <a:spcAft>
                <a:spcPct val="0"/>
              </a:spcAft>
              <a:buClr>
                <a:srgbClr val="00783C"/>
              </a:buClr>
              <a:buSzTx/>
              <a:buFont typeface="Wingdings" charset="0"/>
              <a:buNone/>
              <a:tabLst/>
              <a:defRPr sz="1400" b="0" i="0">
                <a:latin typeface="+mn-l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dirty="0"/>
              <a:t>Click to edit Master text styles</a:t>
            </a:r>
          </a:p>
          <a:p>
            <a:pPr lvl="1"/>
            <a:r>
              <a:rPr lang="en-US" dirty="0"/>
              <a:t>Second level</a:t>
            </a:r>
          </a:p>
        </p:txBody>
      </p:sp>
      <p:sp>
        <p:nvSpPr>
          <p:cNvPr id="70" name="Picture Placeholder 4"/>
          <p:cNvSpPr>
            <a:spLocks noGrp="1"/>
          </p:cNvSpPr>
          <p:nvPr>
            <p:ph type="pic" sz="quarter" idx="16"/>
          </p:nvPr>
        </p:nvSpPr>
        <p:spPr>
          <a:xfrm>
            <a:off x="677334" y="4699001"/>
            <a:ext cx="6745111" cy="1375832"/>
          </a:xfrm>
          <a:solidFill>
            <a:srgbClr val="FFFFFF"/>
          </a:solidFill>
        </p:spPr>
        <p:txBody>
          <a:bodyPr anchor="ctr">
            <a:normAutofit/>
          </a:bodyPr>
          <a:lstStyle>
            <a:lvl1pPr algn="ctr">
              <a:defRPr baseline="0">
                <a:solidFill>
                  <a:srgbClr val="021F43"/>
                </a:solidFill>
              </a:defRPr>
            </a:lvl1pPr>
          </a:lstStyle>
          <a:p>
            <a:pPr lvl="0"/>
            <a:r>
              <a:rPr lang="en-US" noProof="0" dirty="0"/>
              <a:t>Click icon to add picture</a:t>
            </a:r>
          </a:p>
        </p:txBody>
      </p:sp>
      <p:sp>
        <p:nvSpPr>
          <p:cNvPr id="8" name="Rectangle 1028"/>
          <p:cNvSpPr>
            <a:spLocks noGrp="1" noChangeArrowheads="1"/>
          </p:cNvSpPr>
          <p:nvPr>
            <p:ph type="dt" sz="half" idx="17"/>
          </p:nvPr>
        </p:nvSpPr>
        <p:spPr>
          <a:xfrm>
            <a:off x="7922684" y="6107114"/>
            <a:ext cx="3401483" cy="306387"/>
          </a:xfrm>
          <a:prstGeom prst="rect">
            <a:avLst/>
          </a:prstGeom>
        </p:spPr>
        <p:txBody>
          <a:bodyPr rIns="0" anchor="ctr"/>
          <a:lstStyle>
            <a:lvl1pPr algn="r">
              <a:defRPr b="0" i="0">
                <a:solidFill>
                  <a:schemeClr val="tx1"/>
                </a:solidFill>
                <a:latin typeface="Garamond" panose="02020404030301010803" pitchFamily="18" charset="0"/>
                <a:cs typeface="Arial"/>
              </a:defRPr>
            </a:lvl1pPr>
          </a:lstStyle>
          <a:p>
            <a:pPr>
              <a:defRPr/>
            </a:pPr>
            <a:endParaRPr lang="en-US" dirty="0"/>
          </a:p>
        </p:txBody>
      </p:sp>
    </p:spTree>
    <p:extLst>
      <p:ext uri="{BB962C8B-B14F-4D97-AF65-F5344CB8AC3E}">
        <p14:creationId xmlns:p14="http://schemas.microsoft.com/office/powerpoint/2010/main" val="2367038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914400" y="6172200"/>
            <a:ext cx="2540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4AC955-85C3-4DE3-9F5F-66B22EC38AB1}" type="slidenum">
              <a:rPr lang="en-US" altLang="en-US"/>
              <a:pPr>
                <a:defRPr/>
              </a:pPr>
              <a:t>‹#›</a:t>
            </a:fld>
            <a:endParaRPr lang="en-US" altLang="en-US"/>
          </a:p>
        </p:txBody>
      </p:sp>
    </p:spTree>
    <p:extLst>
      <p:ext uri="{BB962C8B-B14F-4D97-AF65-F5344CB8AC3E}">
        <p14:creationId xmlns:p14="http://schemas.microsoft.com/office/powerpoint/2010/main" val="11554948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dirty="0">
              <a:solidFill>
                <a:schemeClr val="bg1"/>
              </a:solidFill>
              <a:latin typeface="+mn-lt"/>
              <a:cs typeface="+mn-cs"/>
            </a:endParaRPr>
          </a:p>
        </p:txBody>
      </p:sp>
      <p:sp>
        <p:nvSpPr>
          <p:cNvPr id="2" name="Title 1"/>
          <p:cNvSpPr>
            <a:spLocks noGrp="1"/>
          </p:cNvSpPr>
          <p:nvPr>
            <p:ph type="title"/>
          </p:nvPr>
        </p:nvSpPr>
        <p:spPr>
          <a:xfrm>
            <a:off x="475914" y="301629"/>
            <a:ext cx="11282705" cy="756707"/>
          </a:xfrm>
        </p:spPr>
        <p:txBody>
          <a:bodyPr anchor="b"/>
          <a:lstStyle>
            <a:lvl1pPr>
              <a:defRPr sz="1650" b="0" i="0">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1800"/>
              </a:spcBef>
              <a:tabLst>
                <a:tab pos="6301979" algn="r"/>
              </a:tabLst>
              <a:defRPr lang="en-US" sz="1200" baseline="0" smtClean="0"/>
            </a:lvl1pPr>
          </a:lstStyle>
          <a:p>
            <a:pPr lvl="0"/>
            <a:r>
              <a:rPr lang="en-US" dirty="0"/>
              <a:t>Click to edit Master text styles</a:t>
            </a:r>
          </a:p>
        </p:txBody>
      </p:sp>
      <p:sp>
        <p:nvSpPr>
          <p:cNvPr id="5" name="Slide Number Placeholder 3"/>
          <p:cNvSpPr>
            <a:spLocks noGrp="1"/>
          </p:cNvSpPr>
          <p:nvPr>
            <p:ph type="sldNum" sz="quarter" idx="14"/>
          </p:nvPr>
        </p:nvSpPr>
        <p:spPr/>
        <p:txBody>
          <a:bodyPr/>
          <a:lstStyle>
            <a:lvl1pPr>
              <a:defRPr/>
            </a:lvl1pPr>
          </a:lstStyle>
          <a:p>
            <a:fld id="{60707171-2A42-41AF-B064-502AF594E48C}" type="slidenum">
              <a:rPr lang="en-US" altLang="en-US"/>
              <a:pPr/>
              <a:t>‹#›</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2339640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914400" y="6172200"/>
            <a:ext cx="2540000" cy="457200"/>
          </a:xfrm>
          <a:prstGeom prst="rect">
            <a:avLst/>
          </a:prstGeom>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D7526D-97E9-4AA5-93F5-E935A0543736}" type="slidenum">
              <a:rPr lang="en-US" altLang="en-US"/>
              <a:pPr>
                <a:defRPr/>
              </a:pPr>
              <a:t>‹#›</a:t>
            </a:fld>
            <a:endParaRPr lang="en-US" altLang="en-US"/>
          </a:p>
        </p:txBody>
      </p:sp>
    </p:spTree>
    <p:extLst>
      <p:ext uri="{BB962C8B-B14F-4D97-AF65-F5344CB8AC3E}">
        <p14:creationId xmlns:p14="http://schemas.microsoft.com/office/powerpoint/2010/main" val="3740020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xfrm>
            <a:off x="914400" y="6172200"/>
            <a:ext cx="2540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4AC955-85C3-4DE3-9F5F-66B22EC38AB1}" type="slidenum">
              <a:rPr lang="en-US" altLang="en-US"/>
              <a:pPr>
                <a:defRPr/>
              </a:pPr>
              <a:t>‹#›</a:t>
            </a:fld>
            <a:endParaRPr lang="en-US" altLang="en-US"/>
          </a:p>
        </p:txBody>
      </p:sp>
    </p:spTree>
    <p:extLst>
      <p:ext uri="{BB962C8B-B14F-4D97-AF65-F5344CB8AC3E}">
        <p14:creationId xmlns:p14="http://schemas.microsoft.com/office/powerpoint/2010/main" val="3834281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914400" y="61722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F0010-5754-420E-89C6-CC05E7172C2E}" type="slidenum">
              <a:rPr lang="en-US" altLang="en-US"/>
              <a:pPr>
                <a:defRPr/>
              </a:pPr>
              <a:t>‹#›</a:t>
            </a:fld>
            <a:endParaRPr lang="en-US" altLang="en-US"/>
          </a:p>
        </p:txBody>
      </p:sp>
    </p:spTree>
    <p:extLst>
      <p:ext uri="{BB962C8B-B14F-4D97-AF65-F5344CB8AC3E}">
        <p14:creationId xmlns:p14="http://schemas.microsoft.com/office/powerpoint/2010/main" val="3564156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3"/>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350"/>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350"/>
          </a:p>
        </p:txBody>
      </p:sp>
      <p:sp>
        <p:nvSpPr>
          <p:cNvPr id="6" name="Line 1086"/>
          <p:cNvSpPr>
            <a:spLocks noChangeShapeType="1"/>
          </p:cNvSpPr>
          <p:nvPr/>
        </p:nvSpPr>
        <p:spPr bwMode="auto">
          <a:xfrm>
            <a:off x="645586" y="617541"/>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7" name="Line 1087"/>
          <p:cNvSpPr>
            <a:spLocks noChangeShapeType="1"/>
          </p:cNvSpPr>
          <p:nvPr/>
        </p:nvSpPr>
        <p:spPr bwMode="auto">
          <a:xfrm>
            <a:off x="645586" y="617541"/>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8" name="Rectangle 1088"/>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9" name="Rectangle 1089"/>
          <p:cNvSpPr>
            <a:spLocks noChangeArrowheads="1"/>
          </p:cNvSpPr>
          <p:nvPr/>
        </p:nvSpPr>
        <p:spPr bwMode="auto">
          <a:xfrm>
            <a:off x="645586" y="617541"/>
            <a:ext cx="2116"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10" name="Freeform 1098"/>
          <p:cNvSpPr>
            <a:spLocks/>
          </p:cNvSpPr>
          <p:nvPr/>
        </p:nvSpPr>
        <p:spPr bwMode="auto">
          <a:xfrm>
            <a:off x="649820" y="617541"/>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1" name="Freeform 1115"/>
          <p:cNvSpPr>
            <a:spLocks/>
          </p:cNvSpPr>
          <p:nvPr/>
        </p:nvSpPr>
        <p:spPr bwMode="auto">
          <a:xfrm>
            <a:off x="611720"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2" name="Freeform 1120"/>
          <p:cNvSpPr>
            <a:spLocks/>
          </p:cNvSpPr>
          <p:nvPr/>
        </p:nvSpPr>
        <p:spPr bwMode="auto">
          <a:xfrm>
            <a:off x="611720" y="463553"/>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3" name="Freeform 1134"/>
          <p:cNvSpPr>
            <a:spLocks/>
          </p:cNvSpPr>
          <p:nvPr/>
        </p:nvSpPr>
        <p:spPr bwMode="auto">
          <a:xfrm>
            <a:off x="937686"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4"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5" name="Freeform 1148"/>
          <p:cNvSpPr>
            <a:spLocks/>
          </p:cNvSpPr>
          <p:nvPr/>
        </p:nvSpPr>
        <p:spPr bwMode="auto">
          <a:xfrm>
            <a:off x="924986"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6" name="Freeform 1150"/>
          <p:cNvSpPr>
            <a:spLocks/>
          </p:cNvSpPr>
          <p:nvPr/>
        </p:nvSpPr>
        <p:spPr bwMode="auto">
          <a:xfrm>
            <a:off x="912286"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7" name="Freeform 1152"/>
          <p:cNvSpPr>
            <a:spLocks/>
          </p:cNvSpPr>
          <p:nvPr/>
        </p:nvSpPr>
        <p:spPr bwMode="auto">
          <a:xfrm>
            <a:off x="912286"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8" name="Freeform 1154"/>
          <p:cNvSpPr>
            <a:spLocks/>
          </p:cNvSpPr>
          <p:nvPr/>
        </p:nvSpPr>
        <p:spPr bwMode="auto">
          <a:xfrm>
            <a:off x="886886"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9" name="Freeform 1156"/>
          <p:cNvSpPr>
            <a:spLocks/>
          </p:cNvSpPr>
          <p:nvPr/>
        </p:nvSpPr>
        <p:spPr bwMode="auto">
          <a:xfrm>
            <a:off x="886886"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0" name="Freeform 1163"/>
          <p:cNvSpPr>
            <a:spLocks/>
          </p:cNvSpPr>
          <p:nvPr/>
        </p:nvSpPr>
        <p:spPr bwMode="auto">
          <a:xfrm>
            <a:off x="814917" y="415928"/>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1" name="Freeform 1172"/>
          <p:cNvSpPr>
            <a:spLocks/>
          </p:cNvSpPr>
          <p:nvPr/>
        </p:nvSpPr>
        <p:spPr bwMode="auto">
          <a:xfrm>
            <a:off x="776820"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2" name="Freeform 1177"/>
          <p:cNvSpPr>
            <a:spLocks/>
          </p:cNvSpPr>
          <p:nvPr/>
        </p:nvSpPr>
        <p:spPr bwMode="auto">
          <a:xfrm>
            <a:off x="742953" y="534991"/>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3" name="Freeform 1180"/>
          <p:cNvSpPr>
            <a:spLocks/>
          </p:cNvSpPr>
          <p:nvPr/>
        </p:nvSpPr>
        <p:spPr bwMode="auto">
          <a:xfrm>
            <a:off x="747186" y="530228"/>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4" name="Line 1187"/>
          <p:cNvSpPr>
            <a:spLocks noChangeShapeType="1"/>
          </p:cNvSpPr>
          <p:nvPr/>
        </p:nvSpPr>
        <p:spPr bwMode="auto">
          <a:xfrm>
            <a:off x="759886"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5" name="Line 1188"/>
          <p:cNvSpPr>
            <a:spLocks noChangeShapeType="1"/>
          </p:cNvSpPr>
          <p:nvPr/>
        </p:nvSpPr>
        <p:spPr bwMode="auto">
          <a:xfrm>
            <a:off x="759886"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6" name="Freeform 1208"/>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7" name="Freeform 1210"/>
          <p:cNvSpPr>
            <a:spLocks/>
          </p:cNvSpPr>
          <p:nvPr/>
        </p:nvSpPr>
        <p:spPr bwMode="auto">
          <a:xfrm>
            <a:off x="793753" y="557216"/>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8" name="Freeform 1214"/>
          <p:cNvSpPr>
            <a:spLocks/>
          </p:cNvSpPr>
          <p:nvPr/>
        </p:nvSpPr>
        <p:spPr bwMode="auto">
          <a:xfrm>
            <a:off x="793753" y="557216"/>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9" name="Rectangle 1215"/>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30" name="Freeform 1217"/>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1" name="Freeform 1219"/>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2" name="Freeform 1221"/>
          <p:cNvSpPr>
            <a:spLocks/>
          </p:cNvSpPr>
          <p:nvPr/>
        </p:nvSpPr>
        <p:spPr bwMode="auto">
          <a:xfrm>
            <a:off x="975786" y="541341"/>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3" name="Freeform 1234"/>
          <p:cNvSpPr>
            <a:spLocks/>
          </p:cNvSpPr>
          <p:nvPr/>
        </p:nvSpPr>
        <p:spPr bwMode="auto">
          <a:xfrm>
            <a:off x="963086" y="550866"/>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4" name="Line 1237"/>
          <p:cNvSpPr>
            <a:spLocks noChangeShapeType="1"/>
          </p:cNvSpPr>
          <p:nvPr/>
        </p:nvSpPr>
        <p:spPr bwMode="auto">
          <a:xfrm>
            <a:off x="971551" y="544516"/>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5" name="Line 1238"/>
          <p:cNvSpPr>
            <a:spLocks noChangeShapeType="1"/>
          </p:cNvSpPr>
          <p:nvPr/>
        </p:nvSpPr>
        <p:spPr bwMode="auto">
          <a:xfrm>
            <a:off x="971551" y="544516"/>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6" name="Freeform 1240"/>
          <p:cNvSpPr>
            <a:spLocks/>
          </p:cNvSpPr>
          <p:nvPr/>
        </p:nvSpPr>
        <p:spPr bwMode="auto">
          <a:xfrm>
            <a:off x="971551" y="541341"/>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7" name="Freeform 1243"/>
          <p:cNvSpPr>
            <a:spLocks/>
          </p:cNvSpPr>
          <p:nvPr/>
        </p:nvSpPr>
        <p:spPr bwMode="auto">
          <a:xfrm>
            <a:off x="971553" y="538166"/>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8" name="Freeform 1246"/>
          <p:cNvSpPr>
            <a:spLocks/>
          </p:cNvSpPr>
          <p:nvPr/>
        </p:nvSpPr>
        <p:spPr bwMode="auto">
          <a:xfrm>
            <a:off x="967320" y="547691"/>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9" name="Freeform 1250"/>
          <p:cNvSpPr>
            <a:spLocks/>
          </p:cNvSpPr>
          <p:nvPr/>
        </p:nvSpPr>
        <p:spPr bwMode="auto">
          <a:xfrm>
            <a:off x="975786"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0" name="Freeform 1252"/>
          <p:cNvSpPr>
            <a:spLocks/>
          </p:cNvSpPr>
          <p:nvPr/>
        </p:nvSpPr>
        <p:spPr bwMode="auto">
          <a:xfrm>
            <a:off x="975786"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1" name="Freeform 1255"/>
          <p:cNvSpPr>
            <a:spLocks/>
          </p:cNvSpPr>
          <p:nvPr/>
        </p:nvSpPr>
        <p:spPr bwMode="auto">
          <a:xfrm>
            <a:off x="950386" y="550866"/>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2" name="Rectangle 1256"/>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43" name="Freeform 1258"/>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4" name="Freeform 1266"/>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5" name="Freeform 1269"/>
          <p:cNvSpPr>
            <a:spLocks/>
          </p:cNvSpPr>
          <p:nvPr/>
        </p:nvSpPr>
        <p:spPr bwMode="auto">
          <a:xfrm>
            <a:off x="971553" y="530228"/>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52" name="Freeform 1277"/>
          <p:cNvSpPr>
            <a:spLocks/>
          </p:cNvSpPr>
          <p:nvPr/>
        </p:nvSpPr>
        <p:spPr bwMode="auto">
          <a:xfrm>
            <a:off x="971551" y="523878"/>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53" name="Freeform 1287"/>
          <p:cNvSpPr>
            <a:spLocks/>
          </p:cNvSpPr>
          <p:nvPr/>
        </p:nvSpPr>
        <p:spPr bwMode="auto">
          <a:xfrm>
            <a:off x="958853"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54" name="Freeform 1290"/>
          <p:cNvSpPr>
            <a:spLocks/>
          </p:cNvSpPr>
          <p:nvPr/>
        </p:nvSpPr>
        <p:spPr bwMode="auto">
          <a:xfrm>
            <a:off x="958853"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55"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6" name="Rectangle 1336"/>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7" name="Rectangle 1337"/>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8"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9"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60"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61"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62" name="Rectangle 1344"/>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324" name="Title 323"/>
          <p:cNvSpPr>
            <a:spLocks noGrp="1"/>
          </p:cNvSpPr>
          <p:nvPr>
            <p:ph type="title"/>
          </p:nvPr>
        </p:nvSpPr>
        <p:spPr>
          <a:xfrm>
            <a:off x="457868" y="301628"/>
            <a:ext cx="11252869" cy="1031875"/>
          </a:xfrm>
        </p:spPr>
        <p:txBody>
          <a:bodyPr anchor="ctr"/>
          <a:lstStyle>
            <a:lvl1pPr>
              <a:defRPr b="1"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457870" y="1460503"/>
            <a:ext cx="11253740" cy="4600863"/>
          </a:xfrm>
        </p:spPr>
        <p:txBody>
          <a:bodyPr>
            <a:normAutofit/>
          </a:bodyPr>
          <a:lstStyle>
            <a:lvl1pPr>
              <a:lnSpc>
                <a:spcPct val="130000"/>
              </a:lnSpc>
              <a:spcBef>
                <a:spcPts val="900"/>
              </a:spcBef>
              <a:defRPr>
                <a:solidFill>
                  <a:schemeClr val="tx1"/>
                </a:solidFill>
              </a:defRPr>
            </a:lvl1pPr>
            <a:lvl2pPr>
              <a:lnSpc>
                <a:spcPct val="130000"/>
              </a:lnSpc>
              <a:spcBef>
                <a:spcPts val="900"/>
              </a:spcBef>
              <a:buClr>
                <a:schemeClr val="tx2">
                  <a:lumMod val="50000"/>
                  <a:lumOff val="50000"/>
                </a:schemeClr>
              </a:buClr>
              <a:defRPr>
                <a:solidFill>
                  <a:schemeClr val="tx1"/>
                </a:solidFill>
              </a:defRPr>
            </a:lvl2pPr>
            <a:lvl3pPr marL="418338">
              <a:lnSpc>
                <a:spcPct val="130000"/>
              </a:lnSpc>
              <a:spcBef>
                <a:spcPts val="0"/>
              </a:spcBef>
              <a:buClr>
                <a:schemeClr val="tx2">
                  <a:lumMod val="50000"/>
                  <a:lumOff val="50000"/>
                </a:schemeClr>
              </a:buClr>
              <a:defRPr sz="1200">
                <a:solidFill>
                  <a:schemeClr val="tx1"/>
                </a:solidFill>
              </a:defRPr>
            </a:lvl3pPr>
            <a:lvl4pPr>
              <a:lnSpc>
                <a:spcPct val="130000"/>
              </a:lnSpc>
              <a:spcBef>
                <a:spcPts val="0"/>
              </a:spcBef>
              <a:buClr>
                <a:schemeClr val="tx2">
                  <a:lumMod val="50000"/>
                  <a:lumOff val="50000"/>
                </a:schemeClr>
              </a:buClr>
              <a:defRPr>
                <a:solidFill>
                  <a:schemeClr val="tx1"/>
                </a:solidFill>
              </a:defRPr>
            </a:lvl4pPr>
            <a:lvl5pPr>
              <a:lnSpc>
                <a:spcPct val="130000"/>
              </a:lnSpc>
              <a:spcBef>
                <a:spcPts val="0"/>
              </a:spcBef>
              <a:buClr>
                <a:schemeClr val="tx2">
                  <a:lumMod val="50000"/>
                  <a:lumOff val="50000"/>
                </a:schemeClr>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endParaRPr lang="en-US" dirty="0"/>
          </a:p>
        </p:txBody>
      </p:sp>
      <p:sp>
        <p:nvSpPr>
          <p:cNvPr id="64" name="Slide Number Placeholder 9"/>
          <p:cNvSpPr>
            <a:spLocks noGrp="1"/>
          </p:cNvSpPr>
          <p:nvPr>
            <p:ph type="sldNum" sz="quarter" idx="12"/>
          </p:nvPr>
        </p:nvSpPr>
        <p:spPr/>
        <p:txBody>
          <a:bodyPr/>
          <a:lstStyle>
            <a:lvl1pPr>
              <a:defRPr/>
            </a:lvl1pPr>
          </a:lstStyle>
          <a:p>
            <a:pPr>
              <a:defRPr/>
            </a:pPr>
            <a:fld id="{E0D8E988-6C0E-420E-BE45-97BA1944944A}" type="slidenum">
              <a:rPr lang="en-US"/>
              <a:pPr>
                <a:defRPr/>
              </a:pPr>
              <a:t>‹#›</a:t>
            </a:fld>
            <a:endParaRPr lang="en-US" dirty="0"/>
          </a:p>
        </p:txBody>
      </p:sp>
    </p:spTree>
    <p:extLst>
      <p:ext uri="{BB962C8B-B14F-4D97-AF65-F5344CB8AC3E}">
        <p14:creationId xmlns:p14="http://schemas.microsoft.com/office/powerpoint/2010/main" val="3172066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Light Blue Title Slide">
    <p:spTree>
      <p:nvGrpSpPr>
        <p:cNvPr id="1" name=""/>
        <p:cNvGrpSpPr/>
        <p:nvPr/>
      </p:nvGrpSpPr>
      <p:grpSpPr>
        <a:xfrm>
          <a:off x="0" y="0"/>
          <a:ext cx="0" cy="0"/>
          <a:chOff x="0" y="0"/>
          <a:chExt cx="0" cy="0"/>
        </a:xfrm>
      </p:grpSpPr>
      <p:sp>
        <p:nvSpPr>
          <p:cNvPr id="5" name="Rectangle 4"/>
          <p:cNvSpPr>
            <a:spLocks noChangeArrowheads="1"/>
          </p:cNvSpPr>
          <p:nvPr/>
        </p:nvSpPr>
        <p:spPr bwMode="auto">
          <a:xfrm flipV="1">
            <a:off x="0" y="3"/>
            <a:ext cx="12192000" cy="4479925"/>
          </a:xfrm>
          <a:prstGeom prst="rect">
            <a:avLst/>
          </a:prstGeom>
          <a:solidFill>
            <a:srgbClr val="139AF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6" name="Line 1086"/>
          <p:cNvSpPr>
            <a:spLocks noChangeShapeType="1"/>
          </p:cNvSpPr>
          <p:nvPr/>
        </p:nvSpPr>
        <p:spPr bwMode="auto">
          <a:xfrm>
            <a:off x="645586" y="617541"/>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7" name="Line 1087"/>
          <p:cNvSpPr>
            <a:spLocks noChangeShapeType="1"/>
          </p:cNvSpPr>
          <p:nvPr/>
        </p:nvSpPr>
        <p:spPr bwMode="auto">
          <a:xfrm>
            <a:off x="645586" y="617541"/>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8" name="Rectangle 1088"/>
          <p:cNvSpPr>
            <a:spLocks noChangeArrowheads="1"/>
          </p:cNvSpPr>
          <p:nvPr/>
        </p:nvSpPr>
        <p:spPr bwMode="auto">
          <a:xfrm>
            <a:off x="645586" y="617541"/>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9" name="Rectangle 1089"/>
          <p:cNvSpPr>
            <a:spLocks noChangeArrowheads="1"/>
          </p:cNvSpPr>
          <p:nvPr/>
        </p:nvSpPr>
        <p:spPr bwMode="auto">
          <a:xfrm>
            <a:off x="645586" y="617541"/>
            <a:ext cx="2116"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10" name="Freeform 1098"/>
          <p:cNvSpPr>
            <a:spLocks/>
          </p:cNvSpPr>
          <p:nvPr/>
        </p:nvSpPr>
        <p:spPr bwMode="auto">
          <a:xfrm>
            <a:off x="649820" y="617541"/>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1" name="Freeform 1115"/>
          <p:cNvSpPr>
            <a:spLocks/>
          </p:cNvSpPr>
          <p:nvPr/>
        </p:nvSpPr>
        <p:spPr bwMode="auto">
          <a:xfrm>
            <a:off x="611720"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2" name="Freeform 1120"/>
          <p:cNvSpPr>
            <a:spLocks/>
          </p:cNvSpPr>
          <p:nvPr/>
        </p:nvSpPr>
        <p:spPr bwMode="auto">
          <a:xfrm>
            <a:off x="611720" y="463553"/>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3" name="Freeform 1134"/>
          <p:cNvSpPr>
            <a:spLocks/>
          </p:cNvSpPr>
          <p:nvPr/>
        </p:nvSpPr>
        <p:spPr bwMode="auto">
          <a:xfrm>
            <a:off x="937686"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4" name="Freeform 1141"/>
          <p:cNvSpPr>
            <a:spLocks/>
          </p:cNvSpPr>
          <p:nvPr/>
        </p:nvSpPr>
        <p:spPr bwMode="auto">
          <a:xfrm>
            <a:off x="941919"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5" name="Freeform 1148"/>
          <p:cNvSpPr>
            <a:spLocks/>
          </p:cNvSpPr>
          <p:nvPr/>
        </p:nvSpPr>
        <p:spPr bwMode="auto">
          <a:xfrm>
            <a:off x="924986"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6" name="Freeform 1150"/>
          <p:cNvSpPr>
            <a:spLocks/>
          </p:cNvSpPr>
          <p:nvPr/>
        </p:nvSpPr>
        <p:spPr bwMode="auto">
          <a:xfrm>
            <a:off x="912286" y="447677"/>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7" name="Freeform 1152"/>
          <p:cNvSpPr>
            <a:spLocks/>
          </p:cNvSpPr>
          <p:nvPr/>
        </p:nvSpPr>
        <p:spPr bwMode="auto">
          <a:xfrm>
            <a:off x="912286" y="447677"/>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8" name="Freeform 1154"/>
          <p:cNvSpPr>
            <a:spLocks/>
          </p:cNvSpPr>
          <p:nvPr/>
        </p:nvSpPr>
        <p:spPr bwMode="auto">
          <a:xfrm>
            <a:off x="886886"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19" name="Freeform 1156"/>
          <p:cNvSpPr>
            <a:spLocks/>
          </p:cNvSpPr>
          <p:nvPr/>
        </p:nvSpPr>
        <p:spPr bwMode="auto">
          <a:xfrm>
            <a:off x="886886"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0" name="Freeform 1163"/>
          <p:cNvSpPr>
            <a:spLocks/>
          </p:cNvSpPr>
          <p:nvPr/>
        </p:nvSpPr>
        <p:spPr bwMode="auto">
          <a:xfrm>
            <a:off x="814917" y="415928"/>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1" name="Freeform 1172"/>
          <p:cNvSpPr>
            <a:spLocks/>
          </p:cNvSpPr>
          <p:nvPr/>
        </p:nvSpPr>
        <p:spPr bwMode="auto">
          <a:xfrm>
            <a:off x="776820" y="476253"/>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2" name="Freeform 1177"/>
          <p:cNvSpPr>
            <a:spLocks/>
          </p:cNvSpPr>
          <p:nvPr/>
        </p:nvSpPr>
        <p:spPr bwMode="auto">
          <a:xfrm>
            <a:off x="742953" y="534991"/>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3" name="Freeform 1180"/>
          <p:cNvSpPr>
            <a:spLocks/>
          </p:cNvSpPr>
          <p:nvPr/>
        </p:nvSpPr>
        <p:spPr bwMode="auto">
          <a:xfrm>
            <a:off x="747186" y="530228"/>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4" name="Line 1187"/>
          <p:cNvSpPr>
            <a:spLocks noChangeShapeType="1"/>
          </p:cNvSpPr>
          <p:nvPr/>
        </p:nvSpPr>
        <p:spPr bwMode="auto">
          <a:xfrm>
            <a:off x="759886"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5" name="Line 1188"/>
          <p:cNvSpPr>
            <a:spLocks noChangeShapeType="1"/>
          </p:cNvSpPr>
          <p:nvPr/>
        </p:nvSpPr>
        <p:spPr bwMode="auto">
          <a:xfrm>
            <a:off x="759886" y="52070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6" name="Freeform 1208"/>
          <p:cNvSpPr>
            <a:spLocks/>
          </p:cNvSpPr>
          <p:nvPr/>
        </p:nvSpPr>
        <p:spPr bwMode="auto">
          <a:xfrm>
            <a:off x="793751" y="557216"/>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7" name="Freeform 1210"/>
          <p:cNvSpPr>
            <a:spLocks/>
          </p:cNvSpPr>
          <p:nvPr/>
        </p:nvSpPr>
        <p:spPr bwMode="auto">
          <a:xfrm>
            <a:off x="793753" y="557216"/>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8" name="Freeform 1214"/>
          <p:cNvSpPr>
            <a:spLocks/>
          </p:cNvSpPr>
          <p:nvPr/>
        </p:nvSpPr>
        <p:spPr bwMode="auto">
          <a:xfrm>
            <a:off x="793753" y="557216"/>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29" name="Rectangle 1215"/>
          <p:cNvSpPr>
            <a:spLocks noChangeArrowheads="1"/>
          </p:cNvSpPr>
          <p:nvPr/>
        </p:nvSpPr>
        <p:spPr bwMode="auto">
          <a:xfrm>
            <a:off x="793751" y="627066"/>
            <a:ext cx="2116"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30" name="Freeform 1217"/>
          <p:cNvSpPr>
            <a:spLocks/>
          </p:cNvSpPr>
          <p:nvPr/>
        </p:nvSpPr>
        <p:spPr bwMode="auto">
          <a:xfrm>
            <a:off x="793751" y="6270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1" name="Freeform 1219"/>
          <p:cNvSpPr>
            <a:spLocks/>
          </p:cNvSpPr>
          <p:nvPr/>
        </p:nvSpPr>
        <p:spPr bwMode="auto">
          <a:xfrm>
            <a:off x="975786" y="541341"/>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2" name="Freeform 1221"/>
          <p:cNvSpPr>
            <a:spLocks/>
          </p:cNvSpPr>
          <p:nvPr/>
        </p:nvSpPr>
        <p:spPr bwMode="auto">
          <a:xfrm>
            <a:off x="975786" y="541341"/>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3" name="Freeform 1234"/>
          <p:cNvSpPr>
            <a:spLocks/>
          </p:cNvSpPr>
          <p:nvPr/>
        </p:nvSpPr>
        <p:spPr bwMode="auto">
          <a:xfrm>
            <a:off x="963086" y="550866"/>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4" name="Line 1237"/>
          <p:cNvSpPr>
            <a:spLocks noChangeShapeType="1"/>
          </p:cNvSpPr>
          <p:nvPr/>
        </p:nvSpPr>
        <p:spPr bwMode="auto">
          <a:xfrm>
            <a:off x="971551" y="544516"/>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5" name="Line 1238"/>
          <p:cNvSpPr>
            <a:spLocks noChangeShapeType="1"/>
          </p:cNvSpPr>
          <p:nvPr/>
        </p:nvSpPr>
        <p:spPr bwMode="auto">
          <a:xfrm>
            <a:off x="971551" y="544516"/>
            <a:ext cx="2116"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6" name="Freeform 1240"/>
          <p:cNvSpPr>
            <a:spLocks/>
          </p:cNvSpPr>
          <p:nvPr/>
        </p:nvSpPr>
        <p:spPr bwMode="auto">
          <a:xfrm>
            <a:off x="971551" y="541341"/>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7" name="Freeform 1243"/>
          <p:cNvSpPr>
            <a:spLocks/>
          </p:cNvSpPr>
          <p:nvPr/>
        </p:nvSpPr>
        <p:spPr bwMode="auto">
          <a:xfrm>
            <a:off x="971553" y="538166"/>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8" name="Freeform 1246"/>
          <p:cNvSpPr>
            <a:spLocks/>
          </p:cNvSpPr>
          <p:nvPr/>
        </p:nvSpPr>
        <p:spPr bwMode="auto">
          <a:xfrm>
            <a:off x="967320" y="547691"/>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39" name="Freeform 1250"/>
          <p:cNvSpPr>
            <a:spLocks/>
          </p:cNvSpPr>
          <p:nvPr/>
        </p:nvSpPr>
        <p:spPr bwMode="auto">
          <a:xfrm>
            <a:off x="975786"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0" name="Freeform 1252"/>
          <p:cNvSpPr>
            <a:spLocks/>
          </p:cNvSpPr>
          <p:nvPr/>
        </p:nvSpPr>
        <p:spPr bwMode="auto">
          <a:xfrm>
            <a:off x="975786"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1" name="Freeform 1255"/>
          <p:cNvSpPr>
            <a:spLocks/>
          </p:cNvSpPr>
          <p:nvPr/>
        </p:nvSpPr>
        <p:spPr bwMode="auto">
          <a:xfrm>
            <a:off x="950386" y="550866"/>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2" name="Rectangle 1256"/>
          <p:cNvSpPr>
            <a:spLocks noChangeArrowheads="1"/>
          </p:cNvSpPr>
          <p:nvPr/>
        </p:nvSpPr>
        <p:spPr bwMode="auto">
          <a:xfrm>
            <a:off x="963086" y="550866"/>
            <a:ext cx="2116"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43" name="Freeform 1258"/>
          <p:cNvSpPr>
            <a:spLocks/>
          </p:cNvSpPr>
          <p:nvPr/>
        </p:nvSpPr>
        <p:spPr bwMode="auto">
          <a:xfrm>
            <a:off x="963086" y="550866"/>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4" name="Freeform 1266"/>
          <p:cNvSpPr>
            <a:spLocks/>
          </p:cNvSpPr>
          <p:nvPr/>
        </p:nvSpPr>
        <p:spPr bwMode="auto">
          <a:xfrm>
            <a:off x="971551" y="534991"/>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5" name="Freeform 1269"/>
          <p:cNvSpPr>
            <a:spLocks/>
          </p:cNvSpPr>
          <p:nvPr/>
        </p:nvSpPr>
        <p:spPr bwMode="auto">
          <a:xfrm>
            <a:off x="971553" y="530228"/>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52" name="Freeform 1277"/>
          <p:cNvSpPr>
            <a:spLocks/>
          </p:cNvSpPr>
          <p:nvPr/>
        </p:nvSpPr>
        <p:spPr bwMode="auto">
          <a:xfrm>
            <a:off x="971551" y="523878"/>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53" name="Freeform 1287"/>
          <p:cNvSpPr>
            <a:spLocks/>
          </p:cNvSpPr>
          <p:nvPr/>
        </p:nvSpPr>
        <p:spPr bwMode="auto">
          <a:xfrm>
            <a:off x="958853"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54" name="Freeform 1290"/>
          <p:cNvSpPr>
            <a:spLocks/>
          </p:cNvSpPr>
          <p:nvPr/>
        </p:nvSpPr>
        <p:spPr bwMode="auto">
          <a:xfrm>
            <a:off x="958853" y="517527"/>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350"/>
          </a:p>
        </p:txBody>
      </p:sp>
      <p:sp>
        <p:nvSpPr>
          <p:cNvPr id="55" name="Rectangle 1335"/>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6" name="Rectangle 1336"/>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7" name="Rectangle 1337"/>
          <p:cNvSpPr>
            <a:spLocks noChangeArrowheads="1"/>
          </p:cNvSpPr>
          <p:nvPr/>
        </p:nvSpPr>
        <p:spPr bwMode="auto">
          <a:xfrm>
            <a:off x="632886" y="4953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8" name="Rectangle 1340"/>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59" name="Rectangle 1341"/>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60" name="Rectangle 1342"/>
          <p:cNvSpPr>
            <a:spLocks noChangeArrowheads="1"/>
          </p:cNvSpPr>
          <p:nvPr/>
        </p:nvSpPr>
        <p:spPr bwMode="auto">
          <a:xfrm>
            <a:off x="624419" y="508000"/>
            <a:ext cx="2116"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61" name="Rectangle 1343"/>
          <p:cNvSpPr>
            <a:spLocks noChangeArrowheads="1"/>
          </p:cNvSpPr>
          <p:nvPr/>
        </p:nvSpPr>
        <p:spPr bwMode="auto">
          <a:xfrm>
            <a:off x="624419" y="508000"/>
            <a:ext cx="2116"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sp>
        <p:nvSpPr>
          <p:cNvPr id="62" name="Rectangle 1344"/>
          <p:cNvSpPr>
            <a:spLocks noChangeArrowheads="1"/>
          </p:cNvSpPr>
          <p:nvPr/>
        </p:nvSpPr>
        <p:spPr bwMode="auto">
          <a:xfrm>
            <a:off x="620186" y="485778"/>
            <a:ext cx="2116"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cs typeface="+mn-cs"/>
            </a:endParaRPr>
          </a:p>
        </p:txBody>
      </p:sp>
      <p:pic>
        <p:nvPicPr>
          <p:cNvPr id="63" name="Picture 6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02" y="4687891"/>
            <a:ext cx="4887007" cy="9621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4" name="Rectangle 63"/>
          <p:cNvSpPr>
            <a:spLocks noChangeArrowheads="1"/>
          </p:cNvSpPr>
          <p:nvPr/>
        </p:nvSpPr>
        <p:spPr bwMode="auto">
          <a:xfrm>
            <a:off x="0" y="4311653"/>
            <a:ext cx="12192000" cy="176213"/>
          </a:xfrm>
          <a:prstGeom prst="rect">
            <a:avLst/>
          </a:pr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a:solidFill>
                <a:schemeClr val="bg1"/>
              </a:solidFill>
              <a:cs typeface="+mn-cs"/>
            </a:endParaRPr>
          </a:p>
        </p:txBody>
      </p:sp>
      <p:sp>
        <p:nvSpPr>
          <p:cNvPr id="330" name="Title 329"/>
          <p:cNvSpPr>
            <a:spLocks noGrp="1"/>
          </p:cNvSpPr>
          <p:nvPr>
            <p:ph type="title"/>
          </p:nvPr>
        </p:nvSpPr>
        <p:spPr>
          <a:xfrm>
            <a:off x="2016832" y="1189792"/>
            <a:ext cx="9295741" cy="1822161"/>
          </a:xfrm>
        </p:spPr>
        <p:txBody>
          <a:bodyPr anchor="b"/>
          <a:lstStyle>
            <a:lvl1pPr>
              <a:lnSpc>
                <a:spcPct val="100000"/>
              </a:lnSpc>
              <a:spcBef>
                <a:spcPts val="0"/>
              </a:spcBef>
              <a:defRPr sz="2700" b="1"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2033565" y="3000005"/>
            <a:ext cx="9279009" cy="875885"/>
          </a:xfrm>
        </p:spPr>
        <p:txBody>
          <a:bodyPr>
            <a:normAutofit/>
          </a:bodyPr>
          <a:lstStyle>
            <a:lvl1pPr>
              <a:lnSpc>
                <a:spcPct val="100000"/>
              </a:lnSpc>
              <a:spcBef>
                <a:spcPts val="0"/>
              </a:spcBef>
              <a:defRPr sz="18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69" name="Text Placeholder 331"/>
          <p:cNvSpPr>
            <a:spLocks noGrp="1"/>
          </p:cNvSpPr>
          <p:nvPr>
            <p:ph type="body" sz="quarter" idx="14"/>
          </p:nvPr>
        </p:nvSpPr>
        <p:spPr>
          <a:xfrm>
            <a:off x="7224889" y="4927603"/>
            <a:ext cx="4087683" cy="995705"/>
          </a:xfrm>
        </p:spPr>
        <p:txBody>
          <a:bodyPr anchor="b"/>
          <a:lstStyle>
            <a:lvl1pPr algn="r">
              <a:lnSpc>
                <a:spcPct val="100000"/>
              </a:lnSpc>
              <a:defRPr sz="1125"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a:p>
            <a:pPr lvl="1"/>
            <a:r>
              <a:rPr lang="en-US"/>
              <a:t>Second level</a:t>
            </a:r>
          </a:p>
        </p:txBody>
      </p:sp>
      <p:sp>
        <p:nvSpPr>
          <p:cNvPr id="65" name="Rectangle 1028"/>
          <p:cNvSpPr>
            <a:spLocks noGrp="1" noChangeArrowheads="1"/>
          </p:cNvSpPr>
          <p:nvPr>
            <p:ph type="dt" sz="half" idx="15"/>
          </p:nvPr>
        </p:nvSpPr>
        <p:spPr>
          <a:xfrm>
            <a:off x="7909984" y="5975350"/>
            <a:ext cx="3403600" cy="306388"/>
          </a:xfrm>
        </p:spPr>
        <p:txBody>
          <a:bodyPr rIns="0"/>
          <a:lstStyle>
            <a:lvl1pPr algn="r">
              <a:defRPr b="0" i="0">
                <a:solidFill>
                  <a:schemeClr val="tx1"/>
                </a:solidFill>
                <a:latin typeface="Arial"/>
                <a:cs typeface="Arial"/>
              </a:defRPr>
            </a:lvl1pPr>
          </a:lstStyle>
          <a:p>
            <a:endParaRPr lang="en-US"/>
          </a:p>
        </p:txBody>
      </p:sp>
    </p:spTree>
    <p:extLst>
      <p:ext uri="{BB962C8B-B14F-4D97-AF65-F5344CB8AC3E}">
        <p14:creationId xmlns:p14="http://schemas.microsoft.com/office/powerpoint/2010/main" val="1826992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465667" y="1132417"/>
            <a:ext cx="11260667" cy="5069416"/>
          </a:xfrm>
        </p:spPr>
        <p:txBody>
          <a:bodyPr/>
          <a:lstStyle/>
          <a:p>
            <a:pPr lvl="0"/>
            <a:endParaRPr lang="en-US" noProof="0" dirty="0"/>
          </a:p>
        </p:txBody>
      </p:sp>
      <p:sp>
        <p:nvSpPr>
          <p:cNvPr id="2" name="Title 1"/>
          <p:cNvSpPr>
            <a:spLocks noGrp="1"/>
          </p:cNvSpPr>
          <p:nvPr>
            <p:ph type="title"/>
          </p:nvPr>
        </p:nvSpPr>
        <p:spPr>
          <a:xfrm>
            <a:off x="475912" y="307475"/>
            <a:ext cx="11213472"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2BA9DDAB-13A3-4E47-8334-BEEEDFD18BC7}" type="slidenum">
              <a:rPr lang="en-US"/>
              <a:pPr>
                <a:defRPr/>
              </a:pPr>
              <a:t>‹#›</a:t>
            </a:fld>
            <a:endParaRPr lang="en-US"/>
          </a:p>
        </p:txBody>
      </p:sp>
      <p:sp>
        <p:nvSpPr>
          <p:cNvPr id="6" name="Footer Placeholder 4"/>
          <p:cNvSpPr>
            <a:spLocks noGrp="1"/>
          </p:cNvSpPr>
          <p:nvPr>
            <p:ph type="ftr" sz="quarter" idx="20"/>
          </p:nvPr>
        </p:nvSpPr>
        <p:spPr/>
        <p:txBody>
          <a:bodyPr/>
          <a:lstStyle>
            <a:lvl1pPr>
              <a:defRPr/>
            </a:lvl1pPr>
          </a:lstStyle>
          <a:p>
            <a:pPr>
              <a:defRPr/>
            </a:pPr>
            <a:endParaRPr lang="en-US"/>
          </a:p>
        </p:txBody>
      </p:sp>
    </p:spTree>
    <p:extLst>
      <p:ext uri="{BB962C8B-B14F-4D97-AF65-F5344CB8AC3E}">
        <p14:creationId xmlns:p14="http://schemas.microsoft.com/office/powerpoint/2010/main" val="21797388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2967347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1856304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33014280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22085515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4254759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1315498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1647114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18938968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12237294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2118144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2801926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12192000" cy="176212"/>
          </a:xfrm>
          <a:prstGeom prst="rect">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975" b="0" dirty="0">
              <a:solidFill>
                <a:schemeClr val="bg1"/>
              </a:solidFill>
              <a:latin typeface="+mn-lt"/>
              <a:cs typeface="+mn-cs"/>
            </a:endParaRPr>
          </a:p>
        </p:txBody>
      </p:sp>
      <p:sp>
        <p:nvSpPr>
          <p:cNvPr id="2" name="Title 1"/>
          <p:cNvSpPr>
            <a:spLocks noGrp="1"/>
          </p:cNvSpPr>
          <p:nvPr>
            <p:ph type="title"/>
          </p:nvPr>
        </p:nvSpPr>
        <p:spPr>
          <a:xfrm>
            <a:off x="475914" y="301629"/>
            <a:ext cx="11282705" cy="756707"/>
          </a:xfrm>
        </p:spPr>
        <p:txBody>
          <a:bodyPr anchor="b"/>
          <a:lstStyle>
            <a:lvl1pPr>
              <a:defRPr sz="1650" b="0" i="0">
                <a:solidFill>
                  <a:schemeClr val="tx2"/>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465667" y="1598613"/>
            <a:ext cx="11303000" cy="4613804"/>
          </a:xfrm>
        </p:spPr>
        <p:txBody>
          <a:bodyPr>
            <a:normAutofit/>
          </a:bodyPr>
          <a:lstStyle>
            <a:lvl1pPr>
              <a:lnSpc>
                <a:spcPct val="100000"/>
              </a:lnSpc>
              <a:spcBef>
                <a:spcPts val="1800"/>
              </a:spcBef>
              <a:tabLst>
                <a:tab pos="6301979" algn="r"/>
              </a:tabLst>
              <a:defRPr lang="en-US" sz="1200" baseline="0" smtClean="0"/>
            </a:lvl1pPr>
          </a:lstStyle>
          <a:p>
            <a:pPr lvl="0"/>
            <a:r>
              <a:rPr lang="en-US" dirty="0"/>
              <a:t>Click to edit Master text styles</a:t>
            </a:r>
          </a:p>
        </p:txBody>
      </p:sp>
      <p:sp>
        <p:nvSpPr>
          <p:cNvPr id="5" name="Slide Number Placeholder 3"/>
          <p:cNvSpPr>
            <a:spLocks noGrp="1"/>
          </p:cNvSpPr>
          <p:nvPr>
            <p:ph type="sldNum" sz="quarter" idx="14"/>
          </p:nvPr>
        </p:nvSpPr>
        <p:spPr/>
        <p:txBody>
          <a:bodyPr/>
          <a:lstStyle>
            <a:lvl1pPr>
              <a:defRPr/>
            </a:lvl1pPr>
          </a:lstStyle>
          <a:p>
            <a:fld id="{60707171-2A42-41AF-B064-502AF594E48C}" type="slidenum">
              <a:rPr lang="en-US" altLang="en-US"/>
              <a:pPr/>
              <a:t>‹#›</a:t>
            </a:fld>
            <a:endParaRPr lang="en-US" altLang="en-US"/>
          </a:p>
        </p:txBody>
      </p:sp>
      <p:sp>
        <p:nvSpPr>
          <p:cNvPr id="6" name="Footer Placeholder 4"/>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20143040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8506884" y="615951"/>
            <a:ext cx="1352549"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5" name="Freeform 1683"/>
          <p:cNvSpPr>
            <a:spLocks/>
          </p:cNvSpPr>
          <p:nvPr/>
        </p:nvSpPr>
        <p:spPr bwMode="auto">
          <a:xfrm flipH="1">
            <a:off x="9880600" y="3175"/>
            <a:ext cx="950384"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600"/>
          </a:p>
        </p:txBody>
      </p:sp>
      <p:sp>
        <p:nvSpPr>
          <p:cNvPr id="6" name="Line 1086"/>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7" name="Line 1087"/>
          <p:cNvSpPr>
            <a:spLocks noChangeShapeType="1"/>
          </p:cNvSpPr>
          <p:nvPr/>
        </p:nvSpPr>
        <p:spPr bwMode="auto">
          <a:xfrm>
            <a:off x="645585" y="617539"/>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8" name="Rectangle 1088"/>
          <p:cNvSpPr>
            <a:spLocks noChangeArrowheads="1"/>
          </p:cNvSpPr>
          <p:nvPr/>
        </p:nvSpPr>
        <p:spPr bwMode="auto">
          <a:xfrm>
            <a:off x="645585" y="617539"/>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9" name="Rectangle 1089"/>
          <p:cNvSpPr>
            <a:spLocks noChangeArrowheads="1"/>
          </p:cNvSpPr>
          <p:nvPr/>
        </p:nvSpPr>
        <p:spPr bwMode="auto">
          <a:xfrm>
            <a:off x="645585" y="61753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10" name="Freeform 1098"/>
          <p:cNvSpPr>
            <a:spLocks/>
          </p:cNvSpPr>
          <p:nvPr/>
        </p:nvSpPr>
        <p:spPr bwMode="auto">
          <a:xfrm>
            <a:off x="649818" y="617539"/>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1" name="Freeform 1115"/>
          <p:cNvSpPr>
            <a:spLocks/>
          </p:cNvSpPr>
          <p:nvPr/>
        </p:nvSpPr>
        <p:spPr bwMode="auto">
          <a:xfrm>
            <a:off x="611718" y="473075"/>
            <a:ext cx="4233"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2" name="Freeform 1120"/>
          <p:cNvSpPr>
            <a:spLocks/>
          </p:cNvSpPr>
          <p:nvPr/>
        </p:nvSpPr>
        <p:spPr bwMode="auto">
          <a:xfrm>
            <a:off x="611718" y="463551"/>
            <a:ext cx="4233"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3" name="Freeform 1134"/>
          <p:cNvSpPr>
            <a:spLocks/>
          </p:cNvSpPr>
          <p:nvPr/>
        </p:nvSpPr>
        <p:spPr bwMode="auto">
          <a:xfrm>
            <a:off x="937685" y="514350"/>
            <a:ext cx="4233"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4" name="Freeform 1141"/>
          <p:cNvSpPr>
            <a:spLocks/>
          </p:cNvSpPr>
          <p:nvPr/>
        </p:nvSpPr>
        <p:spPr bwMode="auto">
          <a:xfrm>
            <a:off x="941918" y="479425"/>
            <a:ext cx="2116"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5" name="Freeform 1148"/>
          <p:cNvSpPr>
            <a:spLocks/>
          </p:cNvSpPr>
          <p:nvPr/>
        </p:nvSpPr>
        <p:spPr bwMode="auto">
          <a:xfrm>
            <a:off x="924985" y="460376"/>
            <a:ext cx="4233"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6" name="Freeform 1150"/>
          <p:cNvSpPr>
            <a:spLocks/>
          </p:cNvSpPr>
          <p:nvPr/>
        </p:nvSpPr>
        <p:spPr bwMode="auto">
          <a:xfrm>
            <a:off x="912285" y="447676"/>
            <a:ext cx="2116"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7" name="Freeform 1152"/>
          <p:cNvSpPr>
            <a:spLocks/>
          </p:cNvSpPr>
          <p:nvPr/>
        </p:nvSpPr>
        <p:spPr bwMode="auto">
          <a:xfrm>
            <a:off x="912285" y="447676"/>
            <a:ext cx="4233"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8" name="Freeform 1154"/>
          <p:cNvSpPr>
            <a:spLocks/>
          </p:cNvSpPr>
          <p:nvPr/>
        </p:nvSpPr>
        <p:spPr bwMode="auto">
          <a:xfrm>
            <a:off x="886885" y="43497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19" name="Freeform 1156"/>
          <p:cNvSpPr>
            <a:spLocks/>
          </p:cNvSpPr>
          <p:nvPr/>
        </p:nvSpPr>
        <p:spPr bwMode="auto">
          <a:xfrm>
            <a:off x="886885" y="431801"/>
            <a:ext cx="4233"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0" name="Freeform 1163"/>
          <p:cNvSpPr>
            <a:spLocks/>
          </p:cNvSpPr>
          <p:nvPr/>
        </p:nvSpPr>
        <p:spPr bwMode="auto">
          <a:xfrm>
            <a:off x="814917" y="415926"/>
            <a:ext cx="8467"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1" name="Freeform 1172"/>
          <p:cNvSpPr>
            <a:spLocks/>
          </p:cNvSpPr>
          <p:nvPr/>
        </p:nvSpPr>
        <p:spPr bwMode="auto">
          <a:xfrm>
            <a:off x="776818" y="476251"/>
            <a:ext cx="4233"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2" name="Freeform 1177"/>
          <p:cNvSpPr>
            <a:spLocks/>
          </p:cNvSpPr>
          <p:nvPr/>
        </p:nvSpPr>
        <p:spPr bwMode="auto">
          <a:xfrm>
            <a:off x="742952" y="534989"/>
            <a:ext cx="4233"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3" name="Freeform 1180"/>
          <p:cNvSpPr>
            <a:spLocks/>
          </p:cNvSpPr>
          <p:nvPr/>
        </p:nvSpPr>
        <p:spPr bwMode="auto">
          <a:xfrm>
            <a:off x="747185" y="530226"/>
            <a:ext cx="4233"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4" name="Line 1187"/>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5" name="Line 1188"/>
          <p:cNvSpPr>
            <a:spLocks noChangeShapeType="1"/>
          </p:cNvSpPr>
          <p:nvPr/>
        </p:nvSpPr>
        <p:spPr bwMode="auto">
          <a:xfrm>
            <a:off x="759885" y="52070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6" name="Freeform 1208"/>
          <p:cNvSpPr>
            <a:spLocks/>
          </p:cNvSpPr>
          <p:nvPr/>
        </p:nvSpPr>
        <p:spPr bwMode="auto">
          <a:xfrm>
            <a:off x="793751" y="557214"/>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7" name="Freeform 1210"/>
          <p:cNvSpPr>
            <a:spLocks/>
          </p:cNvSpPr>
          <p:nvPr/>
        </p:nvSpPr>
        <p:spPr bwMode="auto">
          <a:xfrm>
            <a:off x="793752" y="557214"/>
            <a:ext cx="4233"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8" name="Freeform 1214"/>
          <p:cNvSpPr>
            <a:spLocks/>
          </p:cNvSpPr>
          <p:nvPr/>
        </p:nvSpPr>
        <p:spPr bwMode="auto">
          <a:xfrm>
            <a:off x="793752" y="557214"/>
            <a:ext cx="4233"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29" name="Rectangle 1215"/>
          <p:cNvSpPr>
            <a:spLocks noChangeArrowheads="1"/>
          </p:cNvSpPr>
          <p:nvPr/>
        </p:nvSpPr>
        <p:spPr bwMode="auto">
          <a:xfrm>
            <a:off x="793751" y="627064"/>
            <a:ext cx="2116"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0" name="Freeform 1217"/>
          <p:cNvSpPr>
            <a:spLocks/>
          </p:cNvSpPr>
          <p:nvPr/>
        </p:nvSpPr>
        <p:spPr bwMode="auto">
          <a:xfrm>
            <a:off x="793751" y="6270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1" name="Freeform 1219"/>
          <p:cNvSpPr>
            <a:spLocks/>
          </p:cNvSpPr>
          <p:nvPr/>
        </p:nvSpPr>
        <p:spPr bwMode="auto">
          <a:xfrm>
            <a:off x="975785" y="541339"/>
            <a:ext cx="2116"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2" name="Freeform 1221"/>
          <p:cNvSpPr>
            <a:spLocks/>
          </p:cNvSpPr>
          <p:nvPr/>
        </p:nvSpPr>
        <p:spPr bwMode="auto">
          <a:xfrm>
            <a:off x="975785" y="541339"/>
            <a:ext cx="4233"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3" name="Freeform 1234"/>
          <p:cNvSpPr>
            <a:spLocks/>
          </p:cNvSpPr>
          <p:nvPr/>
        </p:nvSpPr>
        <p:spPr bwMode="auto">
          <a:xfrm>
            <a:off x="963085" y="550864"/>
            <a:ext cx="4233"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4" name="Line 1237"/>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5" name="Line 1238"/>
          <p:cNvSpPr>
            <a:spLocks noChangeShapeType="1"/>
          </p:cNvSpPr>
          <p:nvPr/>
        </p:nvSpPr>
        <p:spPr bwMode="auto">
          <a:xfrm>
            <a:off x="971551" y="544514"/>
            <a:ext cx="2116"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6" name="Freeform 1240"/>
          <p:cNvSpPr>
            <a:spLocks/>
          </p:cNvSpPr>
          <p:nvPr/>
        </p:nvSpPr>
        <p:spPr bwMode="auto">
          <a:xfrm>
            <a:off x="971551" y="541339"/>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7" name="Freeform 1243"/>
          <p:cNvSpPr>
            <a:spLocks/>
          </p:cNvSpPr>
          <p:nvPr/>
        </p:nvSpPr>
        <p:spPr bwMode="auto">
          <a:xfrm>
            <a:off x="971552" y="538164"/>
            <a:ext cx="4233"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8" name="Freeform 1246"/>
          <p:cNvSpPr>
            <a:spLocks/>
          </p:cNvSpPr>
          <p:nvPr/>
        </p:nvSpPr>
        <p:spPr bwMode="auto">
          <a:xfrm>
            <a:off x="967318" y="547689"/>
            <a:ext cx="4233"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39" name="Freeform 1250"/>
          <p:cNvSpPr>
            <a:spLocks/>
          </p:cNvSpPr>
          <p:nvPr/>
        </p:nvSpPr>
        <p:spPr bwMode="auto">
          <a:xfrm>
            <a:off x="975785" y="530225"/>
            <a:ext cx="4233"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0" name="Freeform 1252"/>
          <p:cNvSpPr>
            <a:spLocks/>
          </p:cNvSpPr>
          <p:nvPr/>
        </p:nvSpPr>
        <p:spPr bwMode="auto">
          <a:xfrm>
            <a:off x="975785" y="527050"/>
            <a:ext cx="4233"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1" name="Freeform 1255"/>
          <p:cNvSpPr>
            <a:spLocks/>
          </p:cNvSpPr>
          <p:nvPr/>
        </p:nvSpPr>
        <p:spPr bwMode="auto">
          <a:xfrm>
            <a:off x="950385" y="550864"/>
            <a:ext cx="4233"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2" name="Rectangle 1256"/>
          <p:cNvSpPr>
            <a:spLocks noChangeArrowheads="1"/>
          </p:cNvSpPr>
          <p:nvPr/>
        </p:nvSpPr>
        <p:spPr bwMode="auto">
          <a:xfrm>
            <a:off x="963085" y="550864"/>
            <a:ext cx="2116"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3" name="Freeform 1258"/>
          <p:cNvSpPr>
            <a:spLocks/>
          </p:cNvSpPr>
          <p:nvPr/>
        </p:nvSpPr>
        <p:spPr bwMode="auto">
          <a:xfrm>
            <a:off x="963085" y="550864"/>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4" name="Freeform 1266"/>
          <p:cNvSpPr>
            <a:spLocks/>
          </p:cNvSpPr>
          <p:nvPr/>
        </p:nvSpPr>
        <p:spPr bwMode="auto">
          <a:xfrm>
            <a:off x="971551" y="534989"/>
            <a:ext cx="2116"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5" name="Freeform 1269"/>
          <p:cNvSpPr>
            <a:spLocks/>
          </p:cNvSpPr>
          <p:nvPr/>
        </p:nvSpPr>
        <p:spPr bwMode="auto">
          <a:xfrm>
            <a:off x="971552" y="530226"/>
            <a:ext cx="4233"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6" name="Line 1270"/>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7" name="Line 1271"/>
          <p:cNvSpPr>
            <a:spLocks noChangeShapeType="1"/>
          </p:cNvSpPr>
          <p:nvPr/>
        </p:nvSpPr>
        <p:spPr bwMode="auto">
          <a:xfrm>
            <a:off x="971551" y="530225"/>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48" name="Rectangle 1272"/>
          <p:cNvSpPr>
            <a:spLocks noChangeArrowheads="1"/>
          </p:cNvSpPr>
          <p:nvPr/>
        </p:nvSpPr>
        <p:spPr bwMode="auto">
          <a:xfrm>
            <a:off x="971551" y="530225"/>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49" name="Rectangle 1273"/>
          <p:cNvSpPr>
            <a:spLocks noChangeArrowheads="1"/>
          </p:cNvSpPr>
          <p:nvPr/>
        </p:nvSpPr>
        <p:spPr bwMode="auto">
          <a:xfrm>
            <a:off x="971551" y="530225"/>
            <a:ext cx="2116"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0" name="Line 1274"/>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1" name="Line 1275"/>
          <p:cNvSpPr>
            <a:spLocks noChangeShapeType="1"/>
          </p:cNvSpPr>
          <p:nvPr/>
        </p:nvSpPr>
        <p:spPr bwMode="auto">
          <a:xfrm>
            <a:off x="971551" y="527050"/>
            <a:ext cx="2116"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2" name="Freeform 1277"/>
          <p:cNvSpPr>
            <a:spLocks/>
          </p:cNvSpPr>
          <p:nvPr/>
        </p:nvSpPr>
        <p:spPr bwMode="auto">
          <a:xfrm>
            <a:off x="971551" y="523876"/>
            <a:ext cx="2116"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3" name="Freeform 1287"/>
          <p:cNvSpPr>
            <a:spLocks/>
          </p:cNvSpPr>
          <p:nvPr/>
        </p:nvSpPr>
        <p:spPr bwMode="auto">
          <a:xfrm>
            <a:off x="958852" y="514350"/>
            <a:ext cx="4233"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4" name="Freeform 1290"/>
          <p:cNvSpPr>
            <a:spLocks/>
          </p:cNvSpPr>
          <p:nvPr/>
        </p:nvSpPr>
        <p:spPr bwMode="auto">
          <a:xfrm>
            <a:off x="958852" y="517526"/>
            <a:ext cx="4233"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600"/>
          </a:p>
        </p:txBody>
      </p:sp>
      <p:sp>
        <p:nvSpPr>
          <p:cNvPr id="55" name="Rectangle 1335"/>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6" name="Rectangle 1336"/>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7" name="Rectangle 1337"/>
          <p:cNvSpPr>
            <a:spLocks noChangeArrowheads="1"/>
          </p:cNvSpPr>
          <p:nvPr/>
        </p:nvSpPr>
        <p:spPr bwMode="auto">
          <a:xfrm>
            <a:off x="632885" y="4953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8" name="Rectangle 1340"/>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59" name="Rectangle 1341"/>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0" name="Rectangle 1342"/>
          <p:cNvSpPr>
            <a:spLocks noChangeArrowheads="1"/>
          </p:cNvSpPr>
          <p:nvPr/>
        </p:nvSpPr>
        <p:spPr bwMode="auto">
          <a:xfrm>
            <a:off x="624418" y="508000"/>
            <a:ext cx="2116"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1" name="Rectangle 1343"/>
          <p:cNvSpPr>
            <a:spLocks noChangeArrowheads="1"/>
          </p:cNvSpPr>
          <p:nvPr/>
        </p:nvSpPr>
        <p:spPr bwMode="auto">
          <a:xfrm>
            <a:off x="624418" y="508000"/>
            <a:ext cx="2116"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62" name="Rectangle 1344"/>
          <p:cNvSpPr>
            <a:spLocks noChangeArrowheads="1"/>
          </p:cNvSpPr>
          <p:nvPr/>
        </p:nvSpPr>
        <p:spPr bwMode="auto">
          <a:xfrm>
            <a:off x="620185" y="485776"/>
            <a:ext cx="2116"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a:cs typeface="+mn-cs"/>
            </a:endParaRPr>
          </a:p>
        </p:txBody>
      </p:sp>
      <p:sp>
        <p:nvSpPr>
          <p:cNvPr id="324" name="Title 323"/>
          <p:cNvSpPr>
            <a:spLocks noGrp="1"/>
          </p:cNvSpPr>
          <p:nvPr>
            <p:ph type="title"/>
          </p:nvPr>
        </p:nvSpPr>
        <p:spPr>
          <a:xfrm>
            <a:off x="457868" y="301626"/>
            <a:ext cx="11252869" cy="1031875"/>
          </a:xfrm>
        </p:spPr>
        <p:txBody>
          <a:bodyPr anchor="ctr"/>
          <a:lstStyle>
            <a:lvl1pPr>
              <a:defRPr b="1" i="0" cap="none" baseline="0">
                <a:solidFill>
                  <a:schemeClr val="tx1"/>
                </a:solidFill>
                <a:latin typeface="Adobe Devanagari" panose="02040503050201020203" pitchFamily="18" charset="0"/>
                <a:cs typeface="Adobe Devanagari" panose="02040503050201020203" pitchFamily="18" charset="0"/>
              </a:defRPr>
            </a:lvl1pPr>
          </a:lstStyle>
          <a:p>
            <a:r>
              <a:rPr lang="en-US" dirty="0"/>
              <a:t>Click to edit Master title style</a:t>
            </a:r>
          </a:p>
        </p:txBody>
      </p:sp>
      <p:sp>
        <p:nvSpPr>
          <p:cNvPr id="331" name="Content Placeholder 330"/>
          <p:cNvSpPr>
            <a:spLocks noGrp="1"/>
          </p:cNvSpPr>
          <p:nvPr>
            <p:ph sz="quarter" idx="10"/>
          </p:nvPr>
        </p:nvSpPr>
        <p:spPr>
          <a:xfrm>
            <a:off x="457869" y="1460501"/>
            <a:ext cx="11253740" cy="4600863"/>
          </a:xfrm>
        </p:spPr>
        <p:txBody>
          <a:bodyPr>
            <a:normAutofit/>
          </a:bodyPr>
          <a:lstStyle>
            <a:lvl1pPr>
              <a:lnSpc>
                <a:spcPct val="130000"/>
              </a:lnSpc>
              <a:spcBef>
                <a:spcPts val="1200"/>
              </a:spcBef>
              <a:defRPr>
                <a:solidFill>
                  <a:schemeClr val="tx1"/>
                </a:solidFill>
                <a:latin typeface="Adobe Devanagari" panose="02040503050201020203" pitchFamily="18" charset="0"/>
                <a:cs typeface="Adobe Devanagari" panose="02040503050201020203" pitchFamily="18" charset="0"/>
              </a:defRPr>
            </a:lvl1pPr>
            <a:lvl2pPr>
              <a:lnSpc>
                <a:spcPct val="130000"/>
              </a:lnSpc>
              <a:spcBef>
                <a:spcPts val="1200"/>
              </a:spcBef>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2pPr>
            <a:lvl3pPr marL="557784">
              <a:lnSpc>
                <a:spcPct val="130000"/>
              </a:lnSpc>
              <a:spcBef>
                <a:spcPts val="0"/>
              </a:spcBef>
              <a:buClr>
                <a:schemeClr val="tx2">
                  <a:lumMod val="50000"/>
                  <a:lumOff val="50000"/>
                </a:schemeClr>
              </a:buClr>
              <a:defRPr sz="1600">
                <a:solidFill>
                  <a:schemeClr val="tx1"/>
                </a:solidFill>
                <a:latin typeface="Adobe Devanagari" panose="02040503050201020203" pitchFamily="18" charset="0"/>
                <a:cs typeface="Adobe Devanagari" panose="02040503050201020203" pitchFamily="18" charset="0"/>
              </a:defRPr>
            </a:lvl3pPr>
            <a:lvl4pPr>
              <a:lnSpc>
                <a:spcPct val="130000"/>
              </a:lnSpc>
              <a:spcBef>
                <a:spcPts val="0"/>
              </a:spcBef>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4pPr>
            <a:lvl5pPr>
              <a:lnSpc>
                <a:spcPct val="130000"/>
              </a:lnSpc>
              <a:spcBef>
                <a:spcPts val="0"/>
              </a:spcBef>
              <a:buClr>
                <a:schemeClr val="tx2">
                  <a:lumMod val="50000"/>
                  <a:lumOff val="50000"/>
                </a:schemeClr>
              </a:buClr>
              <a:defRPr>
                <a:solidFill>
                  <a:schemeClr val="tx1"/>
                </a:solidFill>
                <a:latin typeface="Adobe Devanagari" panose="02040503050201020203" pitchFamily="18" charset="0"/>
                <a:cs typeface="Adobe Devanagari" panose="020405030502010202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Footer Placeholder 8"/>
          <p:cNvSpPr>
            <a:spLocks noGrp="1"/>
          </p:cNvSpPr>
          <p:nvPr>
            <p:ph type="ftr" sz="quarter" idx="11"/>
          </p:nvPr>
        </p:nvSpPr>
        <p:spPr/>
        <p:txBody>
          <a:bodyPr/>
          <a:lstStyle>
            <a:lvl1pPr>
              <a:defRPr>
                <a:latin typeface="Garamond" panose="02020404030301010803" pitchFamily="18" charset="0"/>
              </a:defRPr>
            </a:lvl1pPr>
          </a:lstStyle>
          <a:p>
            <a:pPr>
              <a:defRPr/>
            </a:pPr>
            <a:endParaRPr lang="en-US"/>
          </a:p>
        </p:txBody>
      </p:sp>
      <p:sp>
        <p:nvSpPr>
          <p:cNvPr id="64" name="Slide Number Placeholder 9"/>
          <p:cNvSpPr>
            <a:spLocks noGrp="1"/>
          </p:cNvSpPr>
          <p:nvPr>
            <p:ph type="sldNum" sz="quarter" idx="12"/>
          </p:nvPr>
        </p:nvSpPr>
        <p:spPr/>
        <p:txBody>
          <a:bodyPr/>
          <a:lstStyle>
            <a:lvl1pPr>
              <a:defRPr>
                <a:latin typeface="Garamond" panose="02020404030301010803" pitchFamily="18" charset="0"/>
              </a:defRPr>
            </a:lvl1pPr>
          </a:lstStyle>
          <a:p>
            <a:pPr>
              <a:defRPr/>
            </a:pPr>
            <a:fld id="{E0D8E988-6C0E-420E-BE45-97BA1944944A}" type="slidenum">
              <a:rPr lang="en-US" smtClean="0"/>
              <a:pPr>
                <a:defRPr/>
              </a:pPr>
              <a:t>‹#›</a:t>
            </a:fld>
            <a:endParaRPr lang="en-US" dirty="0"/>
          </a:p>
        </p:txBody>
      </p:sp>
    </p:spTree>
    <p:extLst>
      <p:ext uri="{BB962C8B-B14F-4D97-AF65-F5344CB8AC3E}">
        <p14:creationId xmlns:p14="http://schemas.microsoft.com/office/powerpoint/2010/main" val="19550434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noProof="0" dirty="0"/>
              <a:t>Click</a:t>
            </a:r>
            <a:r>
              <a:rPr lang="en-US" dirty="0"/>
              <a:t>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F62F06-D326-2444-BB84-370D8972807D}" type="slidenum">
              <a:rPr lang="en-US"/>
              <a:pPr>
                <a:defRPr/>
              </a:pPr>
              <a:t>‹#›</a:t>
            </a:fld>
            <a:endParaRPr lang="en-US"/>
          </a:p>
        </p:txBody>
      </p:sp>
    </p:spTree>
    <p:extLst>
      <p:ext uri="{BB962C8B-B14F-4D97-AF65-F5344CB8AC3E}">
        <p14:creationId xmlns:p14="http://schemas.microsoft.com/office/powerpoint/2010/main" val="10975689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3E1CCC-17D9-3F43-BB38-5B57626A2B35}" type="slidenum">
              <a:rPr lang="en-US"/>
              <a:pPr>
                <a:defRPr/>
              </a:pPr>
              <a:t>‹#›</a:t>
            </a:fld>
            <a:endParaRPr lang="en-US"/>
          </a:p>
        </p:txBody>
      </p:sp>
    </p:spTree>
    <p:extLst>
      <p:ext uri="{BB962C8B-B14F-4D97-AF65-F5344CB8AC3E}">
        <p14:creationId xmlns:p14="http://schemas.microsoft.com/office/powerpoint/2010/main" val="10512705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803B986-4348-9745-A966-49EB7C255590}" type="slidenum">
              <a:rPr lang="en-US"/>
              <a:pPr>
                <a:defRPr/>
              </a:pPr>
              <a:t>‹#›</a:t>
            </a:fld>
            <a:endParaRPr lang="en-US"/>
          </a:p>
        </p:txBody>
      </p:sp>
    </p:spTree>
    <p:extLst>
      <p:ext uri="{BB962C8B-B14F-4D97-AF65-F5344CB8AC3E}">
        <p14:creationId xmlns:p14="http://schemas.microsoft.com/office/powerpoint/2010/main" val="304951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C00EDA-8341-494A-A7F0-F8BA297DE8C9}" type="slidenum">
              <a:rPr lang="en-US"/>
              <a:pPr>
                <a:defRPr/>
              </a:pPr>
              <a:t>‹#›</a:t>
            </a:fld>
            <a:endParaRPr lang="en-US"/>
          </a:p>
        </p:txBody>
      </p:sp>
    </p:spTree>
    <p:extLst>
      <p:ext uri="{BB962C8B-B14F-4D97-AF65-F5344CB8AC3E}">
        <p14:creationId xmlns:p14="http://schemas.microsoft.com/office/powerpoint/2010/main" val="21717609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95500BB-08BF-3C47-A014-EE5799F9BB55}" type="slidenum">
              <a:rPr lang="en-US"/>
              <a:pPr>
                <a:defRPr/>
              </a:pPr>
              <a:t>‹#›</a:t>
            </a:fld>
            <a:endParaRPr lang="en-US"/>
          </a:p>
        </p:txBody>
      </p:sp>
    </p:spTree>
    <p:extLst>
      <p:ext uri="{BB962C8B-B14F-4D97-AF65-F5344CB8AC3E}">
        <p14:creationId xmlns:p14="http://schemas.microsoft.com/office/powerpoint/2010/main" val="14313578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1E1C571-7FEB-9D4C-9A57-0D2683681D9D}" type="slidenum">
              <a:rPr lang="en-US"/>
              <a:pPr>
                <a:defRPr/>
              </a:pPr>
              <a:t>‹#›</a:t>
            </a:fld>
            <a:endParaRPr lang="en-US"/>
          </a:p>
        </p:txBody>
      </p:sp>
    </p:spTree>
    <p:extLst>
      <p:ext uri="{BB962C8B-B14F-4D97-AF65-F5344CB8AC3E}">
        <p14:creationId xmlns:p14="http://schemas.microsoft.com/office/powerpoint/2010/main" val="234422692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34A8D76-1042-C248-BB38-60510752F0A9}" type="slidenum">
              <a:rPr lang="en-US"/>
              <a:pPr>
                <a:defRPr/>
              </a:pPr>
              <a:t>‹#›</a:t>
            </a:fld>
            <a:endParaRPr lang="en-US"/>
          </a:p>
        </p:txBody>
      </p:sp>
    </p:spTree>
    <p:extLst>
      <p:ext uri="{BB962C8B-B14F-4D97-AF65-F5344CB8AC3E}">
        <p14:creationId xmlns:p14="http://schemas.microsoft.com/office/powerpoint/2010/main" val="40506474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63BBF1-AB89-7748-9AD9-7E14208CDB05}" type="slidenum">
              <a:rPr lang="en-US"/>
              <a:pPr>
                <a:defRPr/>
              </a:pPr>
              <a:t>‹#›</a:t>
            </a:fld>
            <a:endParaRPr lang="en-US"/>
          </a:p>
        </p:txBody>
      </p:sp>
    </p:spTree>
    <p:extLst>
      <p:ext uri="{BB962C8B-B14F-4D97-AF65-F5344CB8AC3E}">
        <p14:creationId xmlns:p14="http://schemas.microsoft.com/office/powerpoint/2010/main" val="424989984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37654A3-5E56-D347-8C9D-057D2276E08D}" type="slidenum">
              <a:rPr lang="en-US"/>
              <a:pPr>
                <a:defRPr/>
              </a:pPr>
              <a:t>‹#›</a:t>
            </a:fld>
            <a:endParaRPr lang="en-US"/>
          </a:p>
        </p:txBody>
      </p:sp>
    </p:spTree>
    <p:extLst>
      <p:ext uri="{BB962C8B-B14F-4D97-AF65-F5344CB8AC3E}">
        <p14:creationId xmlns:p14="http://schemas.microsoft.com/office/powerpoint/2010/main" val="32980377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218131-FD87-854D-9150-1289B4ECBE5D}" type="slidenum">
              <a:rPr lang="en-US"/>
              <a:pPr>
                <a:defRPr/>
              </a:pPr>
              <a:t>‹#›</a:t>
            </a:fld>
            <a:endParaRPr lang="en-US"/>
          </a:p>
        </p:txBody>
      </p:sp>
    </p:spTree>
    <p:extLst>
      <p:ext uri="{BB962C8B-B14F-4D97-AF65-F5344CB8AC3E}">
        <p14:creationId xmlns:p14="http://schemas.microsoft.com/office/powerpoint/2010/main" val="270694524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7AE7F0-7938-1F46-A4A7-57F44E5CCC89}" type="slidenum">
              <a:rPr lang="en-US"/>
              <a:pPr>
                <a:defRPr/>
              </a:pPr>
              <a:t>‹#›</a:t>
            </a:fld>
            <a:endParaRPr lang="en-US"/>
          </a:p>
        </p:txBody>
      </p:sp>
    </p:spTree>
    <p:extLst>
      <p:ext uri="{BB962C8B-B14F-4D97-AF65-F5344CB8AC3E}">
        <p14:creationId xmlns:p14="http://schemas.microsoft.com/office/powerpoint/2010/main" val="4290103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5E5D8D-E4A4-0641-A6C4-02DA5BE4038A}"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3.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E5D8D-E4A4-0641-A6C4-02DA5BE4038A}"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41" r:id="rId12"/>
    <p:sldLayoutId id="214748374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Freeform 84"/>
          <p:cNvSpPr>
            <a:spLocks/>
          </p:cNvSpPr>
          <p:nvPr/>
        </p:nvSpPr>
        <p:spPr bwMode="auto">
          <a:xfrm flipH="1">
            <a:off x="10919885" y="6323016"/>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350">
              <a:solidFill>
                <a:srgbClr val="021F43"/>
              </a:solidFill>
            </a:endParaRPr>
          </a:p>
        </p:txBody>
      </p:sp>
      <p:sp>
        <p:nvSpPr>
          <p:cNvPr id="3075"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350">
              <a:solidFill>
                <a:srgbClr val="021F43"/>
              </a:solidFill>
            </a:endParaRPr>
          </a:p>
        </p:txBody>
      </p:sp>
      <p:sp>
        <p:nvSpPr>
          <p:cNvPr id="3076" name="Rectangle 2"/>
          <p:cNvSpPr>
            <a:spLocks noGrp="1" noChangeArrowheads="1"/>
          </p:cNvSpPr>
          <p:nvPr>
            <p:ph type="title"/>
          </p:nvPr>
        </p:nvSpPr>
        <p:spPr bwMode="auto">
          <a:xfrm>
            <a:off x="476253"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41"/>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3"/>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25" b="0">
                <a:solidFill>
                  <a:srgbClr val="7F7F7F"/>
                </a:solidFill>
                <a:latin typeface="Arial" panose="020B0604020202020204" pitchFamily="34" charset="0"/>
              </a:defRPr>
            </a:lvl1pPr>
          </a:lstStyle>
          <a:p>
            <a:fld id="{A26FF341-17EF-4FF9-8EA7-3D45463D7FC3}" type="slidenum">
              <a:rPr lang="en-US" altLang="en-US"/>
              <a:pPr/>
              <a:t>‹#›</a:t>
            </a:fld>
            <a:endParaRPr lang="en-US" altLang="en-US"/>
          </a:p>
        </p:txBody>
      </p:sp>
      <p:sp>
        <p:nvSpPr>
          <p:cNvPr id="3079" name="TextBox 7"/>
          <p:cNvSpPr txBox="1">
            <a:spLocks noChangeArrowheads="1"/>
          </p:cNvSpPr>
          <p:nvPr/>
        </p:nvSpPr>
        <p:spPr bwMode="auto">
          <a:xfrm>
            <a:off x="11578169" y="6207127"/>
            <a:ext cx="1847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200">
              <a:solidFill>
                <a:srgbClr val="021F43"/>
              </a:solidFill>
            </a:endParaRPr>
          </a:p>
        </p:txBody>
      </p:sp>
      <p:pic>
        <p:nvPicPr>
          <p:cNvPr id="3080"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20200" y="6311900"/>
            <a:ext cx="1981477" cy="39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337736" y="6356353"/>
            <a:ext cx="7609417" cy="365125"/>
          </a:xfrm>
          <a:prstGeom prst="rect">
            <a:avLst/>
          </a:prstGeom>
        </p:spPr>
        <p:txBody>
          <a:bodyPr vert="horz" lIns="91440" tIns="45720" rIns="91440" bIns="45720" rtlCol="0" anchor="ctr"/>
          <a:lstStyle>
            <a:lvl1pPr algn="l">
              <a:defRPr sz="900" b="0">
                <a:solidFill>
                  <a:srgbClr val="7F7F7F"/>
                </a:solidFill>
                <a:latin typeface="+mn-lt"/>
                <a:ea typeface="+mn-ea"/>
                <a:cs typeface="Times New Roman" pitchFamily="18" charset="0"/>
              </a:defRPr>
            </a:lvl1pPr>
          </a:lstStyle>
          <a:p>
            <a:pPr>
              <a:defRPr/>
            </a:pPr>
            <a:endParaRPr lang="en-US" dirty="0"/>
          </a:p>
        </p:txBody>
      </p:sp>
    </p:spTree>
    <p:extLst>
      <p:ext uri="{BB962C8B-B14F-4D97-AF65-F5344CB8AC3E}">
        <p14:creationId xmlns:p14="http://schemas.microsoft.com/office/powerpoint/2010/main" val="3014243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Lst>
  <p:hf hdr="0" ftr="0" dt="0"/>
  <p:txStyles>
    <p:titleStyle>
      <a:lvl1pPr algn="l" rtl="0" eaLnBrk="1" fontAlgn="base" hangingPunct="1">
        <a:spcBef>
          <a:spcPct val="0"/>
        </a:spcBef>
        <a:spcAft>
          <a:spcPct val="0"/>
        </a:spcAft>
        <a:buFont typeface="Arial" panose="020B0604020202020204" pitchFamily="34" charset="0"/>
        <a:defRPr sz="1650">
          <a:solidFill>
            <a:schemeClr val="tx2"/>
          </a:solidFill>
          <a:latin typeface="+mn-lt"/>
          <a:ea typeface="MS PGothic" pitchFamily="34" charset="-128"/>
          <a:cs typeface="Andes ExtraLight"/>
        </a:defRPr>
      </a:lvl1pPr>
      <a:lvl2pPr algn="l" rtl="0" eaLnBrk="1" fontAlgn="base" hangingPunct="1">
        <a:spcBef>
          <a:spcPct val="0"/>
        </a:spcBef>
        <a:spcAft>
          <a:spcPct val="0"/>
        </a:spcAft>
        <a:buFont typeface="Arial" panose="020B0604020202020204" pitchFamily="34" charset="0"/>
        <a:defRPr sz="1650">
          <a:solidFill>
            <a:srgbClr val="595959"/>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panose="020B0604020202020204" pitchFamily="34" charset="0"/>
        <a:defRPr sz="1650">
          <a:solidFill>
            <a:srgbClr val="595959"/>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panose="020B0604020202020204" pitchFamily="34" charset="0"/>
        <a:defRPr sz="1650">
          <a:solidFill>
            <a:srgbClr val="595959"/>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panose="020B0604020202020204" pitchFamily="34" charset="0"/>
        <a:defRPr sz="1650">
          <a:solidFill>
            <a:srgbClr val="595959"/>
          </a:solidFill>
          <a:latin typeface="Arial" charset="0"/>
          <a:ea typeface="MS PGothic" pitchFamily="34" charset="-128"/>
          <a:cs typeface="Andes ExtraLight" pitchFamily="50" charset="0"/>
        </a:defRPr>
      </a:lvl5pPr>
      <a:lvl6pPr marL="342900" algn="ctr" rtl="0" eaLnBrk="1" fontAlgn="base" hangingPunct="1">
        <a:spcBef>
          <a:spcPct val="0"/>
        </a:spcBef>
        <a:spcAft>
          <a:spcPct val="0"/>
        </a:spcAft>
        <a:defRPr sz="1950" b="1">
          <a:solidFill>
            <a:srgbClr val="014C6D"/>
          </a:solidFill>
          <a:latin typeface="Trebuchet MS" pitchFamily="34" charset="0"/>
        </a:defRPr>
      </a:lvl6pPr>
      <a:lvl7pPr marL="685800" algn="ctr" rtl="0" eaLnBrk="1" fontAlgn="base" hangingPunct="1">
        <a:spcBef>
          <a:spcPct val="0"/>
        </a:spcBef>
        <a:spcAft>
          <a:spcPct val="0"/>
        </a:spcAft>
        <a:defRPr sz="1950" b="1">
          <a:solidFill>
            <a:srgbClr val="014C6D"/>
          </a:solidFill>
          <a:latin typeface="Trebuchet MS" pitchFamily="34" charset="0"/>
        </a:defRPr>
      </a:lvl7pPr>
      <a:lvl8pPr marL="1028700" algn="ctr" rtl="0" eaLnBrk="1" fontAlgn="base" hangingPunct="1">
        <a:spcBef>
          <a:spcPct val="0"/>
        </a:spcBef>
        <a:spcAft>
          <a:spcPct val="0"/>
        </a:spcAft>
        <a:defRPr sz="1950" b="1">
          <a:solidFill>
            <a:srgbClr val="014C6D"/>
          </a:solidFill>
          <a:latin typeface="Trebuchet MS" pitchFamily="34" charset="0"/>
        </a:defRPr>
      </a:lvl8pPr>
      <a:lvl9pPr marL="1371600" algn="ctr" rtl="0" eaLnBrk="1" fontAlgn="base" hangingPunct="1">
        <a:spcBef>
          <a:spcPct val="0"/>
        </a:spcBef>
        <a:spcAft>
          <a:spcPct val="0"/>
        </a:spcAft>
        <a:defRPr sz="1950" b="1">
          <a:solidFill>
            <a:srgbClr val="014C6D"/>
          </a:solidFill>
          <a:latin typeface="Trebuchet MS" pitchFamily="34" charset="0"/>
        </a:defRPr>
      </a:lvl9pPr>
    </p:titleStyle>
    <p:bodyStyle>
      <a:lvl1pPr marL="257175" indent="-257175" algn="l" rtl="0" eaLnBrk="1" fontAlgn="base" hangingPunct="1">
        <a:lnSpc>
          <a:spcPct val="150000"/>
        </a:lnSpc>
        <a:spcBef>
          <a:spcPts val="1350"/>
        </a:spcBef>
        <a:spcAft>
          <a:spcPct val="0"/>
        </a:spcAft>
        <a:buClr>
          <a:srgbClr val="404040"/>
        </a:buClr>
        <a:defRPr>
          <a:solidFill>
            <a:schemeClr val="tx2"/>
          </a:solidFill>
          <a:latin typeface="Arial"/>
          <a:ea typeface="MS PGothic" pitchFamily="34" charset="-128"/>
          <a:cs typeface="Arial"/>
        </a:defRPr>
      </a:lvl1pPr>
      <a:lvl2pPr marL="214313"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chemeClr val="tx2"/>
          </a:solidFill>
          <a:latin typeface="Arial"/>
          <a:ea typeface="MS PGothic" pitchFamily="34" charset="-128"/>
          <a:cs typeface="Arial"/>
        </a:defRPr>
      </a:lvl2pPr>
      <a:lvl3pPr marL="214313" indent="-214313" algn="l" rtl="0" eaLnBrk="1" fontAlgn="base" hangingPunct="1">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623888"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chemeClr val="tx2"/>
          </a:solidFill>
          <a:latin typeface="Arial"/>
          <a:ea typeface="MS PGothic" pitchFamily="34" charset="-128"/>
          <a:cs typeface="Arial"/>
        </a:defRPr>
      </a:lvl4pPr>
      <a:lvl5pPr marL="897731"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chemeClr val="tx2"/>
          </a:solidFill>
          <a:latin typeface="Arial"/>
          <a:ea typeface="MS PGothic" pitchFamily="34" charset="-128"/>
          <a:cs typeface="Arial"/>
        </a:defRPr>
      </a:lvl5pPr>
      <a:lvl6pPr marL="377190" indent="-171450" algn="l" rtl="0" eaLnBrk="1" fontAlgn="base" hangingPunct="1">
        <a:spcBef>
          <a:spcPct val="20000"/>
        </a:spcBef>
        <a:spcAft>
          <a:spcPct val="0"/>
        </a:spcAft>
        <a:buClr>
          <a:schemeClr val="tx2">
            <a:lumMod val="65000"/>
            <a:lumOff val="35000"/>
          </a:schemeClr>
        </a:buClr>
        <a:buFont typeface="Arial"/>
        <a:buChar char="•"/>
        <a:defRPr sz="1350">
          <a:solidFill>
            <a:schemeClr val="tx2"/>
          </a:solidFill>
          <a:latin typeface="+mn-lt"/>
        </a:defRPr>
      </a:lvl6pPr>
      <a:lvl7pPr marL="2228850" indent="-171450" algn="l" rtl="0" eaLnBrk="1" fontAlgn="base" hangingPunct="1">
        <a:spcBef>
          <a:spcPct val="20000"/>
        </a:spcBef>
        <a:spcAft>
          <a:spcPct val="0"/>
        </a:spcAft>
        <a:buClr>
          <a:srgbClr val="00783C"/>
        </a:buClr>
        <a:buChar char="»"/>
        <a:defRPr sz="1200">
          <a:solidFill>
            <a:schemeClr val="tx1"/>
          </a:solidFill>
          <a:latin typeface="+mn-lt"/>
        </a:defRPr>
      </a:lvl7pPr>
      <a:lvl8pPr marL="2571750" indent="-171450" algn="l" rtl="0" eaLnBrk="1" fontAlgn="base" hangingPunct="1">
        <a:spcBef>
          <a:spcPct val="20000"/>
        </a:spcBef>
        <a:spcAft>
          <a:spcPct val="0"/>
        </a:spcAft>
        <a:buClr>
          <a:srgbClr val="00783C"/>
        </a:buClr>
        <a:buChar char="»"/>
        <a:defRPr sz="1200">
          <a:solidFill>
            <a:schemeClr val="tx1"/>
          </a:solidFill>
          <a:latin typeface="+mn-lt"/>
        </a:defRPr>
      </a:lvl8pPr>
      <a:lvl9pPr marL="2914650" indent="-171450" algn="l" rtl="0" eaLnBrk="1" fontAlgn="base" hangingPunct="1">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4" y="6323014"/>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1799012972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1"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600"/>
          </a:p>
        </p:txBody>
      </p:sp>
      <p:sp>
        <p:nvSpPr>
          <p:cNvPr id="2052" name="Rectangle 2"/>
          <p:cNvSpPr>
            <a:spLocks noGrp="1" noChangeArrowheads="1"/>
          </p:cNvSpPr>
          <p:nvPr>
            <p:ph type="title"/>
          </p:nvPr>
        </p:nvSpPr>
        <p:spPr bwMode="auto">
          <a:xfrm>
            <a:off x="476252" y="301625"/>
            <a:ext cx="11281833"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39"/>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2054" name="TextBox 7"/>
          <p:cNvSpPr txBox="1">
            <a:spLocks noChangeArrowheads="1"/>
          </p:cNvSpPr>
          <p:nvPr/>
        </p:nvSpPr>
        <p:spPr bwMode="auto">
          <a:xfrm>
            <a:off x="11578167" y="6207125"/>
            <a:ext cx="1847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600"/>
          </a:p>
        </p:txBody>
      </p:sp>
      <p:sp>
        <p:nvSpPr>
          <p:cNvPr id="4" name="Slide Number Placeholder 3"/>
          <p:cNvSpPr>
            <a:spLocks noGrp="1"/>
          </p:cNvSpPr>
          <p:nvPr>
            <p:ph type="sldNum" sz="quarter" idx="4"/>
          </p:nvPr>
        </p:nvSpPr>
        <p:spPr>
          <a:xfrm>
            <a:off x="480484" y="6356351"/>
            <a:ext cx="423333"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fld id="{AC9F7226-223C-4B5E-95A2-BB7A937BBB49}" type="slidenum">
              <a:rPr lang="en-US"/>
              <a:pPr>
                <a:defRPr/>
              </a:pPr>
              <a:t>‹#›</a:t>
            </a:fld>
            <a:endParaRPr lang="en-US" dirty="0"/>
          </a:p>
        </p:txBody>
      </p:sp>
      <p:sp>
        <p:nvSpPr>
          <p:cNvPr id="5" name="Footer Placeholder 4"/>
          <p:cNvSpPr>
            <a:spLocks noGrp="1"/>
          </p:cNvSpPr>
          <p:nvPr>
            <p:ph type="ftr" sz="quarter" idx="3"/>
          </p:nvPr>
        </p:nvSpPr>
        <p:spPr>
          <a:xfrm>
            <a:off x="988485" y="6356351"/>
            <a:ext cx="7886700"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endParaRPr lang="en-US"/>
          </a:p>
        </p:txBody>
      </p:sp>
      <p:pic>
        <p:nvPicPr>
          <p:cNvPr id="2057" name="Picture 10"/>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9220200" y="6311900"/>
            <a:ext cx="2643717"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792876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743" r:id="rId20"/>
  </p:sldLayoutIdLst>
  <p:hf hdr="0" ftr="0" dt="0"/>
  <p:txStyles>
    <p:titleStyle>
      <a:lvl1pPr algn="l" rtl="0" eaLnBrk="0" fontAlgn="base" hangingPunct="0">
        <a:spcBef>
          <a:spcPct val="0"/>
        </a:spcBef>
        <a:spcAft>
          <a:spcPct val="0"/>
        </a:spcAft>
        <a:buFont typeface="Arial"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10919885" y="6323016"/>
            <a:ext cx="465667"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350"/>
          </a:p>
        </p:txBody>
      </p:sp>
      <p:sp>
        <p:nvSpPr>
          <p:cNvPr id="2051" name="Freeform 85"/>
          <p:cNvSpPr>
            <a:spLocks/>
          </p:cNvSpPr>
          <p:nvPr/>
        </p:nvSpPr>
        <p:spPr bwMode="auto">
          <a:xfrm flipH="1">
            <a:off x="11394017" y="6146800"/>
            <a:ext cx="328083"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sz="1350"/>
          </a:p>
        </p:txBody>
      </p:sp>
      <p:sp>
        <p:nvSpPr>
          <p:cNvPr id="2052" name="Rectangle 2"/>
          <p:cNvSpPr>
            <a:spLocks noGrp="1" noChangeArrowheads="1"/>
          </p:cNvSpPr>
          <p:nvPr>
            <p:ph type="title"/>
          </p:nvPr>
        </p:nvSpPr>
        <p:spPr bwMode="auto">
          <a:xfrm>
            <a:off x="476253" y="301625"/>
            <a:ext cx="11281833" cy="1208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476251" y="1697041"/>
            <a:ext cx="11305116"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476251" y="6350003"/>
            <a:ext cx="73660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825" b="0">
                <a:solidFill>
                  <a:srgbClr val="7F7F7F"/>
                </a:solidFill>
                <a:latin typeface="Arial" panose="020B0604020202020204" pitchFamily="34" charset="0"/>
              </a:defRPr>
            </a:lvl1pPr>
          </a:lstStyle>
          <a:p>
            <a:fld id="{F45BA9F5-6C6A-48CF-9A69-15ED24A47AA7}" type="slidenum">
              <a:rPr lang="en-US" altLang="en-US"/>
              <a:pPr/>
              <a:t>‹#›</a:t>
            </a:fld>
            <a:endParaRPr lang="en-US" altLang="en-US"/>
          </a:p>
        </p:txBody>
      </p:sp>
      <p:sp>
        <p:nvSpPr>
          <p:cNvPr id="2055" name="TextBox 7"/>
          <p:cNvSpPr txBox="1">
            <a:spLocks noChangeArrowheads="1"/>
          </p:cNvSpPr>
          <p:nvPr/>
        </p:nvSpPr>
        <p:spPr bwMode="auto">
          <a:xfrm>
            <a:off x="11578169" y="6207127"/>
            <a:ext cx="18473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sz="1200"/>
          </a:p>
        </p:txBody>
      </p:sp>
      <p:pic>
        <p:nvPicPr>
          <p:cNvPr id="2056" name="Picture 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220200" y="6311900"/>
            <a:ext cx="1981477" cy="3905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3"/>
          </p:nvPr>
        </p:nvSpPr>
        <p:spPr>
          <a:xfrm>
            <a:off x="1337736" y="6356353"/>
            <a:ext cx="7609417" cy="365125"/>
          </a:xfrm>
          <a:prstGeom prst="rect">
            <a:avLst/>
          </a:prstGeom>
        </p:spPr>
        <p:txBody>
          <a:bodyPr vert="horz" lIns="91440" tIns="45720" rIns="91440" bIns="45720" rtlCol="0" anchor="ctr"/>
          <a:lstStyle>
            <a:lvl1pPr algn="l">
              <a:defRPr sz="900" b="0">
                <a:solidFill>
                  <a:srgbClr val="7F7F7F"/>
                </a:solidFill>
                <a:latin typeface="+mn-lt"/>
                <a:ea typeface="+mn-ea"/>
                <a:cs typeface="Times New Roman" pitchFamily="18" charset="0"/>
              </a:defRPr>
            </a:lvl1pPr>
          </a:lstStyle>
          <a:p>
            <a:pPr>
              <a:defRPr/>
            </a:pPr>
            <a:endParaRPr lang="en-US" dirty="0"/>
          </a:p>
        </p:txBody>
      </p:sp>
    </p:spTree>
    <p:extLst>
      <p:ext uri="{BB962C8B-B14F-4D97-AF65-F5344CB8AC3E}">
        <p14:creationId xmlns:p14="http://schemas.microsoft.com/office/powerpoint/2010/main" val="42347803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6" r:id="rId7"/>
  </p:sldLayoutIdLst>
  <p:hf hdr="0" ftr="0" dt="0"/>
  <p:txStyles>
    <p:titleStyle>
      <a:lvl1pPr algn="l" rtl="0" eaLnBrk="1" fontAlgn="base" hangingPunct="1">
        <a:spcBef>
          <a:spcPct val="0"/>
        </a:spcBef>
        <a:spcAft>
          <a:spcPct val="0"/>
        </a:spcAft>
        <a:buFont typeface="Arial" panose="020B0604020202020204" pitchFamily="34" charset="0"/>
        <a:defRPr sz="1650">
          <a:solidFill>
            <a:schemeClr val="tx2"/>
          </a:solidFill>
          <a:latin typeface="+mn-lt"/>
          <a:ea typeface="MS PGothic" pitchFamily="34" charset="-128"/>
          <a:cs typeface="Andes ExtraLight"/>
        </a:defRPr>
      </a:lvl1pPr>
      <a:lvl2pPr algn="l" rtl="0" eaLnBrk="1" fontAlgn="base" hangingPunct="1">
        <a:spcBef>
          <a:spcPct val="0"/>
        </a:spcBef>
        <a:spcAft>
          <a:spcPct val="0"/>
        </a:spcAft>
        <a:buFont typeface="Arial" panose="020B0604020202020204" pitchFamily="34" charset="0"/>
        <a:defRPr sz="1650">
          <a:solidFill>
            <a:srgbClr val="595959"/>
          </a:solidFill>
          <a:latin typeface="Arial" charset="0"/>
          <a:ea typeface="MS PGothic" pitchFamily="34" charset="-128"/>
          <a:cs typeface="Andes ExtraLight" pitchFamily="50" charset="0"/>
        </a:defRPr>
      </a:lvl2pPr>
      <a:lvl3pPr algn="l" rtl="0" eaLnBrk="1" fontAlgn="base" hangingPunct="1">
        <a:spcBef>
          <a:spcPct val="0"/>
        </a:spcBef>
        <a:spcAft>
          <a:spcPct val="0"/>
        </a:spcAft>
        <a:buFont typeface="Arial" panose="020B0604020202020204" pitchFamily="34" charset="0"/>
        <a:defRPr sz="1650">
          <a:solidFill>
            <a:srgbClr val="595959"/>
          </a:solidFill>
          <a:latin typeface="Arial" charset="0"/>
          <a:ea typeface="MS PGothic" pitchFamily="34" charset="-128"/>
          <a:cs typeface="Andes ExtraLight" pitchFamily="50" charset="0"/>
        </a:defRPr>
      </a:lvl3pPr>
      <a:lvl4pPr algn="l" rtl="0" eaLnBrk="1" fontAlgn="base" hangingPunct="1">
        <a:spcBef>
          <a:spcPct val="0"/>
        </a:spcBef>
        <a:spcAft>
          <a:spcPct val="0"/>
        </a:spcAft>
        <a:buFont typeface="Arial" panose="020B0604020202020204" pitchFamily="34" charset="0"/>
        <a:defRPr sz="1650">
          <a:solidFill>
            <a:srgbClr val="595959"/>
          </a:solidFill>
          <a:latin typeface="Arial" charset="0"/>
          <a:ea typeface="MS PGothic" pitchFamily="34" charset="-128"/>
          <a:cs typeface="Andes ExtraLight" pitchFamily="50" charset="0"/>
        </a:defRPr>
      </a:lvl4pPr>
      <a:lvl5pPr algn="l" rtl="0" eaLnBrk="1" fontAlgn="base" hangingPunct="1">
        <a:spcBef>
          <a:spcPct val="0"/>
        </a:spcBef>
        <a:spcAft>
          <a:spcPct val="0"/>
        </a:spcAft>
        <a:buFont typeface="Arial" panose="020B0604020202020204" pitchFamily="34" charset="0"/>
        <a:defRPr sz="1650">
          <a:solidFill>
            <a:srgbClr val="595959"/>
          </a:solidFill>
          <a:latin typeface="Arial" charset="0"/>
          <a:ea typeface="MS PGothic" pitchFamily="34" charset="-128"/>
          <a:cs typeface="Andes ExtraLight" pitchFamily="50" charset="0"/>
        </a:defRPr>
      </a:lvl5pPr>
      <a:lvl6pPr marL="342900" algn="ctr" rtl="0" eaLnBrk="1" fontAlgn="base" hangingPunct="1">
        <a:spcBef>
          <a:spcPct val="0"/>
        </a:spcBef>
        <a:spcAft>
          <a:spcPct val="0"/>
        </a:spcAft>
        <a:defRPr sz="1950" b="1">
          <a:solidFill>
            <a:srgbClr val="014C6D"/>
          </a:solidFill>
          <a:latin typeface="Trebuchet MS" pitchFamily="34" charset="0"/>
        </a:defRPr>
      </a:lvl6pPr>
      <a:lvl7pPr marL="685800" algn="ctr" rtl="0" eaLnBrk="1" fontAlgn="base" hangingPunct="1">
        <a:spcBef>
          <a:spcPct val="0"/>
        </a:spcBef>
        <a:spcAft>
          <a:spcPct val="0"/>
        </a:spcAft>
        <a:defRPr sz="1950" b="1">
          <a:solidFill>
            <a:srgbClr val="014C6D"/>
          </a:solidFill>
          <a:latin typeface="Trebuchet MS" pitchFamily="34" charset="0"/>
        </a:defRPr>
      </a:lvl7pPr>
      <a:lvl8pPr marL="1028700" algn="ctr" rtl="0" eaLnBrk="1" fontAlgn="base" hangingPunct="1">
        <a:spcBef>
          <a:spcPct val="0"/>
        </a:spcBef>
        <a:spcAft>
          <a:spcPct val="0"/>
        </a:spcAft>
        <a:defRPr sz="1950" b="1">
          <a:solidFill>
            <a:srgbClr val="014C6D"/>
          </a:solidFill>
          <a:latin typeface="Trebuchet MS" pitchFamily="34" charset="0"/>
        </a:defRPr>
      </a:lvl8pPr>
      <a:lvl9pPr marL="1371600" algn="ctr" rtl="0" eaLnBrk="1" fontAlgn="base" hangingPunct="1">
        <a:spcBef>
          <a:spcPct val="0"/>
        </a:spcBef>
        <a:spcAft>
          <a:spcPct val="0"/>
        </a:spcAft>
        <a:defRPr sz="1950" b="1">
          <a:solidFill>
            <a:srgbClr val="014C6D"/>
          </a:solidFill>
          <a:latin typeface="Trebuchet MS" pitchFamily="34" charset="0"/>
        </a:defRPr>
      </a:lvl9pPr>
    </p:titleStyle>
    <p:bodyStyle>
      <a:lvl1pPr marL="257175" indent="-257175" algn="l" rtl="0" eaLnBrk="1" fontAlgn="base" hangingPunct="1">
        <a:lnSpc>
          <a:spcPct val="150000"/>
        </a:lnSpc>
        <a:spcBef>
          <a:spcPts val="1350"/>
        </a:spcBef>
        <a:spcAft>
          <a:spcPct val="0"/>
        </a:spcAft>
        <a:buClr>
          <a:srgbClr val="404040"/>
        </a:buClr>
        <a:defRPr>
          <a:solidFill>
            <a:schemeClr val="tx2"/>
          </a:solidFill>
          <a:latin typeface="Arial"/>
          <a:ea typeface="MS PGothic" pitchFamily="34" charset="-128"/>
          <a:cs typeface="Arial"/>
        </a:defRPr>
      </a:lvl1pPr>
      <a:lvl2pPr marL="214313"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chemeClr val="tx2"/>
          </a:solidFill>
          <a:latin typeface="Arial"/>
          <a:ea typeface="MS PGothic" pitchFamily="34" charset="-128"/>
          <a:cs typeface="Arial"/>
        </a:defRPr>
      </a:lvl2pPr>
      <a:lvl3pPr marL="214313" indent="-214313" algn="l" rtl="0" eaLnBrk="1" fontAlgn="base" hangingPunct="1">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623888"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chemeClr val="tx2"/>
          </a:solidFill>
          <a:latin typeface="Arial"/>
          <a:ea typeface="MS PGothic" pitchFamily="34" charset="-128"/>
          <a:cs typeface="Arial"/>
        </a:defRPr>
      </a:lvl4pPr>
      <a:lvl5pPr marL="897731"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chemeClr val="tx2"/>
          </a:solidFill>
          <a:latin typeface="Arial"/>
          <a:ea typeface="MS PGothic" pitchFamily="34" charset="-128"/>
          <a:cs typeface="Arial"/>
        </a:defRPr>
      </a:lvl5pPr>
      <a:lvl6pPr marL="377190" indent="-171450" algn="l" rtl="0" eaLnBrk="1" fontAlgn="base" hangingPunct="1">
        <a:spcBef>
          <a:spcPct val="20000"/>
        </a:spcBef>
        <a:spcAft>
          <a:spcPct val="0"/>
        </a:spcAft>
        <a:buClr>
          <a:schemeClr val="tx2">
            <a:lumMod val="65000"/>
            <a:lumOff val="35000"/>
          </a:schemeClr>
        </a:buClr>
        <a:buFont typeface="Arial"/>
        <a:buChar char="•"/>
        <a:defRPr sz="1350">
          <a:solidFill>
            <a:schemeClr val="tx2"/>
          </a:solidFill>
          <a:latin typeface="+mn-lt"/>
        </a:defRPr>
      </a:lvl6pPr>
      <a:lvl7pPr marL="2228850" indent="-171450" algn="l" rtl="0" eaLnBrk="1" fontAlgn="base" hangingPunct="1">
        <a:spcBef>
          <a:spcPct val="20000"/>
        </a:spcBef>
        <a:spcAft>
          <a:spcPct val="0"/>
        </a:spcAft>
        <a:buClr>
          <a:srgbClr val="00783C"/>
        </a:buClr>
        <a:buChar char="»"/>
        <a:defRPr sz="1200">
          <a:solidFill>
            <a:schemeClr val="tx1"/>
          </a:solidFill>
          <a:latin typeface="+mn-lt"/>
        </a:defRPr>
      </a:lvl7pPr>
      <a:lvl8pPr marL="2571750" indent="-171450" algn="l" rtl="0" eaLnBrk="1" fontAlgn="base" hangingPunct="1">
        <a:spcBef>
          <a:spcPct val="20000"/>
        </a:spcBef>
        <a:spcAft>
          <a:spcPct val="0"/>
        </a:spcAft>
        <a:buClr>
          <a:srgbClr val="00783C"/>
        </a:buClr>
        <a:buChar char="»"/>
        <a:defRPr sz="1200">
          <a:solidFill>
            <a:schemeClr val="tx1"/>
          </a:solidFill>
          <a:latin typeface="+mn-lt"/>
        </a:defRPr>
      </a:lvl8pPr>
      <a:lvl9pPr marL="2914650" indent="-171450" algn="l" rtl="0" eaLnBrk="1" fontAlgn="base" hangingPunct="1">
        <a:spcBef>
          <a:spcPct val="20000"/>
        </a:spcBef>
        <a:spcAft>
          <a:spcPct val="0"/>
        </a:spcAft>
        <a:buClr>
          <a:srgbClr val="00783C"/>
        </a:buClr>
        <a:buChar char="»"/>
        <a:defRPr sz="12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E5D8D-E4A4-0641-A6C4-02DA5BE4038A}" type="slidenum">
              <a:rPr lang="en-US" smtClean="0"/>
              <a:t>‹#›</a:t>
            </a:fld>
            <a:endParaRPr lang="en-US"/>
          </a:p>
        </p:txBody>
      </p:sp>
    </p:spTree>
    <p:extLst>
      <p:ext uri="{BB962C8B-B14F-4D97-AF65-F5344CB8AC3E}">
        <p14:creationId xmlns:p14="http://schemas.microsoft.com/office/powerpoint/2010/main" val="106712607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a:t>Click to edit Master title style</a:t>
            </a:r>
            <a:endParaRPr lang="en-US"/>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7F71FDB5-CFF1-F742-AB72-3CDC4521B901}" type="slidenum">
              <a:rPr lang="en-US"/>
              <a:pPr>
                <a:defRPr/>
              </a:pPr>
              <a:t>‹#›</a:t>
            </a:fld>
            <a:endParaRPr lang="en-US"/>
          </a:p>
        </p:txBody>
      </p:sp>
      <p:pic>
        <p:nvPicPr>
          <p:cNvPr id="2"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77301" y="6356350"/>
            <a:ext cx="1902884"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84307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ctr" defTabSz="457200" rtl="0" fontAlgn="base">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5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jpeg"/><Relationship Id="rId3" Type="http://schemas.openxmlformats.org/officeDocument/2006/relationships/image" Target="../media/image40.jpeg"/><Relationship Id="rId7" Type="http://schemas.openxmlformats.org/officeDocument/2006/relationships/image" Target="../media/image42.jpeg"/><Relationship Id="rId12"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30.svg"/><Relationship Id="rId10" Type="http://schemas.openxmlformats.org/officeDocument/2006/relationships/image" Target="../media/image45.png"/><Relationship Id="rId4" Type="http://schemas.openxmlformats.org/officeDocument/2006/relationships/image" Target="../media/image29.png"/><Relationship Id="rId9" Type="http://schemas.openxmlformats.org/officeDocument/2006/relationships/image" Target="../media/image44.jpeg"/><Relationship Id="rId14" Type="http://schemas.openxmlformats.org/officeDocument/2006/relationships/image" Target="../media/image4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omments" Target="../comments/comment6.xml"/><Relationship Id="rId4" Type="http://schemas.openxmlformats.org/officeDocument/2006/relationships/image" Target="../media/image52.svg"/></Relationships>
</file>

<file path=ppt/slides/_rels/slide1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comments" Target="../comments/comment7.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comments" Target="../comments/comment9.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58.xml"/><Relationship Id="rId4" Type="http://schemas.openxmlformats.org/officeDocument/2006/relationships/image" Target="../media/image11.jpg"/></Relationships>
</file>

<file path=ppt/slides/_rels/slide2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comments" Target="../comments/comment10.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comments" Target="../comments/comment11.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22.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8" Type="http://schemas.openxmlformats.org/officeDocument/2006/relationships/comments" Target="../comments/comment14.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5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50.xml"/><Relationship Id="rId4" Type="http://schemas.openxmlformats.org/officeDocument/2006/relationships/comments" Target="../comments/commen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45.xml"/><Relationship Id="rId4" Type="http://schemas.openxmlformats.org/officeDocument/2006/relationships/comments" Target="../comments/commen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omments" Target="../comments/comment17.xml"/></Relationships>
</file>

<file path=ppt/slides/_rels/slide3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comments" Target="../comments/comment19.xml"/><Relationship Id="rId4" Type="http://schemas.openxmlformats.org/officeDocument/2006/relationships/image" Target="../media/image64.tmp"/></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3.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google.com/url?sa=i&amp;rct=j&amp;q=&amp;esrc=s&amp;source=images&amp;cd=&amp;cad=rja&amp;uact=8&amp;ved=&amp;url=https://en.wikipedia.org/wiki/Flag_of_Bosnia_and_Herzegovina&amp;psig=AOvVaw0htxUodfB6ab7iSJ6JIbxs&amp;ust=1556918886866164" TargetMode="External"/><Relationship Id="rId1" Type="http://schemas.openxmlformats.org/officeDocument/2006/relationships/slideLayout" Target="../slideLayouts/slideLayout13.xml"/><Relationship Id="rId4" Type="http://schemas.openxmlformats.org/officeDocument/2006/relationships/comments" Target="../comments/comment20.xml"/></Relationships>
</file>

<file path=ppt/slides/_rels/slide42.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6.xml"/><Relationship Id="rId1" Type="http://schemas.openxmlformats.org/officeDocument/2006/relationships/slideLayout" Target="../slideLayouts/slideLayout40.xml"/><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notesSlide" Target="../notesSlides/notesSlide38.xml"/><Relationship Id="rId1" Type="http://schemas.openxmlformats.org/officeDocument/2006/relationships/slideLayout" Target="../slideLayouts/slideLayout40.xml"/><Relationship Id="rId4" Type="http://schemas.openxmlformats.org/officeDocument/2006/relationships/image" Target="../media/image71.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eRH6WQltl00&amp;hl=en_US&amp;version=3"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41.xml"/><Relationship Id="rId1" Type="http://schemas.openxmlformats.org/officeDocument/2006/relationships/slideLayout" Target="../slideLayouts/slideLayout40.xml"/><Relationship Id="rId4" Type="http://schemas.openxmlformats.org/officeDocument/2006/relationships/comments" Target="../comments/comment21.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comments" Target="../comments/comment2.xml"/></Relationships>
</file>

<file path=ppt/slides/_rels/slide50.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43.xml"/><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comments" Target="../comments/comment2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7.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jpg"/><Relationship Id="rId7" Type="http://schemas.openxmlformats.org/officeDocument/2006/relationships/image" Target="../media/image82.sv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81.png"/><Relationship Id="rId5" Type="http://schemas.openxmlformats.org/officeDocument/2006/relationships/image" Target="../media/image80.svg"/><Relationship Id="rId4" Type="http://schemas.openxmlformats.org/officeDocument/2006/relationships/image" Target="../media/image79.png"/><Relationship Id="rId9" Type="http://schemas.openxmlformats.org/officeDocument/2006/relationships/image" Target="../media/image84.svg"/></Relationships>
</file>

<file path=ppt/slides/_rels/slide5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49.xml"/><Relationship Id="rId1" Type="http://schemas.openxmlformats.org/officeDocument/2006/relationships/slideLayout" Target="../slideLayouts/slideLayout36.xml"/><Relationship Id="rId4" Type="http://schemas.openxmlformats.org/officeDocument/2006/relationships/comments" Target="../comments/comment24.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3.xml"/><Relationship Id="rId5" Type="http://schemas.openxmlformats.org/officeDocument/2006/relationships/image" Target="../media/image22.png"/><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3" Type="http://schemas.openxmlformats.org/officeDocument/2006/relationships/hyperlink" Target="mailto:tpalu@worldbank.org" TargetMode="External"/><Relationship Id="rId2" Type="http://schemas.openxmlformats.org/officeDocument/2006/relationships/hyperlink" Target="mailto:salkenbrack@worldbank.org" TargetMode="External"/><Relationship Id="rId1" Type="http://schemas.openxmlformats.org/officeDocument/2006/relationships/slideLayout" Target="../slideLayouts/slideLayout1.xml"/><Relationship Id="rId5" Type="http://schemas.openxmlformats.org/officeDocument/2006/relationships/hyperlink" Target="mailto:scornejo@gavi.org" TargetMode="External"/><Relationship Id="rId4" Type="http://schemas.openxmlformats.org/officeDocument/2006/relationships/hyperlink" Target="mailto:cmurer@worldbank.org"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ceeS9ncv1hM"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8.xml.rels><?xml version="1.0" encoding="UTF-8" standalone="yes"?>
<Relationships xmlns="http://schemas.openxmlformats.org/package/2006/relationships"><Relationship Id="rId8" Type="http://schemas.openxmlformats.org/officeDocument/2006/relationships/comments" Target="../comments/comment4.xml"/><Relationship Id="rId3" Type="http://schemas.openxmlformats.org/officeDocument/2006/relationships/image" Target="../media/image25.png"/><Relationship Id="rId7" Type="http://schemas.openxmlformats.org/officeDocument/2006/relationships/image" Target="../media/image27.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svg"/><Relationship Id="rId15" Type="http://schemas.openxmlformats.org/officeDocument/2006/relationships/comments" Target="../comments/comment5.xml"/><Relationship Id="rId10" Type="http://schemas.openxmlformats.org/officeDocument/2006/relationships/image" Target="../media/image35.jpe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76382"/>
            <a:ext cx="11747715" cy="4084015"/>
          </a:xfrm>
        </p:spPr>
        <p:txBody>
          <a:bodyPr/>
          <a:lstStyle/>
          <a:p>
            <a:pPr>
              <a:spcAft>
                <a:spcPts val="0"/>
              </a:spcAft>
            </a:pPr>
            <a:br>
              <a:rPr lang="en-US" sz="4000" b="1" dirty="0"/>
            </a:br>
            <a:r>
              <a:rPr lang="en-US" sz="4000" b="1" dirty="0"/>
              <a:t> </a:t>
            </a:r>
            <a:br>
              <a:rPr lang="en-US" sz="4000" b="1" dirty="0"/>
            </a:br>
            <a:br>
              <a:rPr lang="en-US" sz="4000" b="1" dirty="0"/>
            </a:br>
            <a:r>
              <a:rPr lang="en-US" sz="4000" b="1" dirty="0">
                <a:ea typeface="ＭＳ Ｐゴシック"/>
              </a:rPr>
              <a:t>NAVIGATING TRANSITIONS</a:t>
            </a:r>
            <a:br>
              <a:rPr lang="en-US" sz="4000" b="1" dirty="0"/>
            </a:br>
            <a:r>
              <a:rPr lang="en-US" sz="4000" b="1" dirty="0"/>
              <a:t>	</a:t>
            </a:r>
            <a:r>
              <a:rPr lang="en-US" sz="3200" b="1" i="1" dirty="0">
                <a:ea typeface="ＭＳ Ｐゴシック"/>
              </a:rPr>
              <a:t>Challenges, opportunities, and policy options</a:t>
            </a:r>
            <a:br>
              <a:rPr lang="en-US" sz="3200" b="1" dirty="0"/>
            </a:br>
            <a:r>
              <a:rPr lang="en-US" sz="2000" b="1" dirty="0">
                <a:solidFill>
                  <a:srgbClr val="0070C0"/>
                </a:solidFill>
                <a:ea typeface="ＭＳ Ｐゴシック"/>
              </a:rPr>
              <a:t>Session #</a:t>
            </a:r>
            <a:br>
              <a:rPr lang="en-US" sz="2000" b="1" dirty="0"/>
            </a:br>
            <a:r>
              <a:rPr lang="en-US" sz="2000" b="1" dirty="0">
                <a:solidFill>
                  <a:srgbClr val="0070C0"/>
                </a:solidFill>
                <a:ea typeface="ＭＳ Ｐゴシック"/>
              </a:rPr>
              <a:t>Global Flagship Course on Health Systems Strengthening: The Challenge of Universal Health Coverage – ARMENIA</a:t>
            </a:r>
            <a:br>
              <a:rPr lang="en-US" sz="2000" b="1" dirty="0">
                <a:solidFill>
                  <a:srgbClr val="0070C0"/>
                </a:solidFill>
                <a:ea typeface="ＭＳ Ｐゴシック"/>
              </a:rPr>
            </a:br>
            <a:br>
              <a:rPr lang="en-US" sz="2000" b="1" dirty="0">
                <a:solidFill>
                  <a:srgbClr val="0070C0"/>
                </a:solidFill>
                <a:ea typeface="ＭＳ Ｐゴシック"/>
              </a:rPr>
            </a:br>
            <a:r>
              <a:rPr lang="en-US" sz="2000" b="1" dirty="0">
                <a:solidFill>
                  <a:srgbClr val="0070C0"/>
                </a:solidFill>
                <a:ea typeface="ＭＳ Ｐゴシック"/>
              </a:rPr>
              <a:t>SARAH ALKENBRACK  ͣ, </a:t>
            </a:r>
            <a:r>
              <a:rPr lang="en-US" sz="2000" b="1" dirty="0">
                <a:solidFill>
                  <a:srgbClr val="0070C0"/>
                </a:solidFill>
                <a:ea typeface="ＭＳ Ｐゴシック"/>
                <a:cs typeface="Calibri"/>
              </a:rPr>
              <a:t>TOOMAS PALU  ͣ, CLEMENTINE MURER  ͣ, S</a:t>
            </a:r>
            <a:r>
              <a:rPr lang="en-US" sz="2000" b="1" dirty="0">
                <a:solidFill>
                  <a:srgbClr val="0070C0"/>
                </a:solidFill>
                <a:ea typeface="ＭＳ Ｐゴシック"/>
              </a:rPr>
              <a:t>ANTIAGO CORNEJO ᵇ</a:t>
            </a:r>
            <a:br>
              <a:rPr lang="en-US" sz="2000" b="1" dirty="0"/>
            </a:br>
            <a:r>
              <a:rPr lang="en-US" sz="2800" b="1" dirty="0">
                <a:solidFill>
                  <a:srgbClr val="0070C0"/>
                </a:solidFill>
                <a:ea typeface="ＭＳ Ｐゴシック"/>
              </a:rPr>
              <a:t>ͣ</a:t>
            </a:r>
            <a:r>
              <a:rPr lang="en-US" sz="1800" b="1" dirty="0">
                <a:solidFill>
                  <a:srgbClr val="0070C0"/>
                </a:solidFill>
                <a:ea typeface="ＭＳ Ｐゴシック"/>
              </a:rPr>
              <a:t>Health Nutrition and Population Global Practice, World Bank</a:t>
            </a:r>
            <a:br>
              <a:rPr lang="en-US" sz="1800" b="1" dirty="0"/>
            </a:br>
            <a:r>
              <a:rPr lang="en-US" sz="1800" b="1" dirty="0">
                <a:solidFill>
                  <a:srgbClr val="0070C0"/>
                </a:solidFill>
                <a:ea typeface="ＭＳ Ｐゴシック"/>
              </a:rPr>
              <a:t> ᵇ Gavi, the Vaccine Alliance </a:t>
            </a:r>
            <a:endParaRPr lang="en-US" sz="2400" b="1" dirty="0">
              <a:solidFill>
                <a:srgbClr val="0070C0"/>
              </a:solidFill>
            </a:endParaRPr>
          </a:p>
        </p:txBody>
      </p:sp>
      <p:pic>
        <p:nvPicPr>
          <p:cNvPr id="3" name="Picture 2">
            <a:extLst>
              <a:ext uri="{FF2B5EF4-FFF2-40B4-BE49-F238E27FC236}">
                <a16:creationId xmlns:a16="http://schemas.microsoft.com/office/drawing/2014/main" id="{66509EE8-F864-45D1-AFA4-7A8FE7B9B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55" y="5585907"/>
            <a:ext cx="1996249" cy="1167038"/>
          </a:xfrm>
          <a:prstGeom prst="rect">
            <a:avLst/>
          </a:prstGeom>
        </p:spPr>
      </p:pic>
      <p:pic>
        <p:nvPicPr>
          <p:cNvPr id="4" name="Picture 3">
            <a:extLst>
              <a:ext uri="{FF2B5EF4-FFF2-40B4-BE49-F238E27FC236}">
                <a16:creationId xmlns:a16="http://schemas.microsoft.com/office/drawing/2014/main" id="{5E0B8562-9D1B-4E0B-AAED-94855E8192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1568" y="5787850"/>
            <a:ext cx="2140142" cy="763152"/>
          </a:xfrm>
          <a:prstGeom prst="rect">
            <a:avLst/>
          </a:prstGeom>
        </p:spPr>
      </p:pic>
      <p:pic>
        <p:nvPicPr>
          <p:cNvPr id="5" name="Picture 4">
            <a:extLst>
              <a:ext uri="{FF2B5EF4-FFF2-40B4-BE49-F238E27FC236}">
                <a16:creationId xmlns:a16="http://schemas.microsoft.com/office/drawing/2014/main" id="{7F0C5E8B-5FD2-4ED1-A993-3E545FFA07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325" y="5507105"/>
            <a:ext cx="2752314" cy="1324642"/>
          </a:xfrm>
          <a:prstGeom prst="rect">
            <a:avLst/>
          </a:prstGeom>
        </p:spPr>
      </p:pic>
      <p:pic>
        <p:nvPicPr>
          <p:cNvPr id="6" name="Picture 5">
            <a:extLst>
              <a:ext uri="{FF2B5EF4-FFF2-40B4-BE49-F238E27FC236}">
                <a16:creationId xmlns:a16="http://schemas.microsoft.com/office/drawing/2014/main" id="{680A9EE8-0556-46A2-ABEE-B9368CBA0D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4627" y="5572608"/>
            <a:ext cx="963292" cy="923885"/>
          </a:xfrm>
          <a:prstGeom prst="rect">
            <a:avLst/>
          </a:prstGeom>
        </p:spPr>
      </p:pic>
      <p:pic>
        <p:nvPicPr>
          <p:cNvPr id="7" name="Picture 6">
            <a:extLst>
              <a:ext uri="{FF2B5EF4-FFF2-40B4-BE49-F238E27FC236}">
                <a16:creationId xmlns:a16="http://schemas.microsoft.com/office/drawing/2014/main" id="{2BDE0333-C07C-4D66-9959-123A686E39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2855" y="5431790"/>
            <a:ext cx="1426210" cy="1426210"/>
          </a:xfrm>
          <a:prstGeom prst="rect">
            <a:avLst/>
          </a:prstGeom>
        </p:spPr>
      </p:pic>
      <p:pic>
        <p:nvPicPr>
          <p:cNvPr id="8" name="Picture 7">
            <a:extLst>
              <a:ext uri="{FF2B5EF4-FFF2-40B4-BE49-F238E27FC236}">
                <a16:creationId xmlns:a16="http://schemas.microsoft.com/office/drawing/2014/main" id="{AA5F141C-ED47-4DD9-9CDD-66EFA93BD374}"/>
              </a:ext>
            </a:extLst>
          </p:cNvPr>
          <p:cNvPicPr>
            <a:picLocks noChangeAspect="1"/>
          </p:cNvPicPr>
          <p:nvPr/>
        </p:nvPicPr>
        <p:blipFill>
          <a:blip r:embed="rId8"/>
          <a:stretch>
            <a:fillRect/>
          </a:stretch>
        </p:blipFill>
        <p:spPr>
          <a:xfrm>
            <a:off x="4901710" y="0"/>
            <a:ext cx="2057029" cy="1156889"/>
          </a:xfrm>
          <a:prstGeom prst="rect">
            <a:avLst/>
          </a:prstGeom>
        </p:spPr>
      </p:pic>
      <p:sp>
        <p:nvSpPr>
          <p:cNvPr id="9" name="Slide Number Placeholder 8">
            <a:extLst>
              <a:ext uri="{FF2B5EF4-FFF2-40B4-BE49-F238E27FC236}">
                <a16:creationId xmlns:a16="http://schemas.microsoft.com/office/drawing/2014/main" id="{68766DB6-62AE-455A-ABF4-5B8E8F8E4008}"/>
              </a:ext>
            </a:extLst>
          </p:cNvPr>
          <p:cNvSpPr>
            <a:spLocks noGrp="1"/>
          </p:cNvSpPr>
          <p:nvPr>
            <p:ph type="sldNum" sz="quarter" idx="12"/>
          </p:nvPr>
        </p:nvSpPr>
        <p:spPr/>
        <p:txBody>
          <a:bodyPr/>
          <a:lstStyle/>
          <a:p>
            <a:pPr>
              <a:defRPr/>
            </a:pPr>
            <a:fld id="{31F62F06-D326-2444-BB84-370D8972807D}" type="slidenum">
              <a:rPr lang="en-US" smtClean="0"/>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172CB5-82A4-4EDA-9978-2FD6CAA93D4E}"/>
              </a:ext>
            </a:extLst>
          </p:cNvPr>
          <p:cNvSpPr>
            <a:spLocks noGrp="1"/>
          </p:cNvSpPr>
          <p:nvPr>
            <p:ph type="sldNum" sz="quarter" idx="12"/>
          </p:nvPr>
        </p:nvSpPr>
        <p:spPr>
          <a:xfrm>
            <a:off x="8786446" y="6462585"/>
            <a:ext cx="2743200" cy="365125"/>
          </a:xfrm>
        </p:spPr>
        <p:txBody>
          <a:bodyPr/>
          <a:lstStyle/>
          <a:p>
            <a:fld id="{835E5D8D-E4A4-0641-A6C4-02DA5BE4038A}" type="slidenum">
              <a:rPr lang="en-US" smtClean="0"/>
              <a:t>10</a:t>
            </a:fld>
            <a:endParaRPr lang="en-US"/>
          </a:p>
        </p:txBody>
      </p:sp>
      <p:sp>
        <p:nvSpPr>
          <p:cNvPr id="5" name="Title 1">
            <a:extLst>
              <a:ext uri="{FF2B5EF4-FFF2-40B4-BE49-F238E27FC236}">
                <a16:creationId xmlns:a16="http://schemas.microsoft.com/office/drawing/2014/main" id="{A616CB70-8D61-41DE-B55D-CDD17D8D8271}"/>
              </a:ext>
            </a:extLst>
          </p:cNvPr>
          <p:cNvSpPr txBox="1">
            <a:spLocks/>
          </p:cNvSpPr>
          <p:nvPr/>
        </p:nvSpPr>
        <p:spPr>
          <a:xfrm>
            <a:off x="0" y="267357"/>
            <a:ext cx="121920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Top ten </a:t>
            </a:r>
            <a:r>
              <a:rPr lang="en-US" sz="3600" b="1" u="sng" dirty="0"/>
              <a:t>risk factors</a:t>
            </a:r>
            <a:r>
              <a:rPr lang="en-US" sz="3600" b="1" dirty="0"/>
              <a:t> contributing to disease burden, </a:t>
            </a:r>
          </a:p>
          <a:p>
            <a:pPr algn="ctr"/>
            <a:r>
              <a:rPr lang="en-US" sz="3600" b="1" dirty="0"/>
              <a:t>Armenia, 1990 &amp; 2017</a:t>
            </a:r>
          </a:p>
        </p:txBody>
      </p:sp>
      <p:grpSp>
        <p:nvGrpSpPr>
          <p:cNvPr id="11" name="Group 10">
            <a:extLst>
              <a:ext uri="{FF2B5EF4-FFF2-40B4-BE49-F238E27FC236}">
                <a16:creationId xmlns:a16="http://schemas.microsoft.com/office/drawing/2014/main" id="{E8C385D3-4B4A-437C-8659-E8DADD1A7D4D}"/>
              </a:ext>
            </a:extLst>
          </p:cNvPr>
          <p:cNvGrpSpPr/>
          <p:nvPr/>
        </p:nvGrpSpPr>
        <p:grpSpPr>
          <a:xfrm>
            <a:off x="810498" y="2073279"/>
            <a:ext cx="4206520" cy="609173"/>
            <a:chOff x="200896" y="1399737"/>
            <a:chExt cx="4206520" cy="609173"/>
          </a:xfrm>
        </p:grpSpPr>
        <p:pic>
          <p:nvPicPr>
            <p:cNvPr id="3074" name="Picture 2" descr="Image result for bad dietary icon">
              <a:extLst>
                <a:ext uri="{FF2B5EF4-FFF2-40B4-BE49-F238E27FC236}">
                  <a16:creationId xmlns:a16="http://schemas.microsoft.com/office/drawing/2014/main" id="{1FD9FFF9-780C-4CBB-853C-A98727061FF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30" t="24717" r="11079" b="27828"/>
            <a:stretch/>
          </p:blipFill>
          <p:spPr bwMode="auto">
            <a:xfrm>
              <a:off x="595751" y="1399737"/>
              <a:ext cx="863844" cy="6091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AD774A5-D36A-4C9F-9DE4-254A18A47365}"/>
                </a:ext>
              </a:extLst>
            </p:cNvPr>
            <p:cNvSpPr/>
            <p:nvPr/>
          </p:nvSpPr>
          <p:spPr>
            <a:xfrm>
              <a:off x="1542721" y="1505802"/>
              <a:ext cx="2864695" cy="369332"/>
            </a:xfrm>
            <a:prstGeom prst="rect">
              <a:avLst/>
            </a:prstGeom>
          </p:spPr>
          <p:txBody>
            <a:bodyPr wrap="none">
              <a:spAutoFit/>
            </a:bodyPr>
            <a:lstStyle/>
            <a:p>
              <a:r>
                <a:rPr lang="en-US" dirty="0"/>
                <a:t>Dietary risks 14.4% </a:t>
              </a:r>
              <a:r>
                <a:rPr lang="en-US" dirty="0">
                  <a:sym typeface="Wingdings" panose="05000000000000000000" pitchFamily="2" charset="2"/>
                </a:rPr>
                <a:t> 18.1%</a:t>
              </a:r>
              <a:endParaRPr lang="en-US" dirty="0">
                <a:latin typeface="Calibri" panose="020F0502020204030204" pitchFamily="34" charset="0"/>
                <a:ea typeface="Calibri" panose="020F0502020204030204" pitchFamily="34" charset="0"/>
              </a:endParaRPr>
            </a:p>
          </p:txBody>
        </p:sp>
        <p:pic>
          <p:nvPicPr>
            <p:cNvPr id="12" name="Graphic 11" descr="Line arrow: Straight">
              <a:extLst>
                <a:ext uri="{FF2B5EF4-FFF2-40B4-BE49-F238E27FC236}">
                  <a16:creationId xmlns:a16="http://schemas.microsoft.com/office/drawing/2014/main" id="{741A60E0-B1D0-47D4-A820-8F4951E053C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00896" y="1506895"/>
              <a:ext cx="394855" cy="394855"/>
            </a:xfrm>
            <a:prstGeom prst="rect">
              <a:avLst/>
            </a:prstGeom>
          </p:spPr>
        </p:pic>
      </p:grpSp>
      <p:grpSp>
        <p:nvGrpSpPr>
          <p:cNvPr id="10" name="Group 9">
            <a:extLst>
              <a:ext uri="{FF2B5EF4-FFF2-40B4-BE49-F238E27FC236}">
                <a16:creationId xmlns:a16="http://schemas.microsoft.com/office/drawing/2014/main" id="{5E1CAE81-DE24-4745-ACBC-91C6B54C84E2}"/>
              </a:ext>
            </a:extLst>
          </p:cNvPr>
          <p:cNvGrpSpPr/>
          <p:nvPr/>
        </p:nvGrpSpPr>
        <p:grpSpPr>
          <a:xfrm>
            <a:off x="838214" y="2921435"/>
            <a:ext cx="4287973" cy="647710"/>
            <a:chOff x="228612" y="2247893"/>
            <a:chExt cx="4287973" cy="647710"/>
          </a:xfrm>
        </p:grpSpPr>
        <p:pic>
          <p:nvPicPr>
            <p:cNvPr id="3076" name="Picture 4" descr="Image result for blood pressure icon">
              <a:extLst>
                <a:ext uri="{FF2B5EF4-FFF2-40B4-BE49-F238E27FC236}">
                  <a16:creationId xmlns:a16="http://schemas.microsoft.com/office/drawing/2014/main" id="{87B0C674-D04A-48C7-864D-BBA4522BBD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8536" y="2260459"/>
              <a:ext cx="635144" cy="63514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7C814A0-4978-47FE-A588-66DF2D340310}"/>
                </a:ext>
              </a:extLst>
            </p:cNvPr>
            <p:cNvSpPr/>
            <p:nvPr/>
          </p:nvSpPr>
          <p:spPr>
            <a:xfrm>
              <a:off x="1542720" y="2247893"/>
              <a:ext cx="2973865" cy="646331"/>
            </a:xfrm>
            <a:prstGeom prst="rect">
              <a:avLst/>
            </a:prstGeom>
          </p:spPr>
          <p:txBody>
            <a:bodyPr wrap="square">
              <a:spAutoFit/>
            </a:bodyPr>
            <a:lstStyle/>
            <a:p>
              <a:r>
                <a:rPr lang="en-US" dirty="0"/>
                <a:t>High systolic blood pressure 12% </a:t>
              </a:r>
              <a:r>
                <a:rPr lang="en-US" dirty="0">
                  <a:sym typeface="Wingdings" panose="05000000000000000000" pitchFamily="2" charset="2"/>
                </a:rPr>
                <a:t></a:t>
              </a:r>
              <a:r>
                <a:rPr lang="en-US" dirty="0"/>
                <a:t> 16.7%</a:t>
              </a:r>
              <a:endParaRPr lang="en-US" dirty="0">
                <a:latin typeface="Calibri" panose="020F0502020204030204" pitchFamily="34" charset="0"/>
                <a:ea typeface="Calibri" panose="020F0502020204030204" pitchFamily="34" charset="0"/>
              </a:endParaRPr>
            </a:p>
          </p:txBody>
        </p:sp>
        <p:pic>
          <p:nvPicPr>
            <p:cNvPr id="14" name="Graphic 13" descr="Line arrow: Straight">
              <a:extLst>
                <a:ext uri="{FF2B5EF4-FFF2-40B4-BE49-F238E27FC236}">
                  <a16:creationId xmlns:a16="http://schemas.microsoft.com/office/drawing/2014/main" id="{0544E0A3-0CCD-41DB-B599-7D675A8FB0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28612" y="2388529"/>
              <a:ext cx="394855" cy="394855"/>
            </a:xfrm>
            <a:prstGeom prst="rect">
              <a:avLst/>
            </a:prstGeom>
          </p:spPr>
        </p:pic>
      </p:grpSp>
      <p:grpSp>
        <p:nvGrpSpPr>
          <p:cNvPr id="19" name="Group 18">
            <a:extLst>
              <a:ext uri="{FF2B5EF4-FFF2-40B4-BE49-F238E27FC236}">
                <a16:creationId xmlns:a16="http://schemas.microsoft.com/office/drawing/2014/main" id="{DCD0B150-1297-49B1-8C0A-F11CE1E9D811}"/>
              </a:ext>
            </a:extLst>
          </p:cNvPr>
          <p:cNvGrpSpPr/>
          <p:nvPr/>
        </p:nvGrpSpPr>
        <p:grpSpPr>
          <a:xfrm>
            <a:off x="848606" y="3822567"/>
            <a:ext cx="4020030" cy="658299"/>
            <a:chOff x="239004" y="3149025"/>
            <a:chExt cx="4020030" cy="658299"/>
          </a:xfrm>
        </p:grpSpPr>
        <p:pic>
          <p:nvPicPr>
            <p:cNvPr id="9" name="Graphic 8" descr="Line arrow: Straight">
              <a:extLst>
                <a:ext uri="{FF2B5EF4-FFF2-40B4-BE49-F238E27FC236}">
                  <a16:creationId xmlns:a16="http://schemas.microsoft.com/office/drawing/2014/main" id="{07133B1A-35D1-4545-8DC7-2EF2A7DB95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39004" y="3260795"/>
              <a:ext cx="398312" cy="398312"/>
            </a:xfrm>
            <a:prstGeom prst="rect">
              <a:avLst/>
            </a:prstGeom>
          </p:spPr>
        </p:pic>
        <p:pic>
          <p:nvPicPr>
            <p:cNvPr id="3078" name="Picture 6" descr="Image result for High fasting plasma glucose icon">
              <a:extLst>
                <a:ext uri="{FF2B5EF4-FFF2-40B4-BE49-F238E27FC236}">
                  <a16:creationId xmlns:a16="http://schemas.microsoft.com/office/drawing/2014/main" id="{2D27EC0C-CAA6-4F7A-BADA-5C750133EB6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697" t="9735" r="27778" b="9735"/>
            <a:stretch/>
          </p:blipFill>
          <p:spPr bwMode="auto">
            <a:xfrm>
              <a:off x="668542" y="3149025"/>
              <a:ext cx="394856" cy="65303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A0777662-A42B-4792-91EB-CF21918ABED2}"/>
                </a:ext>
              </a:extLst>
            </p:cNvPr>
            <p:cNvSpPr/>
            <p:nvPr/>
          </p:nvSpPr>
          <p:spPr>
            <a:xfrm>
              <a:off x="1542721" y="3160993"/>
              <a:ext cx="2716313" cy="646331"/>
            </a:xfrm>
            <a:prstGeom prst="rect">
              <a:avLst/>
            </a:prstGeom>
          </p:spPr>
          <p:txBody>
            <a:bodyPr wrap="square">
              <a:spAutoFit/>
            </a:bodyPr>
            <a:lstStyle/>
            <a:p>
              <a:r>
                <a:rPr lang="en-US" dirty="0"/>
                <a:t>High fasting plasma glucose 9.3% </a:t>
              </a:r>
              <a:r>
                <a:rPr lang="en-US" dirty="0">
                  <a:sym typeface="Wingdings" panose="05000000000000000000" pitchFamily="2" charset="2"/>
                </a:rPr>
                <a:t> 16.3%</a:t>
              </a:r>
              <a:endParaRPr lang="en-US" dirty="0">
                <a:latin typeface="Calibri" panose="020F0502020204030204" pitchFamily="34" charset="0"/>
                <a:ea typeface="Calibri" panose="020F0502020204030204" pitchFamily="34" charset="0"/>
              </a:endParaRPr>
            </a:p>
          </p:txBody>
        </p:sp>
      </p:grpSp>
      <p:grpSp>
        <p:nvGrpSpPr>
          <p:cNvPr id="18" name="Group 17">
            <a:extLst>
              <a:ext uri="{FF2B5EF4-FFF2-40B4-BE49-F238E27FC236}">
                <a16:creationId xmlns:a16="http://schemas.microsoft.com/office/drawing/2014/main" id="{CC18DBE7-4A09-4250-BF01-C04083EE73C1}"/>
              </a:ext>
            </a:extLst>
          </p:cNvPr>
          <p:cNvGrpSpPr/>
          <p:nvPr/>
        </p:nvGrpSpPr>
        <p:grpSpPr>
          <a:xfrm>
            <a:off x="848612" y="4729020"/>
            <a:ext cx="3699149" cy="609172"/>
            <a:chOff x="239010" y="4055478"/>
            <a:chExt cx="3699149" cy="609172"/>
          </a:xfrm>
        </p:grpSpPr>
        <p:pic>
          <p:nvPicPr>
            <p:cNvPr id="3080" name="Picture 8" descr="Image result for tobacco icon">
              <a:extLst>
                <a:ext uri="{FF2B5EF4-FFF2-40B4-BE49-F238E27FC236}">
                  <a16:creationId xmlns:a16="http://schemas.microsoft.com/office/drawing/2014/main" id="{4C157251-5217-4F67-8140-89130C81EF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8542" y="4055478"/>
              <a:ext cx="609172" cy="60917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1F68067-DEA0-467B-A52C-E1F26E409B71}"/>
                </a:ext>
              </a:extLst>
            </p:cNvPr>
            <p:cNvSpPr/>
            <p:nvPr/>
          </p:nvSpPr>
          <p:spPr>
            <a:xfrm>
              <a:off x="1459595" y="4175398"/>
              <a:ext cx="2478564" cy="369332"/>
            </a:xfrm>
            <a:prstGeom prst="rect">
              <a:avLst/>
            </a:prstGeom>
          </p:spPr>
          <p:txBody>
            <a:bodyPr wrap="none">
              <a:spAutoFit/>
            </a:bodyPr>
            <a:lstStyle/>
            <a:p>
              <a:r>
                <a:rPr lang="en-US" dirty="0"/>
                <a:t>Tobacco 13.7% </a:t>
              </a:r>
              <a:r>
                <a:rPr lang="en-US" dirty="0">
                  <a:sym typeface="Wingdings" panose="05000000000000000000" pitchFamily="2" charset="2"/>
                </a:rPr>
                <a:t> 16.3%</a:t>
              </a:r>
              <a:endParaRPr lang="en-US" dirty="0">
                <a:latin typeface="Calibri" panose="020F0502020204030204" pitchFamily="34" charset="0"/>
                <a:ea typeface="Calibri" panose="020F0502020204030204" pitchFamily="34" charset="0"/>
              </a:endParaRPr>
            </a:p>
          </p:txBody>
        </p:sp>
        <p:pic>
          <p:nvPicPr>
            <p:cNvPr id="21" name="Graphic 20" descr="Line arrow: Straight">
              <a:extLst>
                <a:ext uri="{FF2B5EF4-FFF2-40B4-BE49-F238E27FC236}">
                  <a16:creationId xmlns:a16="http://schemas.microsoft.com/office/drawing/2014/main" id="{9E652E1C-6F18-42BC-B5F4-FC0B963FE9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39010" y="4240135"/>
              <a:ext cx="398312" cy="398312"/>
            </a:xfrm>
            <a:prstGeom prst="rect">
              <a:avLst/>
            </a:prstGeom>
          </p:spPr>
        </p:pic>
      </p:grpSp>
      <p:grpSp>
        <p:nvGrpSpPr>
          <p:cNvPr id="20" name="Group 19">
            <a:extLst>
              <a:ext uri="{FF2B5EF4-FFF2-40B4-BE49-F238E27FC236}">
                <a16:creationId xmlns:a16="http://schemas.microsoft.com/office/drawing/2014/main" id="{05582776-2C51-40FF-A44A-9AA908614710}"/>
              </a:ext>
            </a:extLst>
          </p:cNvPr>
          <p:cNvGrpSpPr/>
          <p:nvPr/>
        </p:nvGrpSpPr>
        <p:grpSpPr>
          <a:xfrm>
            <a:off x="862464" y="5611295"/>
            <a:ext cx="3529430" cy="923665"/>
            <a:chOff x="252862" y="4937753"/>
            <a:chExt cx="3529430" cy="923665"/>
          </a:xfrm>
        </p:grpSpPr>
        <p:pic>
          <p:nvPicPr>
            <p:cNvPr id="3082" name="Picture 10" descr="Image result for obesity icon">
              <a:extLst>
                <a:ext uri="{FF2B5EF4-FFF2-40B4-BE49-F238E27FC236}">
                  <a16:creationId xmlns:a16="http://schemas.microsoft.com/office/drawing/2014/main" id="{1DEA90E3-D34C-48B3-A1A6-E5920CA80C6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6330" r="17677" b="7237"/>
            <a:stretch/>
          </p:blipFill>
          <p:spPr bwMode="auto">
            <a:xfrm>
              <a:off x="681522" y="4937753"/>
              <a:ext cx="609172" cy="923665"/>
            </a:xfrm>
            <a:prstGeom prst="rect">
              <a:avLst/>
            </a:prstGeom>
            <a:noFill/>
            <a:extLst>
              <a:ext uri="{909E8E84-426E-40DD-AFC4-6F175D3DCCD1}">
                <a14:hiddenFill xmlns:a14="http://schemas.microsoft.com/office/drawing/2010/main">
                  <a:solidFill>
                    <a:srgbClr val="FFFFFF"/>
                  </a:solidFill>
                </a14:hiddenFill>
              </a:ext>
            </a:extLst>
          </p:spPr>
        </p:pic>
        <p:pic>
          <p:nvPicPr>
            <p:cNvPr id="23" name="Graphic 22" descr="Line arrow: Straight">
              <a:extLst>
                <a:ext uri="{FF2B5EF4-FFF2-40B4-BE49-F238E27FC236}">
                  <a16:creationId xmlns:a16="http://schemas.microsoft.com/office/drawing/2014/main" id="{33844B13-590D-4761-AF83-7F34226597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52862" y="5251513"/>
              <a:ext cx="398312" cy="398312"/>
            </a:xfrm>
            <a:prstGeom prst="rect">
              <a:avLst/>
            </a:prstGeom>
          </p:spPr>
        </p:pic>
        <p:sp>
          <p:nvSpPr>
            <p:cNvPr id="17" name="Rectangle 16">
              <a:extLst>
                <a:ext uri="{FF2B5EF4-FFF2-40B4-BE49-F238E27FC236}">
                  <a16:creationId xmlns:a16="http://schemas.microsoft.com/office/drawing/2014/main" id="{D9CECB73-ED63-4E25-88C7-8A1626E46CB4}"/>
                </a:ext>
              </a:extLst>
            </p:cNvPr>
            <p:cNvSpPr/>
            <p:nvPr/>
          </p:nvSpPr>
          <p:spPr>
            <a:xfrm>
              <a:off x="1501160" y="5122842"/>
              <a:ext cx="2281132" cy="646331"/>
            </a:xfrm>
            <a:prstGeom prst="rect">
              <a:avLst/>
            </a:prstGeom>
          </p:spPr>
          <p:txBody>
            <a:bodyPr wrap="square">
              <a:spAutoFit/>
            </a:bodyPr>
            <a:lstStyle/>
            <a:p>
              <a:r>
                <a:rPr lang="en-US" dirty="0"/>
                <a:t>High body-mass index 5.6% </a:t>
              </a:r>
              <a:r>
                <a:rPr lang="en-US" dirty="0">
                  <a:sym typeface="Wingdings" panose="05000000000000000000" pitchFamily="2" charset="2"/>
                </a:rPr>
                <a:t> 11.8%</a:t>
              </a:r>
              <a:endParaRPr lang="en-US" dirty="0">
                <a:latin typeface="Calibri" panose="020F0502020204030204" pitchFamily="34" charset="0"/>
                <a:ea typeface="Calibri" panose="020F0502020204030204" pitchFamily="34" charset="0"/>
              </a:endParaRPr>
            </a:p>
          </p:txBody>
        </p:sp>
      </p:grpSp>
      <p:grpSp>
        <p:nvGrpSpPr>
          <p:cNvPr id="32" name="Group 31">
            <a:extLst>
              <a:ext uri="{FF2B5EF4-FFF2-40B4-BE49-F238E27FC236}">
                <a16:creationId xmlns:a16="http://schemas.microsoft.com/office/drawing/2014/main" id="{78CA8305-2678-4A37-BEBF-7A14D6B3150A}"/>
              </a:ext>
            </a:extLst>
          </p:cNvPr>
          <p:cNvGrpSpPr/>
          <p:nvPr/>
        </p:nvGrpSpPr>
        <p:grpSpPr>
          <a:xfrm>
            <a:off x="6501263" y="1843811"/>
            <a:ext cx="3874648" cy="820593"/>
            <a:chOff x="6501263" y="1433506"/>
            <a:chExt cx="3874648" cy="820593"/>
          </a:xfrm>
        </p:grpSpPr>
        <p:pic>
          <p:nvPicPr>
            <p:cNvPr id="27" name="Graphic 26" descr="Line arrow: Straight">
              <a:extLst>
                <a:ext uri="{FF2B5EF4-FFF2-40B4-BE49-F238E27FC236}">
                  <a16:creationId xmlns:a16="http://schemas.microsoft.com/office/drawing/2014/main" id="{A9DFE77B-6876-49D7-86FC-82DDBB4DEF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501263" y="1645441"/>
              <a:ext cx="398312" cy="398312"/>
            </a:xfrm>
            <a:prstGeom prst="rect">
              <a:avLst/>
            </a:prstGeom>
          </p:spPr>
        </p:pic>
        <p:pic>
          <p:nvPicPr>
            <p:cNvPr id="3084" name="Picture 12" descr="Image result for cholesterol icon">
              <a:extLst>
                <a:ext uri="{FF2B5EF4-FFF2-40B4-BE49-F238E27FC236}">
                  <a16:creationId xmlns:a16="http://schemas.microsoft.com/office/drawing/2014/main" id="{46DBADBB-D1BC-4BC4-A757-B71A36A77D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5850" y="1433506"/>
              <a:ext cx="848254" cy="7361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6C989341-FA2C-4341-A30A-66BE358CB9D8}"/>
                </a:ext>
              </a:extLst>
            </p:cNvPr>
            <p:cNvSpPr/>
            <p:nvPr/>
          </p:nvSpPr>
          <p:spPr>
            <a:xfrm>
              <a:off x="8232605" y="1607768"/>
              <a:ext cx="2143306" cy="646331"/>
            </a:xfrm>
            <a:prstGeom prst="rect">
              <a:avLst/>
            </a:prstGeom>
          </p:spPr>
          <p:txBody>
            <a:bodyPr wrap="square">
              <a:spAutoFit/>
            </a:bodyPr>
            <a:lstStyle/>
            <a:p>
              <a:r>
                <a:rPr lang="en-US" dirty="0"/>
                <a:t>High LDL cholesterol 5.6% </a:t>
              </a:r>
              <a:r>
                <a:rPr lang="en-US" dirty="0">
                  <a:sym typeface="Wingdings" panose="05000000000000000000" pitchFamily="2" charset="2"/>
                </a:rPr>
                <a:t> 7.6%</a:t>
              </a:r>
              <a:endParaRPr lang="en-US" dirty="0">
                <a:latin typeface="Calibri" panose="020F0502020204030204" pitchFamily="34" charset="0"/>
                <a:ea typeface="Calibri" panose="020F0502020204030204" pitchFamily="34" charset="0"/>
              </a:endParaRPr>
            </a:p>
          </p:txBody>
        </p:sp>
      </p:grpSp>
      <p:grpSp>
        <p:nvGrpSpPr>
          <p:cNvPr id="33" name="Group 32">
            <a:extLst>
              <a:ext uri="{FF2B5EF4-FFF2-40B4-BE49-F238E27FC236}">
                <a16:creationId xmlns:a16="http://schemas.microsoft.com/office/drawing/2014/main" id="{018DFC4C-442E-4D2F-A012-72F0965A32E6}"/>
              </a:ext>
            </a:extLst>
          </p:cNvPr>
          <p:cNvGrpSpPr/>
          <p:nvPr/>
        </p:nvGrpSpPr>
        <p:grpSpPr>
          <a:xfrm>
            <a:off x="6497786" y="2785632"/>
            <a:ext cx="4261299" cy="671294"/>
            <a:chOff x="6497786" y="2375327"/>
            <a:chExt cx="4261299" cy="671294"/>
          </a:xfrm>
        </p:grpSpPr>
        <p:pic>
          <p:nvPicPr>
            <p:cNvPr id="3086" name="Picture 14" descr="Image result for air pollution icon">
              <a:extLst>
                <a:ext uri="{FF2B5EF4-FFF2-40B4-BE49-F238E27FC236}">
                  <a16:creationId xmlns:a16="http://schemas.microsoft.com/office/drawing/2014/main" id="{F82F9845-DB35-4BFE-8329-ABB201A5F0B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02202" y="2375327"/>
              <a:ext cx="671294" cy="671294"/>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descr="Line arrow: Straight">
              <a:extLst>
                <a:ext uri="{FF2B5EF4-FFF2-40B4-BE49-F238E27FC236}">
                  <a16:creationId xmlns:a16="http://schemas.microsoft.com/office/drawing/2014/main" id="{B217AF09-4F23-462D-B53B-D51BA87F924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6497786" y="2639492"/>
              <a:ext cx="398312" cy="398312"/>
            </a:xfrm>
            <a:prstGeom prst="rect">
              <a:avLst/>
            </a:prstGeom>
          </p:spPr>
        </p:pic>
        <p:sp>
          <p:nvSpPr>
            <p:cNvPr id="24" name="Rectangle 23">
              <a:extLst>
                <a:ext uri="{FF2B5EF4-FFF2-40B4-BE49-F238E27FC236}">
                  <a16:creationId xmlns:a16="http://schemas.microsoft.com/office/drawing/2014/main" id="{8E0CEB7A-F025-4525-9AD4-25CC758C5765}"/>
                </a:ext>
              </a:extLst>
            </p:cNvPr>
            <p:cNvSpPr/>
            <p:nvPr/>
          </p:nvSpPr>
          <p:spPr>
            <a:xfrm>
              <a:off x="8267697" y="2623890"/>
              <a:ext cx="2491388" cy="369332"/>
            </a:xfrm>
            <a:prstGeom prst="rect">
              <a:avLst/>
            </a:prstGeom>
          </p:spPr>
          <p:txBody>
            <a:bodyPr wrap="none">
              <a:spAutoFit/>
            </a:bodyPr>
            <a:lstStyle/>
            <a:p>
              <a:r>
                <a:rPr lang="en-US" dirty="0"/>
                <a:t>Air pollution 7.9% - 6.8%</a:t>
              </a:r>
              <a:endParaRPr lang="en-US" dirty="0">
                <a:latin typeface="Calibri" panose="020F0502020204030204" pitchFamily="34" charset="0"/>
                <a:ea typeface="Calibri" panose="020F0502020204030204" pitchFamily="34" charset="0"/>
              </a:endParaRPr>
            </a:p>
          </p:txBody>
        </p:sp>
      </p:grpSp>
      <p:grpSp>
        <p:nvGrpSpPr>
          <p:cNvPr id="34" name="Group 33">
            <a:extLst>
              <a:ext uri="{FF2B5EF4-FFF2-40B4-BE49-F238E27FC236}">
                <a16:creationId xmlns:a16="http://schemas.microsoft.com/office/drawing/2014/main" id="{D1097CF0-77E1-4069-809C-B9AB3A9895C1}"/>
              </a:ext>
            </a:extLst>
          </p:cNvPr>
          <p:cNvGrpSpPr/>
          <p:nvPr/>
        </p:nvGrpSpPr>
        <p:grpSpPr>
          <a:xfrm>
            <a:off x="6492595" y="3787211"/>
            <a:ext cx="4539861" cy="693655"/>
            <a:chOff x="6492595" y="3376906"/>
            <a:chExt cx="4539861" cy="693655"/>
          </a:xfrm>
        </p:grpSpPr>
        <p:pic>
          <p:nvPicPr>
            <p:cNvPr id="3100" name="Picture 28" descr="Image result for kidney failure transparent icon">
              <a:extLst>
                <a:ext uri="{FF2B5EF4-FFF2-40B4-BE49-F238E27FC236}">
                  <a16:creationId xmlns:a16="http://schemas.microsoft.com/office/drawing/2014/main" id="{A0A97F05-0790-4225-BD0F-D711F96877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13560" y="3376906"/>
              <a:ext cx="787646" cy="535715"/>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F3A224D6-367A-4A90-B444-58B88445DBCE}"/>
                </a:ext>
              </a:extLst>
            </p:cNvPr>
            <p:cNvSpPr/>
            <p:nvPr/>
          </p:nvSpPr>
          <p:spPr>
            <a:xfrm>
              <a:off x="8316143" y="3424230"/>
              <a:ext cx="2716313" cy="646331"/>
            </a:xfrm>
            <a:prstGeom prst="rect">
              <a:avLst/>
            </a:prstGeom>
          </p:spPr>
          <p:txBody>
            <a:bodyPr wrap="square">
              <a:spAutoFit/>
            </a:bodyPr>
            <a:lstStyle/>
            <a:p>
              <a:r>
                <a:rPr lang="en-US" dirty="0"/>
                <a:t>Impaired kidney function 2.2% </a:t>
              </a:r>
              <a:r>
                <a:rPr lang="en-US" dirty="0">
                  <a:sym typeface="Wingdings" panose="05000000000000000000" pitchFamily="2" charset="2"/>
                </a:rPr>
                <a:t> 3.6%</a:t>
              </a:r>
              <a:endParaRPr lang="en-US" dirty="0">
                <a:latin typeface="Calibri" panose="020F0502020204030204" pitchFamily="34" charset="0"/>
                <a:ea typeface="Calibri" panose="020F0502020204030204" pitchFamily="34" charset="0"/>
              </a:endParaRPr>
            </a:p>
          </p:txBody>
        </p:sp>
        <p:pic>
          <p:nvPicPr>
            <p:cNvPr id="45" name="Graphic 44" descr="Line arrow: Straight">
              <a:extLst>
                <a:ext uri="{FF2B5EF4-FFF2-40B4-BE49-F238E27FC236}">
                  <a16:creationId xmlns:a16="http://schemas.microsoft.com/office/drawing/2014/main" id="{3B012D8A-55AF-475B-8FC6-D16DF949A29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492595" y="3475951"/>
              <a:ext cx="398312" cy="398312"/>
            </a:xfrm>
            <a:prstGeom prst="rect">
              <a:avLst/>
            </a:prstGeom>
          </p:spPr>
        </p:pic>
      </p:grpSp>
      <p:grpSp>
        <p:nvGrpSpPr>
          <p:cNvPr id="35" name="Group 34">
            <a:extLst>
              <a:ext uri="{FF2B5EF4-FFF2-40B4-BE49-F238E27FC236}">
                <a16:creationId xmlns:a16="http://schemas.microsoft.com/office/drawing/2014/main" id="{CD309678-B25F-4A2A-8956-5A5AA86649D2}"/>
              </a:ext>
            </a:extLst>
          </p:cNvPr>
          <p:cNvGrpSpPr/>
          <p:nvPr/>
        </p:nvGrpSpPr>
        <p:grpSpPr>
          <a:xfrm>
            <a:off x="6539351" y="4781371"/>
            <a:ext cx="3758268" cy="654627"/>
            <a:chOff x="6539351" y="4371066"/>
            <a:chExt cx="3758268" cy="654627"/>
          </a:xfrm>
        </p:grpSpPr>
        <p:pic>
          <p:nvPicPr>
            <p:cNvPr id="3092" name="Picture 20" descr="Image result for occupational risk icon">
              <a:extLst>
                <a:ext uri="{FF2B5EF4-FFF2-40B4-BE49-F238E27FC236}">
                  <a16:creationId xmlns:a16="http://schemas.microsoft.com/office/drawing/2014/main" id="{0B849456-2C51-4096-9F57-9CB5A4F08FE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10412" y="4371066"/>
              <a:ext cx="865879" cy="572183"/>
            </a:xfrm>
            <a:prstGeom prst="rect">
              <a:avLst/>
            </a:prstGeom>
            <a:noFill/>
            <a:extLst>
              <a:ext uri="{909E8E84-426E-40DD-AFC4-6F175D3DCCD1}">
                <a14:hiddenFill xmlns:a14="http://schemas.microsoft.com/office/drawing/2010/main">
                  <a:solidFill>
                    <a:srgbClr val="FFFFFF"/>
                  </a:solidFill>
                </a14:hiddenFill>
              </a:ext>
            </a:extLst>
          </p:spPr>
        </p:pic>
        <p:pic>
          <p:nvPicPr>
            <p:cNvPr id="46" name="Graphic 45" descr="Line arrow: Straight">
              <a:extLst>
                <a:ext uri="{FF2B5EF4-FFF2-40B4-BE49-F238E27FC236}">
                  <a16:creationId xmlns:a16="http://schemas.microsoft.com/office/drawing/2014/main" id="{48633A82-CF59-4A4E-B68F-DEBECDE64A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6539351" y="4529575"/>
              <a:ext cx="398312" cy="398312"/>
            </a:xfrm>
            <a:prstGeom prst="rect">
              <a:avLst/>
            </a:prstGeom>
          </p:spPr>
        </p:pic>
        <p:sp>
          <p:nvSpPr>
            <p:cNvPr id="30" name="Rectangle 29">
              <a:extLst>
                <a:ext uri="{FF2B5EF4-FFF2-40B4-BE49-F238E27FC236}">
                  <a16:creationId xmlns:a16="http://schemas.microsoft.com/office/drawing/2014/main" id="{A3BF561E-9FC7-41E7-8746-A3A7522273E8}"/>
                </a:ext>
              </a:extLst>
            </p:cNvPr>
            <p:cNvSpPr/>
            <p:nvPr/>
          </p:nvSpPr>
          <p:spPr>
            <a:xfrm>
              <a:off x="8330536" y="4379362"/>
              <a:ext cx="1967083" cy="646331"/>
            </a:xfrm>
            <a:prstGeom prst="rect">
              <a:avLst/>
            </a:prstGeom>
          </p:spPr>
          <p:txBody>
            <a:bodyPr wrap="square">
              <a:spAutoFit/>
            </a:bodyPr>
            <a:lstStyle/>
            <a:p>
              <a:r>
                <a:rPr lang="en-US" dirty="0"/>
                <a:t>Occupational risks 2.7% </a:t>
              </a:r>
              <a:r>
                <a:rPr lang="en-US" dirty="0">
                  <a:sym typeface="Wingdings" panose="05000000000000000000" pitchFamily="2" charset="2"/>
                </a:rPr>
                <a:t> 3.4%</a:t>
              </a:r>
              <a:endParaRPr lang="en-US" dirty="0">
                <a:latin typeface="Calibri" panose="020F0502020204030204" pitchFamily="34" charset="0"/>
                <a:ea typeface="Calibri" panose="020F0502020204030204" pitchFamily="34" charset="0"/>
              </a:endParaRPr>
            </a:p>
          </p:txBody>
        </p:sp>
      </p:grpSp>
      <p:grpSp>
        <p:nvGrpSpPr>
          <p:cNvPr id="37" name="Group 36">
            <a:extLst>
              <a:ext uri="{FF2B5EF4-FFF2-40B4-BE49-F238E27FC236}">
                <a16:creationId xmlns:a16="http://schemas.microsoft.com/office/drawing/2014/main" id="{258C0F2D-0A67-4D1B-8A57-7869688D3609}"/>
              </a:ext>
            </a:extLst>
          </p:cNvPr>
          <p:cNvGrpSpPr/>
          <p:nvPr/>
        </p:nvGrpSpPr>
        <p:grpSpPr>
          <a:xfrm>
            <a:off x="6561463" y="5592805"/>
            <a:ext cx="5088703" cy="800110"/>
            <a:chOff x="6561463" y="5182500"/>
            <a:chExt cx="5088703" cy="800110"/>
          </a:xfrm>
        </p:grpSpPr>
        <p:pic>
          <p:nvPicPr>
            <p:cNvPr id="3102" name="Picture 30" descr="Image result for child and mother malnutrition icon">
              <a:extLst>
                <a:ext uri="{FF2B5EF4-FFF2-40B4-BE49-F238E27FC236}">
                  <a16:creationId xmlns:a16="http://schemas.microsoft.com/office/drawing/2014/main" id="{3B08005E-F726-451F-8C18-B2FABDE6D41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40613" y="5182500"/>
              <a:ext cx="794471" cy="79447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4B1F1CD3-75CE-42DD-98EA-2046373B70B8}"/>
                </a:ext>
              </a:extLst>
            </p:cNvPr>
            <p:cNvSpPr/>
            <p:nvPr/>
          </p:nvSpPr>
          <p:spPr>
            <a:xfrm>
              <a:off x="8314234" y="5336279"/>
              <a:ext cx="3335932" cy="646331"/>
            </a:xfrm>
            <a:prstGeom prst="rect">
              <a:avLst/>
            </a:prstGeom>
          </p:spPr>
          <p:txBody>
            <a:bodyPr wrap="square">
              <a:spAutoFit/>
            </a:bodyPr>
            <a:lstStyle/>
            <a:p>
              <a:r>
                <a:rPr lang="en-US" dirty="0"/>
                <a:t>Child and maternal malnutrition 16.8% </a:t>
              </a:r>
              <a:r>
                <a:rPr lang="en-US" dirty="0">
                  <a:sym typeface="Wingdings" panose="05000000000000000000" pitchFamily="2" charset="2"/>
                </a:rPr>
                <a:t> 3.2%</a:t>
              </a:r>
              <a:endParaRPr lang="en-US" dirty="0">
                <a:latin typeface="Calibri" panose="020F0502020204030204" pitchFamily="34" charset="0"/>
                <a:ea typeface="Calibri" panose="020F0502020204030204" pitchFamily="34" charset="0"/>
              </a:endParaRPr>
            </a:p>
          </p:txBody>
        </p:sp>
        <p:pic>
          <p:nvPicPr>
            <p:cNvPr id="54" name="Graphic 53" descr="Line arrow: Straight">
              <a:extLst>
                <a:ext uri="{FF2B5EF4-FFF2-40B4-BE49-F238E27FC236}">
                  <a16:creationId xmlns:a16="http://schemas.microsoft.com/office/drawing/2014/main" id="{1521C702-510E-4115-B6B1-050F4FF6E0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6561463" y="5460288"/>
              <a:ext cx="398312" cy="398312"/>
            </a:xfrm>
            <a:prstGeom prst="rect">
              <a:avLst/>
            </a:prstGeom>
          </p:spPr>
        </p:pic>
      </p:grpSp>
      <p:sp>
        <p:nvSpPr>
          <p:cNvPr id="44" name="Rectangle 43">
            <a:extLst>
              <a:ext uri="{FF2B5EF4-FFF2-40B4-BE49-F238E27FC236}">
                <a16:creationId xmlns:a16="http://schemas.microsoft.com/office/drawing/2014/main" id="{7EB8CA98-F27F-4086-826F-213A55C727C2}"/>
              </a:ext>
            </a:extLst>
          </p:cNvPr>
          <p:cNvSpPr/>
          <p:nvPr/>
        </p:nvSpPr>
        <p:spPr>
          <a:xfrm>
            <a:off x="-128954" y="1498519"/>
            <a:ext cx="12192000" cy="461665"/>
          </a:xfrm>
          <a:prstGeom prst="rect">
            <a:avLst/>
          </a:prstGeom>
        </p:spPr>
        <p:txBody>
          <a:bodyPr wrap="square">
            <a:spAutoFit/>
          </a:bodyPr>
          <a:lstStyle/>
          <a:p>
            <a:pPr algn="ctr"/>
            <a:r>
              <a:rPr lang="en-US" sz="2400" b="1" dirty="0">
                <a:latin typeface="+mj-lt"/>
              </a:rPr>
              <a:t>Share of DALYs lost, 1990 &amp; 2017</a:t>
            </a:r>
          </a:p>
        </p:txBody>
      </p:sp>
    </p:spTree>
    <p:extLst>
      <p:ext uri="{BB962C8B-B14F-4D97-AF65-F5344CB8AC3E}">
        <p14:creationId xmlns:p14="http://schemas.microsoft.com/office/powerpoint/2010/main" val="3084198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4B5AAF-9162-4D2E-A790-8632EF0D6650}"/>
              </a:ext>
            </a:extLst>
          </p:cNvPr>
          <p:cNvSpPr>
            <a:spLocks noGrp="1"/>
          </p:cNvSpPr>
          <p:nvPr>
            <p:ph type="sldNum" sz="quarter" idx="12"/>
          </p:nvPr>
        </p:nvSpPr>
        <p:spPr>
          <a:xfrm>
            <a:off x="9164782" y="6356350"/>
            <a:ext cx="2743200" cy="365125"/>
          </a:xfrm>
        </p:spPr>
        <p:txBody>
          <a:bodyPr/>
          <a:lstStyle/>
          <a:p>
            <a:fld id="{835E5D8D-E4A4-0641-A6C4-02DA5BE4038A}" type="slidenum">
              <a:rPr lang="en-US" smtClean="0"/>
              <a:t>11</a:t>
            </a:fld>
            <a:endParaRPr lang="en-US"/>
          </a:p>
        </p:txBody>
      </p:sp>
      <p:sp>
        <p:nvSpPr>
          <p:cNvPr id="5" name="Title 1">
            <a:extLst>
              <a:ext uri="{FF2B5EF4-FFF2-40B4-BE49-F238E27FC236}">
                <a16:creationId xmlns:a16="http://schemas.microsoft.com/office/drawing/2014/main" id="{C4557539-198B-49C2-BF8D-1D0B45B8790A}"/>
              </a:ext>
            </a:extLst>
          </p:cNvPr>
          <p:cNvSpPr>
            <a:spLocks noGrp="1"/>
          </p:cNvSpPr>
          <p:nvPr>
            <p:ph type="title"/>
          </p:nvPr>
        </p:nvSpPr>
        <p:spPr>
          <a:xfrm>
            <a:off x="0" y="18756"/>
            <a:ext cx="12192000" cy="1069757"/>
          </a:xfrm>
        </p:spPr>
        <p:txBody>
          <a:bodyPr>
            <a:normAutofit/>
          </a:bodyPr>
          <a:lstStyle/>
          <a:p>
            <a:pPr algn="ctr"/>
            <a:r>
              <a:rPr lang="en-US" sz="4000" b="1" dirty="0"/>
              <a:t>Smoking rates in Armenia</a:t>
            </a:r>
          </a:p>
        </p:txBody>
      </p:sp>
      <p:cxnSp>
        <p:nvCxnSpPr>
          <p:cNvPr id="35" name="Straight Connector 34">
            <a:extLst>
              <a:ext uri="{FF2B5EF4-FFF2-40B4-BE49-F238E27FC236}">
                <a16:creationId xmlns:a16="http://schemas.microsoft.com/office/drawing/2014/main" id="{DD396547-ED9F-46DD-92DF-AFAC32256713}"/>
              </a:ext>
            </a:extLst>
          </p:cNvPr>
          <p:cNvCxnSpPr>
            <a:cxnSpLocks/>
          </p:cNvCxnSpPr>
          <p:nvPr/>
        </p:nvCxnSpPr>
        <p:spPr>
          <a:xfrm flipH="1">
            <a:off x="3920847" y="1801091"/>
            <a:ext cx="13856" cy="4333009"/>
          </a:xfrm>
          <a:prstGeom prst="line">
            <a:avLst/>
          </a:prstGeom>
          <a:ln w="57150"/>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C2BAE44A-622D-4326-8193-ACC78E1FBC28}"/>
              </a:ext>
            </a:extLst>
          </p:cNvPr>
          <p:cNvCxnSpPr>
            <a:cxnSpLocks/>
          </p:cNvCxnSpPr>
          <p:nvPr/>
        </p:nvCxnSpPr>
        <p:spPr>
          <a:xfrm>
            <a:off x="8054697" y="1690688"/>
            <a:ext cx="0" cy="4424362"/>
          </a:xfrm>
          <a:prstGeom prst="line">
            <a:avLst/>
          </a:prstGeom>
          <a:ln w="57150"/>
        </p:spPr>
        <p:style>
          <a:lnRef idx="1">
            <a:schemeClr val="dk1"/>
          </a:lnRef>
          <a:fillRef idx="0">
            <a:schemeClr val="dk1"/>
          </a:fillRef>
          <a:effectRef idx="0">
            <a:schemeClr val="dk1"/>
          </a:effectRef>
          <a:fontRef idx="minor">
            <a:schemeClr val="tx1"/>
          </a:fontRef>
        </p:style>
      </p:cxnSp>
      <p:sp>
        <p:nvSpPr>
          <p:cNvPr id="39" name="TextBox 38">
            <a:extLst>
              <a:ext uri="{FF2B5EF4-FFF2-40B4-BE49-F238E27FC236}">
                <a16:creationId xmlns:a16="http://schemas.microsoft.com/office/drawing/2014/main" id="{B666692B-8752-467E-BC2C-FCF50AD84650}"/>
              </a:ext>
            </a:extLst>
          </p:cNvPr>
          <p:cNvSpPr txBox="1"/>
          <p:nvPr/>
        </p:nvSpPr>
        <p:spPr>
          <a:xfrm>
            <a:off x="590752" y="1910188"/>
            <a:ext cx="3357806" cy="430887"/>
          </a:xfrm>
          <a:prstGeom prst="rect">
            <a:avLst/>
          </a:prstGeom>
          <a:noFill/>
        </p:spPr>
        <p:txBody>
          <a:bodyPr wrap="square" lIns="0" tIns="0" rIns="0" bIns="0" rtlCol="0">
            <a:spAutoFit/>
          </a:bodyPr>
          <a:lstStyle/>
          <a:p>
            <a:pPr algn="ctr"/>
            <a:r>
              <a:rPr lang="en-US" sz="2800" b="1" dirty="0">
                <a:latin typeface="+mj-lt"/>
                <a:cs typeface="Poppins" panose="02000000000000000000" pitchFamily="2" charset="0"/>
              </a:rPr>
              <a:t>Smoking prevalence </a:t>
            </a:r>
          </a:p>
        </p:txBody>
      </p:sp>
      <p:sp>
        <p:nvSpPr>
          <p:cNvPr id="40" name="Rectangle 39">
            <a:extLst>
              <a:ext uri="{FF2B5EF4-FFF2-40B4-BE49-F238E27FC236}">
                <a16:creationId xmlns:a16="http://schemas.microsoft.com/office/drawing/2014/main" id="{1562E34A-13B4-40F7-8460-8E29BE359FC5}"/>
              </a:ext>
            </a:extLst>
          </p:cNvPr>
          <p:cNvSpPr/>
          <p:nvPr/>
        </p:nvSpPr>
        <p:spPr>
          <a:xfrm>
            <a:off x="3782303" y="1905590"/>
            <a:ext cx="4133849" cy="523220"/>
          </a:xfrm>
          <a:prstGeom prst="rect">
            <a:avLst/>
          </a:prstGeom>
        </p:spPr>
        <p:txBody>
          <a:bodyPr wrap="square">
            <a:spAutoFit/>
          </a:bodyPr>
          <a:lstStyle/>
          <a:p>
            <a:pPr algn="ctr"/>
            <a:r>
              <a:rPr lang="en-US" sz="2800" b="1" dirty="0">
                <a:latin typeface="+mj-lt"/>
              </a:rPr>
              <a:t>Higher</a:t>
            </a:r>
            <a:r>
              <a:rPr lang="en-US" b="1" dirty="0"/>
              <a:t> </a:t>
            </a:r>
            <a:r>
              <a:rPr lang="en-US" sz="2800" b="1" dirty="0">
                <a:latin typeface="+mj-lt"/>
              </a:rPr>
              <a:t>among males</a:t>
            </a:r>
          </a:p>
        </p:txBody>
      </p:sp>
      <p:sp>
        <p:nvSpPr>
          <p:cNvPr id="41" name="TextBox 40">
            <a:extLst>
              <a:ext uri="{FF2B5EF4-FFF2-40B4-BE49-F238E27FC236}">
                <a16:creationId xmlns:a16="http://schemas.microsoft.com/office/drawing/2014/main" id="{F199608B-C2C6-4753-BC9D-318519336381}"/>
              </a:ext>
            </a:extLst>
          </p:cNvPr>
          <p:cNvSpPr txBox="1"/>
          <p:nvPr/>
        </p:nvSpPr>
        <p:spPr>
          <a:xfrm>
            <a:off x="8123969" y="1898949"/>
            <a:ext cx="4400549" cy="861774"/>
          </a:xfrm>
          <a:prstGeom prst="rect">
            <a:avLst/>
          </a:prstGeom>
          <a:noFill/>
        </p:spPr>
        <p:txBody>
          <a:bodyPr wrap="square" lIns="0" tIns="0" rIns="0" bIns="0" rtlCol="0">
            <a:spAutoFit/>
          </a:bodyPr>
          <a:lstStyle/>
          <a:p>
            <a:pPr algn="ctr"/>
            <a:r>
              <a:rPr lang="en-US" sz="2800" b="1" dirty="0">
                <a:latin typeface="+mj-lt"/>
              </a:rPr>
              <a:t>Average age started </a:t>
            </a:r>
          </a:p>
          <a:p>
            <a:pPr algn="ctr"/>
            <a:r>
              <a:rPr lang="en-US" sz="2800" b="1" dirty="0">
                <a:latin typeface="+mj-lt"/>
              </a:rPr>
              <a:t>(smoking years) </a:t>
            </a:r>
          </a:p>
        </p:txBody>
      </p:sp>
      <p:pic>
        <p:nvPicPr>
          <p:cNvPr id="43" name="Picture 42">
            <a:extLst>
              <a:ext uri="{FF2B5EF4-FFF2-40B4-BE49-F238E27FC236}">
                <a16:creationId xmlns:a16="http://schemas.microsoft.com/office/drawing/2014/main" id="{A0DAE15F-FCCA-4238-8115-5F86A33CD9D4}"/>
              </a:ext>
            </a:extLst>
          </p:cNvPr>
          <p:cNvPicPr>
            <a:picLocks noChangeAspect="1"/>
          </p:cNvPicPr>
          <p:nvPr/>
        </p:nvPicPr>
        <p:blipFill>
          <a:blip r:embed="rId3">
            <a:duotone>
              <a:schemeClr val="accent2">
                <a:shade val="45000"/>
                <a:satMod val="135000"/>
              </a:schemeClr>
              <a:prstClr val="white"/>
            </a:duotone>
          </a:blip>
          <a:stretch>
            <a:fillRect/>
          </a:stretch>
        </p:blipFill>
        <p:spPr>
          <a:xfrm>
            <a:off x="775859" y="4590260"/>
            <a:ext cx="1461226" cy="1521230"/>
          </a:xfrm>
          <a:prstGeom prst="rect">
            <a:avLst/>
          </a:prstGeom>
        </p:spPr>
      </p:pic>
      <p:sp>
        <p:nvSpPr>
          <p:cNvPr id="46" name="Rectangle 45">
            <a:extLst>
              <a:ext uri="{FF2B5EF4-FFF2-40B4-BE49-F238E27FC236}">
                <a16:creationId xmlns:a16="http://schemas.microsoft.com/office/drawing/2014/main" id="{71DDDF9E-FF24-497E-B2E0-C4A0AB36EF1D}"/>
              </a:ext>
            </a:extLst>
          </p:cNvPr>
          <p:cNvSpPr/>
          <p:nvPr/>
        </p:nvSpPr>
        <p:spPr>
          <a:xfrm>
            <a:off x="2147199" y="5166209"/>
            <a:ext cx="1080909" cy="369332"/>
          </a:xfrm>
          <a:prstGeom prst="rect">
            <a:avLst/>
          </a:prstGeom>
        </p:spPr>
        <p:txBody>
          <a:bodyPr wrap="square">
            <a:spAutoFit/>
          </a:bodyPr>
          <a:lstStyle/>
          <a:p>
            <a:r>
              <a:rPr lang="en-GB" b="1" dirty="0">
                <a:cs typeface="Poppins" panose="02000000000000000000" pitchFamily="2" charset="0"/>
              </a:rPr>
              <a:t>1</a:t>
            </a:r>
            <a:r>
              <a:rPr lang="en-US" b="1" dirty="0">
                <a:cs typeface="Poppins" panose="02000000000000000000" pitchFamily="2" charset="0"/>
              </a:rPr>
              <a:t>.6%</a:t>
            </a:r>
          </a:p>
        </p:txBody>
      </p:sp>
      <p:sp>
        <p:nvSpPr>
          <p:cNvPr id="47" name="TextBox 46">
            <a:extLst>
              <a:ext uri="{FF2B5EF4-FFF2-40B4-BE49-F238E27FC236}">
                <a16:creationId xmlns:a16="http://schemas.microsoft.com/office/drawing/2014/main" id="{6992B1A5-A178-407F-8ED3-D935DB17FBA3}"/>
              </a:ext>
            </a:extLst>
          </p:cNvPr>
          <p:cNvSpPr txBox="1"/>
          <p:nvPr/>
        </p:nvSpPr>
        <p:spPr>
          <a:xfrm>
            <a:off x="4105779" y="4910790"/>
            <a:ext cx="3606059" cy="276999"/>
          </a:xfrm>
          <a:prstGeom prst="rect">
            <a:avLst/>
          </a:prstGeom>
          <a:noFill/>
        </p:spPr>
        <p:txBody>
          <a:bodyPr wrap="square" lIns="0" tIns="0" rIns="0" bIns="0" rtlCol="0">
            <a:spAutoFit/>
          </a:bodyPr>
          <a:lstStyle/>
          <a:p>
            <a:r>
              <a:rPr lang="en-US" b="1" dirty="0">
                <a:latin typeface="+mj-lt"/>
                <a:cs typeface="Poppins" panose="02000000000000000000" pitchFamily="2" charset="0"/>
              </a:rPr>
              <a:t>1 out of every 2 men in Armenia smoke </a:t>
            </a:r>
          </a:p>
        </p:txBody>
      </p:sp>
      <p:pic>
        <p:nvPicPr>
          <p:cNvPr id="48" name="Picture 47">
            <a:extLst>
              <a:ext uri="{FF2B5EF4-FFF2-40B4-BE49-F238E27FC236}">
                <a16:creationId xmlns:a16="http://schemas.microsoft.com/office/drawing/2014/main" id="{DBD9CAFF-862B-4A60-9D99-C6716EC350B7}"/>
              </a:ext>
            </a:extLst>
          </p:cNvPr>
          <p:cNvPicPr>
            <a:picLocks noChangeAspect="1"/>
          </p:cNvPicPr>
          <p:nvPr/>
        </p:nvPicPr>
        <p:blipFill>
          <a:blip r:embed="rId4">
            <a:duotone>
              <a:schemeClr val="accent1">
                <a:shade val="45000"/>
                <a:satMod val="135000"/>
              </a:schemeClr>
              <a:prstClr val="white"/>
            </a:duotone>
          </a:blip>
          <a:stretch>
            <a:fillRect/>
          </a:stretch>
        </p:blipFill>
        <p:spPr>
          <a:xfrm flipH="1">
            <a:off x="5908809" y="2909656"/>
            <a:ext cx="1365597" cy="1442767"/>
          </a:xfrm>
          <a:prstGeom prst="rect">
            <a:avLst/>
          </a:prstGeom>
        </p:spPr>
      </p:pic>
      <p:pic>
        <p:nvPicPr>
          <p:cNvPr id="49" name="Picture 48">
            <a:extLst>
              <a:ext uri="{FF2B5EF4-FFF2-40B4-BE49-F238E27FC236}">
                <a16:creationId xmlns:a16="http://schemas.microsoft.com/office/drawing/2014/main" id="{65CB963E-B3A5-4B3D-8292-6C0672C7DB62}"/>
              </a:ext>
            </a:extLst>
          </p:cNvPr>
          <p:cNvPicPr>
            <a:picLocks noChangeAspect="1"/>
          </p:cNvPicPr>
          <p:nvPr/>
        </p:nvPicPr>
        <p:blipFill>
          <a:blip r:embed="rId5">
            <a:duotone>
              <a:schemeClr val="accent1">
                <a:shade val="45000"/>
                <a:satMod val="135000"/>
              </a:schemeClr>
              <a:prstClr val="white"/>
            </a:duotone>
          </a:blip>
          <a:stretch>
            <a:fillRect/>
          </a:stretch>
        </p:blipFill>
        <p:spPr>
          <a:xfrm>
            <a:off x="4388758" y="2909656"/>
            <a:ext cx="1442767" cy="1442767"/>
          </a:xfrm>
          <a:prstGeom prst="rect">
            <a:avLst/>
          </a:prstGeom>
        </p:spPr>
      </p:pic>
      <p:sp>
        <p:nvSpPr>
          <p:cNvPr id="50" name="Rectangle 49">
            <a:extLst>
              <a:ext uri="{FF2B5EF4-FFF2-40B4-BE49-F238E27FC236}">
                <a16:creationId xmlns:a16="http://schemas.microsoft.com/office/drawing/2014/main" id="{C2BE78C6-4C6E-4D16-9F6F-61F39B7C0C0E}"/>
              </a:ext>
            </a:extLst>
          </p:cNvPr>
          <p:cNvSpPr/>
          <p:nvPr/>
        </p:nvSpPr>
        <p:spPr>
          <a:xfrm>
            <a:off x="10093973" y="3598263"/>
            <a:ext cx="1215492" cy="369332"/>
          </a:xfrm>
          <a:prstGeom prst="rect">
            <a:avLst/>
          </a:prstGeom>
        </p:spPr>
        <p:txBody>
          <a:bodyPr wrap="square">
            <a:spAutoFit/>
          </a:bodyPr>
          <a:lstStyle/>
          <a:p>
            <a:r>
              <a:rPr lang="en-US" b="1" dirty="0"/>
              <a:t>17.9</a:t>
            </a:r>
          </a:p>
        </p:txBody>
      </p:sp>
      <p:sp>
        <p:nvSpPr>
          <p:cNvPr id="51" name="Rectangle 50">
            <a:extLst>
              <a:ext uri="{FF2B5EF4-FFF2-40B4-BE49-F238E27FC236}">
                <a16:creationId xmlns:a16="http://schemas.microsoft.com/office/drawing/2014/main" id="{8BF866B4-40D9-4985-A8B7-E9E6A9C4FF03}"/>
              </a:ext>
            </a:extLst>
          </p:cNvPr>
          <p:cNvSpPr/>
          <p:nvPr/>
        </p:nvSpPr>
        <p:spPr>
          <a:xfrm>
            <a:off x="10155090" y="5425678"/>
            <a:ext cx="1093257" cy="369332"/>
          </a:xfrm>
          <a:prstGeom prst="rect">
            <a:avLst/>
          </a:prstGeom>
        </p:spPr>
        <p:txBody>
          <a:bodyPr wrap="square">
            <a:spAutoFit/>
          </a:bodyPr>
          <a:lstStyle/>
          <a:p>
            <a:r>
              <a:rPr lang="en-GB" b="1" dirty="0">
                <a:cs typeface="Poppins" panose="02000000000000000000" pitchFamily="2" charset="0"/>
              </a:rPr>
              <a:t>25.8</a:t>
            </a:r>
            <a:endParaRPr lang="en-US" b="1" dirty="0">
              <a:cs typeface="Poppins" panose="02000000000000000000" pitchFamily="2" charset="0"/>
            </a:endParaRPr>
          </a:p>
        </p:txBody>
      </p:sp>
      <p:pic>
        <p:nvPicPr>
          <p:cNvPr id="56" name="Picture 55">
            <a:extLst>
              <a:ext uri="{FF2B5EF4-FFF2-40B4-BE49-F238E27FC236}">
                <a16:creationId xmlns:a16="http://schemas.microsoft.com/office/drawing/2014/main" id="{F3F42179-EF4C-48D2-8157-C9DEF1E0B705}"/>
              </a:ext>
            </a:extLst>
          </p:cNvPr>
          <p:cNvPicPr>
            <a:picLocks noChangeAspect="1"/>
          </p:cNvPicPr>
          <p:nvPr/>
        </p:nvPicPr>
        <p:blipFill>
          <a:blip r:embed="rId5">
            <a:duotone>
              <a:schemeClr val="accent1">
                <a:shade val="45000"/>
                <a:satMod val="135000"/>
              </a:schemeClr>
              <a:prstClr val="white"/>
            </a:duotone>
          </a:blip>
          <a:stretch>
            <a:fillRect/>
          </a:stretch>
        </p:blipFill>
        <p:spPr>
          <a:xfrm>
            <a:off x="751260" y="2760723"/>
            <a:ext cx="1551804" cy="1551804"/>
          </a:xfrm>
          <a:prstGeom prst="rect">
            <a:avLst/>
          </a:prstGeom>
        </p:spPr>
      </p:pic>
      <p:sp>
        <p:nvSpPr>
          <p:cNvPr id="57" name="Rectangle 56">
            <a:extLst>
              <a:ext uri="{FF2B5EF4-FFF2-40B4-BE49-F238E27FC236}">
                <a16:creationId xmlns:a16="http://schemas.microsoft.com/office/drawing/2014/main" id="{56F67E19-7086-48E5-B800-4589030BB85C}"/>
              </a:ext>
            </a:extLst>
          </p:cNvPr>
          <p:cNvSpPr/>
          <p:nvPr/>
        </p:nvSpPr>
        <p:spPr>
          <a:xfrm>
            <a:off x="2141755" y="3318636"/>
            <a:ext cx="1383635" cy="369332"/>
          </a:xfrm>
          <a:prstGeom prst="rect">
            <a:avLst/>
          </a:prstGeom>
        </p:spPr>
        <p:txBody>
          <a:bodyPr wrap="square">
            <a:spAutoFit/>
          </a:bodyPr>
          <a:lstStyle/>
          <a:p>
            <a:r>
              <a:rPr lang="en-US" b="1" dirty="0">
                <a:cs typeface="Poppins" panose="02000000000000000000" pitchFamily="2" charset="0"/>
              </a:rPr>
              <a:t>49.9%</a:t>
            </a:r>
          </a:p>
        </p:txBody>
      </p:sp>
      <p:pic>
        <p:nvPicPr>
          <p:cNvPr id="22" name="Picture 21">
            <a:extLst>
              <a:ext uri="{FF2B5EF4-FFF2-40B4-BE49-F238E27FC236}">
                <a16:creationId xmlns:a16="http://schemas.microsoft.com/office/drawing/2014/main" id="{BF2D6A50-1B9B-4FA5-8472-E50335288F18}"/>
              </a:ext>
            </a:extLst>
          </p:cNvPr>
          <p:cNvPicPr>
            <a:picLocks noChangeAspect="1"/>
          </p:cNvPicPr>
          <p:nvPr/>
        </p:nvPicPr>
        <p:blipFill>
          <a:blip r:embed="rId3">
            <a:duotone>
              <a:schemeClr val="accent2">
                <a:shade val="45000"/>
                <a:satMod val="135000"/>
              </a:schemeClr>
              <a:prstClr val="white"/>
            </a:duotone>
          </a:blip>
          <a:stretch>
            <a:fillRect/>
          </a:stretch>
        </p:blipFill>
        <p:spPr>
          <a:xfrm>
            <a:off x="8686800" y="4742660"/>
            <a:ext cx="1461226" cy="1521230"/>
          </a:xfrm>
          <a:prstGeom prst="rect">
            <a:avLst/>
          </a:prstGeom>
        </p:spPr>
      </p:pic>
      <p:pic>
        <p:nvPicPr>
          <p:cNvPr id="23" name="Picture 22">
            <a:extLst>
              <a:ext uri="{FF2B5EF4-FFF2-40B4-BE49-F238E27FC236}">
                <a16:creationId xmlns:a16="http://schemas.microsoft.com/office/drawing/2014/main" id="{94FF5A73-CF16-4AB9-8D13-D2E4BD6BC8D6}"/>
              </a:ext>
            </a:extLst>
          </p:cNvPr>
          <p:cNvPicPr>
            <a:picLocks noChangeAspect="1"/>
          </p:cNvPicPr>
          <p:nvPr/>
        </p:nvPicPr>
        <p:blipFill>
          <a:blip r:embed="rId5">
            <a:duotone>
              <a:schemeClr val="accent1">
                <a:shade val="45000"/>
                <a:satMod val="135000"/>
              </a:schemeClr>
              <a:prstClr val="white"/>
            </a:duotone>
          </a:blip>
          <a:stretch>
            <a:fillRect/>
          </a:stretch>
        </p:blipFill>
        <p:spPr>
          <a:xfrm>
            <a:off x="8662201" y="2913123"/>
            <a:ext cx="1551804" cy="1551804"/>
          </a:xfrm>
          <a:prstGeom prst="rect">
            <a:avLst/>
          </a:prstGeom>
        </p:spPr>
      </p:pic>
    </p:spTree>
    <p:extLst>
      <p:ext uri="{BB962C8B-B14F-4D97-AF65-F5344CB8AC3E}">
        <p14:creationId xmlns:p14="http://schemas.microsoft.com/office/powerpoint/2010/main" val="2330319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4EBD929-4914-4328-8153-2AD1B168A848}"/>
              </a:ext>
            </a:extLst>
          </p:cNvPr>
          <p:cNvSpPr>
            <a:spLocks noGrp="1"/>
          </p:cNvSpPr>
          <p:nvPr>
            <p:ph type="title"/>
          </p:nvPr>
        </p:nvSpPr>
        <p:spPr>
          <a:xfrm>
            <a:off x="774700" y="762000"/>
            <a:ext cx="3759200" cy="3340100"/>
          </a:xfrm>
        </p:spPr>
        <p:txBody>
          <a:bodyPr vert="horz" lIns="91440" tIns="45720" rIns="91440" bIns="45720" rtlCol="0" anchor="ctr">
            <a:normAutofit/>
          </a:bodyPr>
          <a:lstStyle/>
          <a:p>
            <a:r>
              <a:rPr lang="en-US" kern="1200" dirty="0">
                <a:solidFill>
                  <a:srgbClr val="FFFFFF"/>
                </a:solidFill>
                <a:latin typeface="+mj-lt"/>
                <a:ea typeface="+mj-ea"/>
                <a:cs typeface="+mj-cs"/>
              </a:rPr>
              <a:t>Health financing transition </a:t>
            </a:r>
          </a:p>
        </p:txBody>
      </p:sp>
      <p:sp>
        <p:nvSpPr>
          <p:cNvPr id="12" name="Rectangle 11">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Rectangle 13">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15">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TextBox 2">
            <a:extLst>
              <a:ext uri="{FF2B5EF4-FFF2-40B4-BE49-F238E27FC236}">
                <a16:creationId xmlns:a16="http://schemas.microsoft.com/office/drawing/2014/main" id="{754C609C-B42C-4900-835D-C626BD8524C8}"/>
              </a:ext>
            </a:extLst>
          </p:cNvPr>
          <p:cNvSpPr txBox="1"/>
          <p:nvPr/>
        </p:nvSpPr>
        <p:spPr>
          <a:xfrm>
            <a:off x="7658103" y="795548"/>
            <a:ext cx="3759198" cy="5275603"/>
          </a:xfrm>
          <a:prstGeom prst="rect">
            <a:avLst/>
          </a:prstGeom>
        </p:spPr>
        <p:txBody>
          <a:bodyPr vert="horz" lIns="91440" tIns="45720" rIns="91440" bIns="45720" rtlCol="0" anchor="ctr">
            <a:normAutofit/>
          </a:bodyPr>
          <a:lstStyle/>
          <a:p>
            <a:r>
              <a:rPr lang="en-US" sz="2000" i="1" dirty="0"/>
              <a:t>An increase in the level of total health expenditures accompanied by a rise in the prepaid/pooled share of total health expenditure, experienced as country income increases</a:t>
            </a:r>
          </a:p>
          <a:p>
            <a:endParaRPr lang="en-US" sz="2000" dirty="0"/>
          </a:p>
          <a:p>
            <a:r>
              <a:rPr lang="en-US" sz="2000" dirty="0"/>
              <a:t>	- Fan and </a:t>
            </a:r>
            <a:r>
              <a:rPr lang="en-US" sz="2000" dirty="0" err="1"/>
              <a:t>Savedoff</a:t>
            </a:r>
            <a:r>
              <a:rPr lang="en-US" sz="2000" dirty="0"/>
              <a:t>, 2015</a:t>
            </a:r>
          </a:p>
        </p:txBody>
      </p:sp>
      <p:pic>
        <p:nvPicPr>
          <p:cNvPr id="6" name="Graphic 5" descr="Upward trend">
            <a:extLst>
              <a:ext uri="{FF2B5EF4-FFF2-40B4-BE49-F238E27FC236}">
                <a16:creationId xmlns:a16="http://schemas.microsoft.com/office/drawing/2014/main" id="{4D3DAEC1-F9DA-4DAC-8BF2-08EB6A07C7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87340" y="2720340"/>
            <a:ext cx="1165860" cy="1165860"/>
          </a:xfrm>
          <a:prstGeom prst="rect">
            <a:avLst/>
          </a:prstGeom>
        </p:spPr>
      </p:pic>
      <p:sp>
        <p:nvSpPr>
          <p:cNvPr id="4" name="Slide Number Placeholder 3">
            <a:extLst>
              <a:ext uri="{FF2B5EF4-FFF2-40B4-BE49-F238E27FC236}">
                <a16:creationId xmlns:a16="http://schemas.microsoft.com/office/drawing/2014/main" id="{4F5582C9-C6AD-4723-9303-4989D055DEBC}"/>
              </a:ext>
            </a:extLst>
          </p:cNvPr>
          <p:cNvSpPr>
            <a:spLocks noGrp="1"/>
          </p:cNvSpPr>
          <p:nvPr>
            <p:ph type="sldNum" sz="quarter" idx="12"/>
          </p:nvPr>
        </p:nvSpPr>
        <p:spPr/>
        <p:txBody>
          <a:bodyPr/>
          <a:lstStyle/>
          <a:p>
            <a:fld id="{835E5D8D-E4A4-0641-A6C4-02DA5BE4038A}" type="slidenum">
              <a:rPr lang="en-US" smtClean="0"/>
              <a:t>12</a:t>
            </a:fld>
            <a:endParaRPr lang="en-US"/>
          </a:p>
        </p:txBody>
      </p:sp>
    </p:spTree>
    <p:extLst>
      <p:ext uri="{BB962C8B-B14F-4D97-AF65-F5344CB8AC3E}">
        <p14:creationId xmlns:p14="http://schemas.microsoft.com/office/powerpoint/2010/main" val="193500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“Health Financing Transition”</a:t>
            </a:r>
          </a:p>
        </p:txBody>
      </p:sp>
      <p:pic>
        <p:nvPicPr>
          <p:cNvPr id="4" name="Picture 3">
            <a:extLst>
              <a:ext uri="{FF2B5EF4-FFF2-40B4-BE49-F238E27FC236}">
                <a16:creationId xmlns:a16="http://schemas.microsoft.com/office/drawing/2014/main" id="{6C94B32F-5D53-445A-B59E-78D4AC36B282}"/>
              </a:ext>
            </a:extLst>
          </p:cNvPr>
          <p:cNvPicPr>
            <a:picLocks noChangeAspect="1"/>
          </p:cNvPicPr>
          <p:nvPr/>
        </p:nvPicPr>
        <p:blipFill>
          <a:blip r:embed="rId3"/>
          <a:stretch>
            <a:fillRect/>
          </a:stretch>
        </p:blipFill>
        <p:spPr>
          <a:xfrm>
            <a:off x="2285804" y="1137684"/>
            <a:ext cx="7620392" cy="5543835"/>
          </a:xfrm>
          <a:prstGeom prst="rect">
            <a:avLst/>
          </a:prstGeom>
          <a:ln w="19050">
            <a:solidFill>
              <a:schemeClr val="accent1"/>
            </a:solidFill>
          </a:ln>
        </p:spPr>
      </p:pic>
      <p:sp>
        <p:nvSpPr>
          <p:cNvPr id="3" name="Slide Number Placeholder 2">
            <a:extLst>
              <a:ext uri="{FF2B5EF4-FFF2-40B4-BE49-F238E27FC236}">
                <a16:creationId xmlns:a16="http://schemas.microsoft.com/office/drawing/2014/main" id="{F0DFE60D-5D4F-4754-B3CB-CCD9573CD76B}"/>
              </a:ext>
            </a:extLst>
          </p:cNvPr>
          <p:cNvSpPr>
            <a:spLocks noGrp="1"/>
          </p:cNvSpPr>
          <p:nvPr>
            <p:ph type="sldNum" sz="quarter" idx="12"/>
          </p:nvPr>
        </p:nvSpPr>
        <p:spPr/>
        <p:txBody>
          <a:bodyPr/>
          <a:lstStyle/>
          <a:p>
            <a:pPr>
              <a:defRPr/>
            </a:pPr>
            <a:fld id="{E0D8E988-6C0E-420E-BE45-97BA1944944A}" type="slidenum">
              <a:rPr lang="en-US" smtClean="0"/>
              <a:pPr>
                <a:defRPr/>
              </a:pPr>
              <a:t>13</a:t>
            </a:fld>
            <a:endParaRPr lang="en-US" dirty="0"/>
          </a:p>
        </p:txBody>
      </p:sp>
    </p:spTree>
    <p:extLst>
      <p:ext uri="{BB962C8B-B14F-4D97-AF65-F5344CB8AC3E}">
        <p14:creationId xmlns:p14="http://schemas.microsoft.com/office/powerpoint/2010/main" val="1231943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“Health Financing Transition”</a:t>
            </a:r>
          </a:p>
        </p:txBody>
      </p:sp>
      <p:pic>
        <p:nvPicPr>
          <p:cNvPr id="5" name="Picture 4">
            <a:extLst>
              <a:ext uri="{FF2B5EF4-FFF2-40B4-BE49-F238E27FC236}">
                <a16:creationId xmlns:a16="http://schemas.microsoft.com/office/drawing/2014/main" id="{4E15E6F7-5BF5-442A-BC0C-F0E2F44A888F}"/>
              </a:ext>
            </a:extLst>
          </p:cNvPr>
          <p:cNvPicPr>
            <a:picLocks noChangeAspect="1"/>
          </p:cNvPicPr>
          <p:nvPr/>
        </p:nvPicPr>
        <p:blipFill>
          <a:blip r:embed="rId3"/>
          <a:stretch>
            <a:fillRect/>
          </a:stretch>
        </p:blipFill>
        <p:spPr>
          <a:xfrm>
            <a:off x="2285804" y="1116420"/>
            <a:ext cx="7620392" cy="5543835"/>
          </a:xfrm>
          <a:prstGeom prst="rect">
            <a:avLst/>
          </a:prstGeom>
          <a:ln w="19050">
            <a:solidFill>
              <a:schemeClr val="accent1"/>
            </a:solidFill>
          </a:ln>
        </p:spPr>
      </p:pic>
      <p:sp>
        <p:nvSpPr>
          <p:cNvPr id="3" name="Slide Number Placeholder 2">
            <a:extLst>
              <a:ext uri="{FF2B5EF4-FFF2-40B4-BE49-F238E27FC236}">
                <a16:creationId xmlns:a16="http://schemas.microsoft.com/office/drawing/2014/main" id="{3AF99167-14FD-49F8-B369-9D62D8DDB7A2}"/>
              </a:ext>
            </a:extLst>
          </p:cNvPr>
          <p:cNvSpPr>
            <a:spLocks noGrp="1"/>
          </p:cNvSpPr>
          <p:nvPr>
            <p:ph type="sldNum" sz="quarter" idx="12"/>
          </p:nvPr>
        </p:nvSpPr>
        <p:spPr/>
        <p:txBody>
          <a:bodyPr/>
          <a:lstStyle/>
          <a:p>
            <a:pPr>
              <a:defRPr/>
            </a:pPr>
            <a:fld id="{E0D8E988-6C0E-420E-BE45-97BA1944944A}" type="slidenum">
              <a:rPr lang="en-US" smtClean="0"/>
              <a:pPr>
                <a:defRPr/>
              </a:pPr>
              <a:t>14</a:t>
            </a:fld>
            <a:endParaRPr lang="en-US" dirty="0"/>
          </a:p>
        </p:txBody>
      </p:sp>
    </p:spTree>
    <p:extLst>
      <p:ext uri="{BB962C8B-B14F-4D97-AF65-F5344CB8AC3E}">
        <p14:creationId xmlns:p14="http://schemas.microsoft.com/office/powerpoint/2010/main" val="1663016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2"/>
            <a:ext cx="12192000" cy="1031875"/>
          </a:xfrm>
          <a:solidFill>
            <a:schemeClr val="tx1">
              <a:lumMod val="50000"/>
              <a:lumOff val="50000"/>
            </a:schemeClr>
          </a:solidFill>
        </p:spPr>
        <p:txBody>
          <a:bodyPr/>
          <a:lstStyle/>
          <a:p>
            <a:pPr algn="ctr"/>
            <a:r>
              <a:rPr lang="en-US" sz="4000" b="0" dirty="0">
                <a:solidFill>
                  <a:schemeClr val="bg1"/>
                </a:solidFill>
                <a:latin typeface="Adobe Devanagari" panose="02040503050201020203" pitchFamily="18" charset="0"/>
                <a:cs typeface="Adobe Devanagari" panose="02040503050201020203" pitchFamily="18" charset="0"/>
              </a:rPr>
              <a:t>“Health Financing Transition”</a:t>
            </a:r>
          </a:p>
        </p:txBody>
      </p:sp>
      <p:pic>
        <p:nvPicPr>
          <p:cNvPr id="4" name="Picture 3">
            <a:extLst>
              <a:ext uri="{FF2B5EF4-FFF2-40B4-BE49-F238E27FC236}">
                <a16:creationId xmlns:a16="http://schemas.microsoft.com/office/drawing/2014/main" id="{799BD59D-0D48-4C36-B9AE-FC51365DF095}"/>
              </a:ext>
            </a:extLst>
          </p:cNvPr>
          <p:cNvPicPr>
            <a:picLocks noChangeAspect="1"/>
          </p:cNvPicPr>
          <p:nvPr/>
        </p:nvPicPr>
        <p:blipFill>
          <a:blip r:embed="rId3"/>
          <a:stretch>
            <a:fillRect/>
          </a:stretch>
        </p:blipFill>
        <p:spPr>
          <a:xfrm>
            <a:off x="2285804" y="1116416"/>
            <a:ext cx="7620392" cy="5543835"/>
          </a:xfrm>
          <a:prstGeom prst="rect">
            <a:avLst/>
          </a:prstGeom>
          <a:ln w="19050">
            <a:solidFill>
              <a:schemeClr val="accent1"/>
            </a:solidFill>
          </a:ln>
        </p:spPr>
      </p:pic>
      <p:sp>
        <p:nvSpPr>
          <p:cNvPr id="3" name="Slide Number Placeholder 2">
            <a:extLst>
              <a:ext uri="{FF2B5EF4-FFF2-40B4-BE49-F238E27FC236}">
                <a16:creationId xmlns:a16="http://schemas.microsoft.com/office/drawing/2014/main" id="{71FC8650-C04E-424B-9A85-E8E95DF009E4}"/>
              </a:ext>
            </a:extLst>
          </p:cNvPr>
          <p:cNvSpPr>
            <a:spLocks noGrp="1"/>
          </p:cNvSpPr>
          <p:nvPr>
            <p:ph type="sldNum" sz="quarter" idx="12"/>
          </p:nvPr>
        </p:nvSpPr>
        <p:spPr/>
        <p:txBody>
          <a:bodyPr/>
          <a:lstStyle/>
          <a:p>
            <a:pPr>
              <a:defRPr/>
            </a:pPr>
            <a:fld id="{E0D8E988-6C0E-420E-BE45-97BA1944944A}" type="slidenum">
              <a:rPr lang="en-US" smtClean="0"/>
              <a:pPr>
                <a:defRPr/>
              </a:pPr>
              <a:t>15</a:t>
            </a:fld>
            <a:endParaRPr lang="en-US" dirty="0"/>
          </a:p>
        </p:txBody>
      </p:sp>
    </p:spTree>
    <p:extLst>
      <p:ext uri="{BB962C8B-B14F-4D97-AF65-F5344CB8AC3E}">
        <p14:creationId xmlns:p14="http://schemas.microsoft.com/office/powerpoint/2010/main" val="320361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57B9F-77E4-4814-AC24-7184464CDCD1}"/>
              </a:ext>
            </a:extLst>
          </p:cNvPr>
          <p:cNvSpPr>
            <a:spLocks noGrp="1"/>
          </p:cNvSpPr>
          <p:nvPr>
            <p:ph type="title"/>
          </p:nvPr>
        </p:nvSpPr>
        <p:spPr>
          <a:xfrm>
            <a:off x="457868" y="155020"/>
            <a:ext cx="11640347" cy="1031875"/>
          </a:xfrm>
        </p:spPr>
        <p:txBody>
          <a:bodyPr>
            <a:normAutofit/>
          </a:bodyPr>
          <a:lstStyle/>
          <a:p>
            <a:r>
              <a:rPr lang="en-US" sz="3400" dirty="0">
                <a:latin typeface="+mj-lt"/>
              </a:rPr>
              <a:t>But there is variation across countries in composition of financing</a:t>
            </a:r>
            <a:endParaRPr lang="en-US" sz="3400" u="sng" dirty="0">
              <a:latin typeface="+mj-lt"/>
            </a:endParaRPr>
          </a:p>
        </p:txBody>
      </p:sp>
      <p:sp>
        <p:nvSpPr>
          <p:cNvPr id="5" name="TextBox 4">
            <a:extLst>
              <a:ext uri="{FF2B5EF4-FFF2-40B4-BE49-F238E27FC236}">
                <a16:creationId xmlns:a16="http://schemas.microsoft.com/office/drawing/2014/main" id="{7A3D18D8-A992-456B-B580-637CAA35D5CE}"/>
              </a:ext>
            </a:extLst>
          </p:cNvPr>
          <p:cNvSpPr txBox="1"/>
          <p:nvPr/>
        </p:nvSpPr>
        <p:spPr>
          <a:xfrm>
            <a:off x="3154973" y="1190153"/>
            <a:ext cx="609453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Current health expenditure, 2016 (in order of GNI pc)</a:t>
            </a:r>
          </a:p>
        </p:txBody>
      </p:sp>
      <p:sp>
        <p:nvSpPr>
          <p:cNvPr id="3" name="TextBox 2">
            <a:extLst>
              <a:ext uri="{FF2B5EF4-FFF2-40B4-BE49-F238E27FC236}">
                <a16:creationId xmlns:a16="http://schemas.microsoft.com/office/drawing/2014/main" id="{3949053F-A423-48BD-9D62-CD1E0F38829D}"/>
              </a:ext>
            </a:extLst>
          </p:cNvPr>
          <p:cNvSpPr txBox="1"/>
          <p:nvPr/>
        </p:nvSpPr>
        <p:spPr>
          <a:xfrm>
            <a:off x="10298430" y="2458499"/>
            <a:ext cx="1703844" cy="3416320"/>
          </a:xfrm>
          <a:prstGeom prst="rect">
            <a:avLst/>
          </a:prstGeom>
          <a:noFill/>
        </p:spPr>
        <p:txBody>
          <a:bodyPr wrap="square" rtlCol="0">
            <a:spAutoFit/>
          </a:bodyPr>
          <a:lstStyle/>
          <a:p>
            <a:r>
              <a:rPr lang="en-US" u="sng" dirty="0"/>
              <a:t>Armenia: </a:t>
            </a:r>
          </a:p>
          <a:p>
            <a:r>
              <a:rPr lang="en-US" dirty="0"/>
              <a:t>Only 17.4% of health spending from domestic public </a:t>
            </a:r>
          </a:p>
          <a:p>
            <a:endParaRPr lang="en-US" dirty="0"/>
          </a:p>
          <a:p>
            <a:r>
              <a:rPr lang="en-US" dirty="0"/>
              <a:t>1.3%  from external </a:t>
            </a:r>
          </a:p>
          <a:p>
            <a:endParaRPr lang="en-US" dirty="0"/>
          </a:p>
          <a:p>
            <a:endParaRPr lang="en-US" dirty="0"/>
          </a:p>
          <a:p>
            <a:r>
              <a:rPr lang="en-US" u="sng" dirty="0"/>
              <a:t>AND</a:t>
            </a:r>
            <a:r>
              <a:rPr lang="en-US" dirty="0"/>
              <a:t> 80.3% from OOP</a:t>
            </a:r>
          </a:p>
        </p:txBody>
      </p:sp>
      <p:sp>
        <p:nvSpPr>
          <p:cNvPr id="4" name="Slide Number Placeholder 3">
            <a:extLst>
              <a:ext uri="{FF2B5EF4-FFF2-40B4-BE49-F238E27FC236}">
                <a16:creationId xmlns:a16="http://schemas.microsoft.com/office/drawing/2014/main" id="{E4AB8263-9353-45E1-A6BC-0F6A072B7E5E}"/>
              </a:ext>
            </a:extLst>
          </p:cNvPr>
          <p:cNvSpPr>
            <a:spLocks noGrp="1"/>
          </p:cNvSpPr>
          <p:nvPr>
            <p:ph type="sldNum" sz="quarter" idx="12"/>
          </p:nvPr>
        </p:nvSpPr>
        <p:spPr/>
        <p:txBody>
          <a:bodyPr/>
          <a:lstStyle/>
          <a:p>
            <a:pPr>
              <a:defRPr/>
            </a:pPr>
            <a:fld id="{E0D8E988-6C0E-420E-BE45-97BA1944944A}" type="slidenum">
              <a:rPr lang="en-US" smtClean="0"/>
              <a:pPr>
                <a:defRPr/>
              </a:pPr>
              <a:t>16</a:t>
            </a:fld>
            <a:endParaRPr lang="en-US" dirty="0"/>
          </a:p>
        </p:txBody>
      </p:sp>
      <p:pic>
        <p:nvPicPr>
          <p:cNvPr id="8" name="Picture 7">
            <a:extLst>
              <a:ext uri="{FF2B5EF4-FFF2-40B4-BE49-F238E27FC236}">
                <a16:creationId xmlns:a16="http://schemas.microsoft.com/office/drawing/2014/main" id="{B66F2151-6DF7-45DF-9AE3-CEF3810C9AD3}"/>
              </a:ext>
            </a:extLst>
          </p:cNvPr>
          <p:cNvPicPr>
            <a:picLocks noChangeAspect="1"/>
          </p:cNvPicPr>
          <p:nvPr/>
        </p:nvPicPr>
        <p:blipFill>
          <a:blip r:embed="rId3"/>
          <a:stretch>
            <a:fillRect/>
          </a:stretch>
        </p:blipFill>
        <p:spPr>
          <a:xfrm>
            <a:off x="919642" y="1547801"/>
            <a:ext cx="9247909" cy="5285179"/>
          </a:xfrm>
          <a:prstGeom prst="rect">
            <a:avLst/>
          </a:prstGeom>
        </p:spPr>
      </p:pic>
    </p:spTree>
    <p:extLst>
      <p:ext uri="{BB962C8B-B14F-4D97-AF65-F5344CB8AC3E}">
        <p14:creationId xmlns:p14="http://schemas.microsoft.com/office/powerpoint/2010/main" val="1068178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DD181-0197-4A2E-BC9E-1F348B7BEB29}"/>
              </a:ext>
            </a:extLst>
          </p:cNvPr>
          <p:cNvSpPr>
            <a:spLocks noGrp="1"/>
          </p:cNvSpPr>
          <p:nvPr>
            <p:ph type="title"/>
          </p:nvPr>
        </p:nvSpPr>
        <p:spPr>
          <a:xfrm>
            <a:off x="1881554" y="474157"/>
            <a:ext cx="10515600" cy="1325563"/>
          </a:xfrm>
        </p:spPr>
        <p:txBody>
          <a:bodyPr>
            <a:normAutofit/>
          </a:bodyPr>
          <a:lstStyle/>
          <a:p>
            <a:r>
              <a:rPr lang="en-US" sz="4000" b="1" dirty="0"/>
              <a:t>Variations in Prioritization for Health</a:t>
            </a:r>
            <a:endParaRPr lang="en-US" sz="4000" dirty="0"/>
          </a:p>
        </p:txBody>
      </p:sp>
      <p:sp>
        <p:nvSpPr>
          <p:cNvPr id="4" name="Slide Number Placeholder 3">
            <a:extLst>
              <a:ext uri="{FF2B5EF4-FFF2-40B4-BE49-F238E27FC236}">
                <a16:creationId xmlns:a16="http://schemas.microsoft.com/office/drawing/2014/main" id="{CC6101D8-4A72-47BA-AAE5-AE96FC4F7266}"/>
              </a:ext>
            </a:extLst>
          </p:cNvPr>
          <p:cNvSpPr>
            <a:spLocks noGrp="1"/>
          </p:cNvSpPr>
          <p:nvPr>
            <p:ph type="sldNum" sz="quarter" idx="12"/>
          </p:nvPr>
        </p:nvSpPr>
        <p:spPr/>
        <p:txBody>
          <a:bodyPr/>
          <a:lstStyle/>
          <a:p>
            <a:fld id="{835E5D8D-E4A4-0641-A6C4-02DA5BE4038A}" type="slidenum">
              <a:rPr lang="en-US" smtClean="0"/>
              <a:t>17</a:t>
            </a:fld>
            <a:endParaRPr lang="en-US"/>
          </a:p>
        </p:txBody>
      </p:sp>
      <p:pic>
        <p:nvPicPr>
          <p:cNvPr id="5" name="Picture 4">
            <a:extLst>
              <a:ext uri="{FF2B5EF4-FFF2-40B4-BE49-F238E27FC236}">
                <a16:creationId xmlns:a16="http://schemas.microsoft.com/office/drawing/2014/main" id="{2496326E-C18D-4D3E-99D3-DC5E954D4E94}"/>
              </a:ext>
            </a:extLst>
          </p:cNvPr>
          <p:cNvPicPr>
            <a:picLocks noChangeAspect="1"/>
          </p:cNvPicPr>
          <p:nvPr/>
        </p:nvPicPr>
        <p:blipFill>
          <a:blip r:embed="rId2"/>
          <a:stretch>
            <a:fillRect/>
          </a:stretch>
        </p:blipFill>
        <p:spPr>
          <a:xfrm>
            <a:off x="2281499" y="1729006"/>
            <a:ext cx="7032982" cy="4992469"/>
          </a:xfrm>
          <a:prstGeom prst="rect">
            <a:avLst/>
          </a:prstGeom>
        </p:spPr>
      </p:pic>
    </p:spTree>
    <p:extLst>
      <p:ext uri="{BB962C8B-B14F-4D97-AF65-F5344CB8AC3E}">
        <p14:creationId xmlns:p14="http://schemas.microsoft.com/office/powerpoint/2010/main" val="2330268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99159-507F-4AED-A71C-1E6A35B1DE58}"/>
              </a:ext>
            </a:extLst>
          </p:cNvPr>
          <p:cNvSpPr>
            <a:spLocks noGrp="1"/>
          </p:cNvSpPr>
          <p:nvPr>
            <p:ph type="title"/>
          </p:nvPr>
        </p:nvSpPr>
        <p:spPr/>
        <p:txBody>
          <a:bodyPr>
            <a:normAutofit/>
          </a:bodyPr>
          <a:lstStyle/>
          <a:p>
            <a:r>
              <a:rPr lang="en-US" sz="4000" dirty="0">
                <a:cs typeface="Adobe Devanagari" panose="02040503050201020203" pitchFamily="18" charset="0"/>
              </a:rPr>
              <a:t>Armenia has not followed the empirical trend</a:t>
            </a:r>
            <a:endParaRPr lang="en-US" sz="4000" dirty="0"/>
          </a:p>
        </p:txBody>
      </p:sp>
      <p:sp>
        <p:nvSpPr>
          <p:cNvPr id="4" name="Slide Number Placeholder 3">
            <a:extLst>
              <a:ext uri="{FF2B5EF4-FFF2-40B4-BE49-F238E27FC236}">
                <a16:creationId xmlns:a16="http://schemas.microsoft.com/office/drawing/2014/main" id="{8E6121B5-1E63-470C-AC2F-5B0B0C8A4AAD}"/>
              </a:ext>
            </a:extLst>
          </p:cNvPr>
          <p:cNvSpPr>
            <a:spLocks noGrp="1"/>
          </p:cNvSpPr>
          <p:nvPr>
            <p:ph type="sldNum" sz="quarter" idx="12"/>
          </p:nvPr>
        </p:nvSpPr>
        <p:spPr/>
        <p:txBody>
          <a:bodyPr/>
          <a:lstStyle/>
          <a:p>
            <a:fld id="{835E5D8D-E4A4-0641-A6C4-02DA5BE4038A}" type="slidenum">
              <a:rPr lang="en-US" smtClean="0"/>
              <a:t>18</a:t>
            </a:fld>
            <a:endParaRPr lang="en-US"/>
          </a:p>
        </p:txBody>
      </p:sp>
      <p:pic>
        <p:nvPicPr>
          <p:cNvPr id="5" name="Picture 4">
            <a:extLst>
              <a:ext uri="{FF2B5EF4-FFF2-40B4-BE49-F238E27FC236}">
                <a16:creationId xmlns:a16="http://schemas.microsoft.com/office/drawing/2014/main" id="{696C1501-69B7-43FB-AF17-124236139450}"/>
              </a:ext>
            </a:extLst>
          </p:cNvPr>
          <p:cNvPicPr>
            <a:picLocks noChangeAspect="1"/>
          </p:cNvPicPr>
          <p:nvPr/>
        </p:nvPicPr>
        <p:blipFill>
          <a:blip r:embed="rId3"/>
          <a:stretch>
            <a:fillRect/>
          </a:stretch>
        </p:blipFill>
        <p:spPr>
          <a:xfrm>
            <a:off x="1008681" y="1315528"/>
            <a:ext cx="9476786" cy="5415983"/>
          </a:xfrm>
          <a:prstGeom prst="rect">
            <a:avLst/>
          </a:prstGeom>
        </p:spPr>
      </p:pic>
    </p:spTree>
    <p:extLst>
      <p:ext uri="{BB962C8B-B14F-4D97-AF65-F5344CB8AC3E}">
        <p14:creationId xmlns:p14="http://schemas.microsoft.com/office/powerpoint/2010/main" val="9275341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FCAB1-3865-4E3E-9987-94C980A3D350}"/>
              </a:ext>
            </a:extLst>
          </p:cNvPr>
          <p:cNvSpPr/>
          <p:nvPr/>
        </p:nvSpPr>
        <p:spPr>
          <a:xfrm>
            <a:off x="561760" y="1909378"/>
            <a:ext cx="2273642" cy="67591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0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algn="ctr">
              <a:defRPr/>
            </a:pPr>
            <a:r>
              <a:rPr lang="en-US" sz="200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Demographic transition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dobe Devanagari" panose="02040503050201020203" pitchFamily="18" charset="0"/>
              <a:ea typeface="CMU Serif" panose="02000603000000000000" pitchFamily="50" charset="0"/>
              <a:cs typeface="Adobe Devanagari" panose="02040503050201020203" pitchFamily="18" charset="0"/>
            </a:endParaRPr>
          </a:p>
        </p:txBody>
      </p:sp>
      <p:sp>
        <p:nvSpPr>
          <p:cNvPr id="7" name="Rectangle 6">
            <a:extLst>
              <a:ext uri="{FF2B5EF4-FFF2-40B4-BE49-F238E27FC236}">
                <a16:creationId xmlns:a16="http://schemas.microsoft.com/office/drawing/2014/main" id="{4DFBA6ED-FC4D-4363-B116-D36D05B881D5}"/>
              </a:ext>
            </a:extLst>
          </p:cNvPr>
          <p:cNvSpPr/>
          <p:nvPr/>
        </p:nvSpPr>
        <p:spPr>
          <a:xfrm>
            <a:off x="561760" y="2707398"/>
            <a:ext cx="2273642" cy="695933"/>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200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Epidemiological transition to NCDs</a:t>
            </a:r>
            <a:endParaRPr lang="en-US" sz="200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p:txBody>
      </p:sp>
      <p:sp>
        <p:nvSpPr>
          <p:cNvPr id="9" name="Rectangle 8">
            <a:extLst>
              <a:ext uri="{FF2B5EF4-FFF2-40B4-BE49-F238E27FC236}">
                <a16:creationId xmlns:a16="http://schemas.microsoft.com/office/drawing/2014/main" id="{4A183478-E8B4-4BC4-B27C-F1033488AD09}"/>
              </a:ext>
            </a:extLst>
          </p:cNvPr>
          <p:cNvSpPr/>
          <p:nvPr/>
        </p:nvSpPr>
        <p:spPr>
          <a:xfrm>
            <a:off x="560160" y="4334502"/>
            <a:ext cx="2275241" cy="558721"/>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dobe Devanagari" panose="02040503050201020203" pitchFamily="18" charset="0"/>
              <a:ea typeface="CMU Serif" panose="02000603000000000000" pitchFamily="50" charset="0"/>
              <a:cs typeface="Adobe Devanagari" panose="02040503050201020203" pitchFamily="18" charset="0"/>
            </a:endParaRPr>
          </a:p>
          <a:p>
            <a:pPr algn="ctr">
              <a:defRPr/>
            </a:pPr>
            <a:r>
              <a:rPr lang="en-US" sz="200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Strategic purchasing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dobe Devanagari" panose="02040503050201020203" pitchFamily="18" charset="0"/>
              <a:ea typeface="CMU Serif" panose="02000603000000000000" pitchFamily="50" charset="0"/>
              <a:cs typeface="Adobe Devanagari" panose="02040503050201020203" pitchFamily="18" charset="0"/>
            </a:endParaRPr>
          </a:p>
        </p:txBody>
      </p:sp>
      <p:sp>
        <p:nvSpPr>
          <p:cNvPr id="11" name="Rectangle 10">
            <a:extLst>
              <a:ext uri="{FF2B5EF4-FFF2-40B4-BE49-F238E27FC236}">
                <a16:creationId xmlns:a16="http://schemas.microsoft.com/office/drawing/2014/main" id="{AFC263D8-3430-4E09-B80A-37F419908309}"/>
              </a:ext>
            </a:extLst>
          </p:cNvPr>
          <p:cNvSpPr/>
          <p:nvPr/>
        </p:nvSpPr>
        <p:spPr>
          <a:xfrm>
            <a:off x="560160" y="3525438"/>
            <a:ext cx="2275241" cy="682716"/>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00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Establishment or expansion of SHI</a:t>
            </a:r>
            <a:endParaRPr kumimoji="0" lang="en-US" sz="2000" b="0" i="0" u="none" strike="noStrike" kern="1200" cap="none" spc="0" normalizeH="0" baseline="0" noProof="0" dirty="0">
              <a:ln>
                <a:noFill/>
              </a:ln>
              <a:solidFill>
                <a:prstClr val="black"/>
              </a:solidFill>
              <a:effectLst/>
              <a:uLnTx/>
              <a:uFillTx/>
              <a:latin typeface="Adobe Devanagari" panose="02040503050201020203" pitchFamily="18" charset="0"/>
              <a:ea typeface="CMU Serif" panose="02000603000000000000" pitchFamily="50" charset="0"/>
              <a:cs typeface="Adobe Devanagari" panose="02040503050201020203" pitchFamily="18" charset="0"/>
            </a:endParaRPr>
          </a:p>
        </p:txBody>
      </p:sp>
      <p:sp>
        <p:nvSpPr>
          <p:cNvPr id="13" name="Rectangle 12">
            <a:extLst>
              <a:ext uri="{FF2B5EF4-FFF2-40B4-BE49-F238E27FC236}">
                <a16:creationId xmlns:a16="http://schemas.microsoft.com/office/drawing/2014/main" id="{57CCFEF6-1DF3-4997-9C98-E55CE211F634}"/>
              </a:ext>
            </a:extLst>
          </p:cNvPr>
          <p:cNvSpPr/>
          <p:nvPr/>
        </p:nvSpPr>
        <p:spPr>
          <a:xfrm>
            <a:off x="563359" y="5053178"/>
            <a:ext cx="2272043" cy="667973"/>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200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endParaRPr>
          </a:p>
          <a:p>
            <a:pPr algn="ctr">
              <a:defRPr/>
            </a:pPr>
            <a:r>
              <a:rPr lang="en-US" sz="2000" dirty="0">
                <a:solidFill>
                  <a:prstClr val="black"/>
                </a:solidFill>
                <a:latin typeface="Adobe Devanagari" panose="02040503050201020203" pitchFamily="18" charset="0"/>
                <a:ea typeface="CMU Serif" panose="02000603000000000000" pitchFamily="50" charset="0"/>
                <a:cs typeface="Adobe Devanagari" panose="02040503050201020203" pitchFamily="18" charset="0"/>
              </a:rPr>
              <a:t>Decentralization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dobe Devanagari" panose="02040503050201020203" pitchFamily="18" charset="0"/>
              <a:ea typeface="CMU Serif" panose="02000603000000000000" pitchFamily="50" charset="0"/>
              <a:cs typeface="Adobe Devanagari" panose="02040503050201020203" pitchFamily="18" charset="0"/>
            </a:endParaRPr>
          </a:p>
        </p:txBody>
      </p:sp>
      <p:sp>
        <p:nvSpPr>
          <p:cNvPr id="33" name="Title 5">
            <a:extLst>
              <a:ext uri="{FF2B5EF4-FFF2-40B4-BE49-F238E27FC236}">
                <a16:creationId xmlns:a16="http://schemas.microsoft.com/office/drawing/2014/main" id="{1BACFCFD-1BAB-400C-A2EA-5CFEAD98FF40}"/>
              </a:ext>
            </a:extLst>
          </p:cNvPr>
          <p:cNvSpPr>
            <a:spLocks noGrp="1"/>
          </p:cNvSpPr>
          <p:nvPr>
            <p:ph type="title"/>
          </p:nvPr>
        </p:nvSpPr>
        <p:spPr>
          <a:xfrm>
            <a:off x="469564" y="200375"/>
            <a:ext cx="11252869" cy="1031875"/>
          </a:xfrm>
        </p:spPr>
        <p:txBody>
          <a:bodyPr/>
          <a:lstStyle/>
          <a:p>
            <a:r>
              <a:rPr lang="en-US" sz="4000" dirty="0">
                <a:latin typeface="Calibri" panose="020F0502020204030204" pitchFamily="34" charset="0"/>
                <a:cs typeface="Calibri" panose="020F0502020204030204" pitchFamily="34" charset="0"/>
              </a:rPr>
              <a:t>How to not get “lost in transition”?</a:t>
            </a:r>
          </a:p>
        </p:txBody>
      </p:sp>
      <p:sp>
        <p:nvSpPr>
          <p:cNvPr id="14" name="Rectangle 13">
            <a:extLst>
              <a:ext uri="{FF2B5EF4-FFF2-40B4-BE49-F238E27FC236}">
                <a16:creationId xmlns:a16="http://schemas.microsoft.com/office/drawing/2014/main" id="{6DCEDEEF-E6FC-4EEC-8C52-1FCED61BCDC3}"/>
              </a:ext>
            </a:extLst>
          </p:cNvPr>
          <p:cNvSpPr/>
          <p:nvPr/>
        </p:nvSpPr>
        <p:spPr>
          <a:xfrm>
            <a:off x="3957638" y="1167267"/>
            <a:ext cx="7173051" cy="5380313"/>
          </a:xfrm>
          <a:prstGeom prst="rect">
            <a:avLst/>
          </a:prstGeom>
          <a:solidFill>
            <a:schemeClr val="bg1"/>
          </a:solidFill>
          <a:ln w="25400">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Narrow" panose="020B0606020202030204" pitchFamily="34" charset="0"/>
            </a:endParaRPr>
          </a:p>
        </p:txBody>
      </p:sp>
      <p:grpSp>
        <p:nvGrpSpPr>
          <p:cNvPr id="15" name="Group 14">
            <a:extLst>
              <a:ext uri="{FF2B5EF4-FFF2-40B4-BE49-F238E27FC236}">
                <a16:creationId xmlns:a16="http://schemas.microsoft.com/office/drawing/2014/main" id="{B56EB258-65C1-4AFA-8709-26115E03047A}"/>
              </a:ext>
            </a:extLst>
          </p:cNvPr>
          <p:cNvGrpSpPr/>
          <p:nvPr/>
        </p:nvGrpSpPr>
        <p:grpSpPr>
          <a:xfrm>
            <a:off x="4219069" y="1326765"/>
            <a:ext cx="6650188" cy="1232972"/>
            <a:chOff x="767538" y="1075101"/>
            <a:chExt cx="10814862" cy="1107996"/>
          </a:xfrm>
        </p:grpSpPr>
        <p:cxnSp>
          <p:nvCxnSpPr>
            <p:cNvPr id="16" name="Straight Connector 15">
              <a:extLst>
                <a:ext uri="{FF2B5EF4-FFF2-40B4-BE49-F238E27FC236}">
                  <a16:creationId xmlns:a16="http://schemas.microsoft.com/office/drawing/2014/main" id="{D770FAAA-A75D-41B8-8DAB-5BABC3F5A7BA}"/>
                </a:ext>
              </a:extLst>
            </p:cNvPr>
            <p:cNvCxnSpPr/>
            <p:nvPr/>
          </p:nvCxnSpPr>
          <p:spPr>
            <a:xfrm>
              <a:off x="767538" y="1745664"/>
              <a:ext cx="10814862" cy="0"/>
            </a:xfrm>
            <a:prstGeom prst="line">
              <a:avLst/>
            </a:prstGeom>
            <a:ln w="19050">
              <a:solidFill>
                <a:schemeClr val="tx1">
                  <a:lumMod val="50000"/>
                  <a:lumOff val="50000"/>
                </a:schemeClr>
              </a:solidFill>
              <a:tailEnd type="non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34B9D6B0-4990-4EB1-A70A-3761142E2B61}"/>
                </a:ext>
              </a:extLst>
            </p:cNvPr>
            <p:cNvSpPr txBox="1"/>
            <p:nvPr/>
          </p:nvSpPr>
          <p:spPr>
            <a:xfrm>
              <a:off x="767538" y="1075101"/>
              <a:ext cx="10814862" cy="1107996"/>
            </a:xfrm>
            <a:prstGeom prst="rect">
              <a:avLst/>
            </a:prstGeom>
            <a:noFill/>
          </p:spPr>
          <p:txBody>
            <a:bodyPr wrap="square" lIns="0" rtlCol="0">
              <a:spAutoFit/>
            </a:bodyPr>
            <a:lstStyle/>
            <a:p>
              <a:pPr>
                <a:defRPr sz="2600" b="0" i="0" u="none" strike="noStrike" kern="1200" spc="0" baseline="0">
                  <a:solidFill>
                    <a:prstClr val="black">
                      <a:lumMod val="65000"/>
                      <a:lumOff val="35000"/>
                    </a:prstClr>
                  </a:solidFill>
                  <a:latin typeface="+mn-lt"/>
                  <a:ea typeface="+mn-ea"/>
                  <a:cs typeface="+mn-cs"/>
                </a:defRPr>
              </a:pPr>
              <a:r>
                <a:rPr lang="en-US" sz="2200" b="1" dirty="0">
                  <a:solidFill>
                    <a:srgbClr val="002060"/>
                  </a:solidFill>
                  <a:latin typeface="Calibri" charset="0"/>
                  <a:ea typeface="Calibri" charset="0"/>
                  <a:cs typeface="Calibri" charset="0"/>
                </a:rPr>
                <a:t>Shares of total health expenditure, external financing and OOP </a:t>
              </a:r>
              <a:br>
                <a:rPr lang="en-US" sz="2200" b="1" dirty="0">
                  <a:solidFill>
                    <a:schemeClr val="accent1">
                      <a:lumMod val="75000"/>
                    </a:schemeClr>
                  </a:solidFill>
                  <a:latin typeface="Calibri" charset="0"/>
                  <a:ea typeface="Calibri" charset="0"/>
                  <a:cs typeface="Calibri" charset="0"/>
                </a:rPr>
              </a:br>
              <a:r>
                <a:rPr lang="en-US" sz="2200" i="1" dirty="0">
                  <a:solidFill>
                    <a:schemeClr val="tx1">
                      <a:lumMod val="50000"/>
                      <a:lumOff val="50000"/>
                    </a:schemeClr>
                  </a:solidFill>
                  <a:latin typeface="Calibri" charset="0"/>
                  <a:ea typeface="Calibri" charset="0"/>
                  <a:cs typeface="Calibri" charset="0"/>
                </a:rPr>
                <a:t>$ USD per capita</a:t>
              </a:r>
            </a:p>
          </p:txBody>
        </p:sp>
      </p:grpSp>
      <p:sp>
        <p:nvSpPr>
          <p:cNvPr id="2" name="Arrow: Right 1">
            <a:extLst>
              <a:ext uri="{FF2B5EF4-FFF2-40B4-BE49-F238E27FC236}">
                <a16:creationId xmlns:a16="http://schemas.microsoft.com/office/drawing/2014/main" id="{7BB282FD-6CE1-4607-96CC-EA8AF6780888}"/>
              </a:ext>
            </a:extLst>
          </p:cNvPr>
          <p:cNvSpPr/>
          <p:nvPr/>
        </p:nvSpPr>
        <p:spPr bwMode="auto">
          <a:xfrm>
            <a:off x="2934535" y="1909378"/>
            <a:ext cx="1643803" cy="4034218"/>
          </a:xfrm>
          <a:prstGeom prst="rightArrow">
            <a:avLst/>
          </a:prstGeom>
          <a:solidFill>
            <a:srgbClr val="FFC000"/>
          </a:solidFill>
          <a:ln w="19050" cap="flat" cmpd="sng" algn="ctr">
            <a:solidFill>
              <a:schemeClr val="tx1">
                <a:lumMod val="90000"/>
                <a:lumOff val="10000"/>
              </a:schemeClr>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pPr>
            <a:endParaRPr lang="en-US" sz="1400" b="0" dirty="0">
              <a:solidFill>
                <a:schemeClr val="accent1">
                  <a:lumMod val="75000"/>
                  <a:lumOff val="25000"/>
                </a:schemeClr>
              </a:solidFill>
              <a:latin typeface="+mn-lt"/>
              <a:cs typeface="Times New Roman" pitchFamily="18" charset="0"/>
            </a:endParaRPr>
          </a:p>
        </p:txBody>
      </p:sp>
      <p:pic>
        <p:nvPicPr>
          <p:cNvPr id="19" name="Picture 18">
            <a:extLst>
              <a:ext uri="{FF2B5EF4-FFF2-40B4-BE49-F238E27FC236}">
                <a16:creationId xmlns:a16="http://schemas.microsoft.com/office/drawing/2014/main" id="{008DAA5B-D2C5-44FB-992F-CC7722F2A5AF}"/>
              </a:ext>
            </a:extLst>
          </p:cNvPr>
          <p:cNvPicPr>
            <a:picLocks noChangeAspect="1"/>
          </p:cNvPicPr>
          <p:nvPr/>
        </p:nvPicPr>
        <p:blipFill>
          <a:blip r:embed="rId3"/>
          <a:stretch>
            <a:fillRect/>
          </a:stretch>
        </p:blipFill>
        <p:spPr>
          <a:xfrm>
            <a:off x="5027104" y="2433701"/>
            <a:ext cx="5654818" cy="4113879"/>
          </a:xfrm>
          <a:prstGeom prst="rect">
            <a:avLst/>
          </a:prstGeom>
          <a:ln w="19050">
            <a:noFill/>
          </a:ln>
        </p:spPr>
      </p:pic>
      <p:sp>
        <p:nvSpPr>
          <p:cNvPr id="3" name="Slide Number Placeholder 2">
            <a:extLst>
              <a:ext uri="{FF2B5EF4-FFF2-40B4-BE49-F238E27FC236}">
                <a16:creationId xmlns:a16="http://schemas.microsoft.com/office/drawing/2014/main" id="{30A46246-0B3E-4990-A18A-B19EC2A99287}"/>
              </a:ext>
            </a:extLst>
          </p:cNvPr>
          <p:cNvSpPr>
            <a:spLocks noGrp="1"/>
          </p:cNvSpPr>
          <p:nvPr>
            <p:ph type="sldNum" sz="quarter" idx="12"/>
          </p:nvPr>
        </p:nvSpPr>
        <p:spPr/>
        <p:txBody>
          <a:bodyPr/>
          <a:lstStyle/>
          <a:p>
            <a:pPr>
              <a:defRPr/>
            </a:pPr>
            <a:fld id="{E0D8E988-6C0E-420E-BE45-97BA1944944A}" type="slidenum">
              <a:rPr lang="en-US" smtClean="0"/>
              <a:pPr>
                <a:defRPr/>
              </a:pPr>
              <a:t>19</a:t>
            </a:fld>
            <a:endParaRPr lang="en-US" dirty="0"/>
          </a:p>
        </p:txBody>
      </p:sp>
      <p:sp>
        <p:nvSpPr>
          <p:cNvPr id="5" name="Oval 4">
            <a:extLst>
              <a:ext uri="{FF2B5EF4-FFF2-40B4-BE49-F238E27FC236}">
                <a16:creationId xmlns:a16="http://schemas.microsoft.com/office/drawing/2014/main" id="{B743A8C9-1363-42EB-B2CC-973B18B31C95}"/>
              </a:ext>
            </a:extLst>
          </p:cNvPr>
          <p:cNvSpPr/>
          <p:nvPr/>
        </p:nvSpPr>
        <p:spPr bwMode="auto">
          <a:xfrm>
            <a:off x="469563" y="3403330"/>
            <a:ext cx="2464971" cy="1649847"/>
          </a:xfrm>
          <a:prstGeom prst="ellipse">
            <a:avLst/>
          </a:prstGeom>
          <a:noFill/>
          <a:ln w="31750"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pPr>
            <a:endParaRPr lang="en-US" sz="1400" b="0" dirty="0">
              <a:solidFill>
                <a:schemeClr val="accent1">
                  <a:lumMod val="75000"/>
                  <a:lumOff val="25000"/>
                </a:schemeClr>
              </a:solidFill>
              <a:latin typeface="+mn-lt"/>
              <a:cs typeface="Times New Roman" pitchFamily="18" charset="0"/>
            </a:endParaRPr>
          </a:p>
        </p:txBody>
      </p:sp>
    </p:spTree>
    <p:extLst>
      <p:ext uri="{BB962C8B-B14F-4D97-AF65-F5344CB8AC3E}">
        <p14:creationId xmlns:p14="http://schemas.microsoft.com/office/powerpoint/2010/main" val="39955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2EBC-49F2-40C3-A749-377259BEEE40}"/>
              </a:ext>
            </a:extLst>
          </p:cNvPr>
          <p:cNvSpPr>
            <a:spLocks noGrp="1"/>
          </p:cNvSpPr>
          <p:nvPr>
            <p:ph type="title"/>
          </p:nvPr>
        </p:nvSpPr>
        <p:spPr/>
        <p:txBody>
          <a:bodyPr/>
          <a:lstStyle/>
          <a:p>
            <a:r>
              <a:rPr lang="en-US" dirty="0"/>
              <a:t>How to navigate transitions?</a:t>
            </a:r>
          </a:p>
        </p:txBody>
      </p:sp>
      <p:sp>
        <p:nvSpPr>
          <p:cNvPr id="4" name="Slide Number Placeholder 3">
            <a:extLst>
              <a:ext uri="{FF2B5EF4-FFF2-40B4-BE49-F238E27FC236}">
                <a16:creationId xmlns:a16="http://schemas.microsoft.com/office/drawing/2014/main" id="{FB91C474-83C8-4825-AD7D-7B16A7C86A2C}"/>
              </a:ext>
            </a:extLst>
          </p:cNvPr>
          <p:cNvSpPr>
            <a:spLocks noGrp="1"/>
          </p:cNvSpPr>
          <p:nvPr>
            <p:ph type="sldNum" sz="quarter" idx="12"/>
          </p:nvPr>
        </p:nvSpPr>
        <p:spPr/>
        <p:txBody>
          <a:bodyPr/>
          <a:lstStyle/>
          <a:p>
            <a:pPr>
              <a:defRPr/>
            </a:pPr>
            <a:fld id="{B43E1CCC-17D9-3F43-BB38-5B57626A2B35}" type="slidenum">
              <a:rPr lang="en-US" smtClean="0"/>
              <a:pPr>
                <a:defRPr/>
              </a:pPr>
              <a:t>2</a:t>
            </a:fld>
            <a:endParaRPr lang="en-US"/>
          </a:p>
        </p:txBody>
      </p:sp>
      <p:grpSp>
        <p:nvGrpSpPr>
          <p:cNvPr id="3" name="Group 2">
            <a:extLst>
              <a:ext uri="{FF2B5EF4-FFF2-40B4-BE49-F238E27FC236}">
                <a16:creationId xmlns:a16="http://schemas.microsoft.com/office/drawing/2014/main" id="{1E4BDD69-2F2E-4B18-8675-9AEA6206B884}"/>
              </a:ext>
            </a:extLst>
          </p:cNvPr>
          <p:cNvGrpSpPr/>
          <p:nvPr/>
        </p:nvGrpSpPr>
        <p:grpSpPr>
          <a:xfrm>
            <a:off x="4344842" y="1337310"/>
            <a:ext cx="3178073" cy="5246052"/>
            <a:chOff x="4344842" y="1337310"/>
            <a:chExt cx="3178073" cy="5520690"/>
          </a:xfrm>
        </p:grpSpPr>
        <p:pic>
          <p:nvPicPr>
            <p:cNvPr id="1026" name="Picture 2" descr="https://cdn.vox-cdn.com/thumbor/gnNyv2kEwOEJGqszhQABhaQ3Jkc=/0x0:1200x800/1200x800/filters:focal(504x304:696x496)/cdn.vox-cdn.com/uploads/chorus_image/image/59814437/google.0.png">
              <a:extLst>
                <a:ext uri="{FF2B5EF4-FFF2-40B4-BE49-F238E27FC236}">
                  <a16:creationId xmlns:a16="http://schemas.microsoft.com/office/drawing/2014/main" id="{E99DA65B-949D-4BF8-98B2-90E0E1E9E9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92" r="31473" b="2195"/>
            <a:stretch/>
          </p:blipFill>
          <p:spPr bwMode="auto">
            <a:xfrm>
              <a:off x="4344842" y="1337310"/>
              <a:ext cx="3178073" cy="55206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F729E3A-1509-4A61-AF44-7F788D05F2A0}"/>
                </a:ext>
              </a:extLst>
            </p:cNvPr>
            <p:cNvPicPr>
              <a:picLocks noChangeAspect="1"/>
            </p:cNvPicPr>
            <p:nvPr/>
          </p:nvPicPr>
          <p:blipFill>
            <a:blip r:embed="rId4"/>
            <a:stretch>
              <a:fillRect/>
            </a:stretch>
          </p:blipFill>
          <p:spPr>
            <a:xfrm>
              <a:off x="4857751" y="1664239"/>
              <a:ext cx="2263140" cy="3853312"/>
            </a:xfrm>
            <a:prstGeom prst="rect">
              <a:avLst/>
            </a:prstGeom>
          </p:spPr>
        </p:pic>
      </p:grpSp>
    </p:spTree>
    <p:extLst>
      <p:ext uri="{BB962C8B-B14F-4D97-AF65-F5344CB8AC3E}">
        <p14:creationId xmlns:p14="http://schemas.microsoft.com/office/powerpoint/2010/main" val="2688870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A3FF6-D296-4340-854E-0DC6A522D0EE}"/>
              </a:ext>
            </a:extLst>
          </p:cNvPr>
          <p:cNvSpPr>
            <a:spLocks noGrp="1"/>
          </p:cNvSpPr>
          <p:nvPr>
            <p:ph type="title"/>
          </p:nvPr>
        </p:nvSpPr>
        <p:spPr/>
        <p:txBody>
          <a:bodyPr/>
          <a:lstStyle/>
          <a:p>
            <a:r>
              <a:rPr lang="en-US" sz="3000" dirty="0"/>
              <a:t>As donors transition, governments will need to consider how they can sustain the gains and continue making progress to UHC</a:t>
            </a:r>
          </a:p>
        </p:txBody>
      </p:sp>
      <p:sp>
        <p:nvSpPr>
          <p:cNvPr id="5" name="Slide Number Placeholder 4">
            <a:extLst>
              <a:ext uri="{FF2B5EF4-FFF2-40B4-BE49-F238E27FC236}">
                <a16:creationId xmlns:a16="http://schemas.microsoft.com/office/drawing/2014/main" id="{C660B718-B2D7-4DF1-8CD7-2DAC109A0902}"/>
              </a:ext>
            </a:extLst>
          </p:cNvPr>
          <p:cNvSpPr>
            <a:spLocks noGrp="1"/>
          </p:cNvSpPr>
          <p:nvPr>
            <p:ph type="sldNum" sz="quarter" idx="12"/>
          </p:nvPr>
        </p:nvSpPr>
        <p:spPr/>
        <p:txBody>
          <a:bodyPr/>
          <a:lstStyle/>
          <a:p>
            <a:pPr>
              <a:defRPr/>
            </a:pPr>
            <a:fld id="{E0D8E988-6C0E-420E-BE45-97BA1944944A}" type="slidenum">
              <a:rPr lang="en-US" smtClean="0"/>
              <a:pPr>
                <a:defRPr/>
              </a:pPr>
              <a:t>20</a:t>
            </a:fld>
            <a:endParaRPr lang="en-US" dirty="0"/>
          </a:p>
        </p:txBody>
      </p:sp>
      <p:pic>
        <p:nvPicPr>
          <p:cNvPr id="6146" name="Picture 2" descr="image004">
            <a:extLst>
              <a:ext uri="{FF2B5EF4-FFF2-40B4-BE49-F238E27FC236}">
                <a16:creationId xmlns:a16="http://schemas.microsoft.com/office/drawing/2014/main" id="{D59FB862-E8B4-481F-ABDD-185C45865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086" y="1609451"/>
            <a:ext cx="10685480" cy="494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060E17C-06B3-4BE7-B3C5-4CCC23C02D25}"/>
              </a:ext>
            </a:extLst>
          </p:cNvPr>
          <p:cNvSpPr/>
          <p:nvPr/>
        </p:nvSpPr>
        <p:spPr bwMode="auto">
          <a:xfrm>
            <a:off x="6443663" y="5572125"/>
            <a:ext cx="1885950" cy="328613"/>
          </a:xfrm>
          <a:prstGeom prst="rect">
            <a:avLst/>
          </a:prstGeom>
          <a:ln w="28575">
            <a:solidFill>
              <a:schemeClr val="tx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algn="l" defTabSz="914400" rtl="0" eaLnBrk="1" fontAlgn="base" latinLnBrk="0" hangingPunct="1">
              <a:lnSpc>
                <a:spcPct val="100000"/>
              </a:lnSpc>
              <a:spcBef>
                <a:spcPct val="50000"/>
              </a:spcBef>
              <a:spcAft>
                <a:spcPct val="0"/>
              </a:spcAft>
              <a:buClrTx/>
              <a:buSzTx/>
              <a:tabLst/>
            </a:pPr>
            <a:r>
              <a:rPr lang="en-US" sz="1400" b="0" dirty="0">
                <a:solidFill>
                  <a:schemeClr val="accent1">
                    <a:lumMod val="75000"/>
                    <a:lumOff val="25000"/>
                  </a:schemeClr>
                </a:solidFill>
                <a:latin typeface="+mn-lt"/>
                <a:cs typeface="Times New Roman" pitchFamily="18" charset="0"/>
              </a:rPr>
              <a:t>Flagship Framework</a:t>
            </a:r>
          </a:p>
        </p:txBody>
      </p:sp>
    </p:spTree>
    <p:extLst>
      <p:ext uri="{BB962C8B-B14F-4D97-AF65-F5344CB8AC3E}">
        <p14:creationId xmlns:p14="http://schemas.microsoft.com/office/powerpoint/2010/main" val="3198153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E599-4FF9-4D68-8071-7D3F3A79343C}"/>
              </a:ext>
            </a:extLst>
          </p:cNvPr>
          <p:cNvSpPr>
            <a:spLocks noGrp="1"/>
          </p:cNvSpPr>
          <p:nvPr>
            <p:ph type="ctrTitle"/>
          </p:nvPr>
        </p:nvSpPr>
        <p:spPr/>
        <p:txBody>
          <a:bodyPr>
            <a:normAutofit/>
          </a:bodyPr>
          <a:lstStyle/>
          <a:p>
            <a:r>
              <a:rPr lang="en-US" b="1" dirty="0"/>
              <a:t>What are the top two transition issues in Armenia?</a:t>
            </a:r>
          </a:p>
        </p:txBody>
      </p:sp>
      <p:sp>
        <p:nvSpPr>
          <p:cNvPr id="3" name="Subtitle 2">
            <a:extLst>
              <a:ext uri="{FF2B5EF4-FFF2-40B4-BE49-F238E27FC236}">
                <a16:creationId xmlns:a16="http://schemas.microsoft.com/office/drawing/2014/main" id="{F8CC84DA-779F-41B8-8E01-9DF6ADD911DF}"/>
              </a:ext>
            </a:extLst>
          </p:cNvPr>
          <p:cNvSpPr>
            <a:spLocks noGrp="1"/>
          </p:cNvSpPr>
          <p:nvPr>
            <p:ph type="subTitle" idx="1"/>
          </p:nvPr>
        </p:nvSpPr>
        <p:spPr/>
        <p:txBody>
          <a:bodyPr>
            <a:noAutofit/>
          </a:bodyPr>
          <a:lstStyle/>
          <a:p>
            <a:r>
              <a:rPr lang="en-US" sz="2800" dirty="0"/>
              <a:t>Please refer to the handouts on eligibility and transition if necessary</a:t>
            </a:r>
          </a:p>
          <a:p>
            <a:endParaRPr lang="en-US" sz="2800" dirty="0"/>
          </a:p>
          <a:p>
            <a:r>
              <a:rPr lang="en-US" sz="2800" dirty="0"/>
              <a:t>Write your response on a paper</a:t>
            </a:r>
          </a:p>
        </p:txBody>
      </p:sp>
      <p:sp>
        <p:nvSpPr>
          <p:cNvPr id="4" name="Slide Number Placeholder 3">
            <a:extLst>
              <a:ext uri="{FF2B5EF4-FFF2-40B4-BE49-F238E27FC236}">
                <a16:creationId xmlns:a16="http://schemas.microsoft.com/office/drawing/2014/main" id="{003A106E-5B38-4173-93D8-097E4205D620}"/>
              </a:ext>
            </a:extLst>
          </p:cNvPr>
          <p:cNvSpPr>
            <a:spLocks noGrp="1"/>
          </p:cNvSpPr>
          <p:nvPr>
            <p:ph type="sldNum" sz="quarter" idx="12"/>
          </p:nvPr>
        </p:nvSpPr>
        <p:spPr/>
        <p:txBody>
          <a:bodyPr/>
          <a:lstStyle/>
          <a:p>
            <a:fld id="{835E5D8D-E4A4-0641-A6C4-02DA5BE4038A}" type="slidenum">
              <a:rPr lang="en-US" smtClean="0"/>
              <a:t>21</a:t>
            </a:fld>
            <a:endParaRPr lang="en-US"/>
          </a:p>
        </p:txBody>
      </p:sp>
    </p:spTree>
    <p:extLst>
      <p:ext uri="{BB962C8B-B14F-4D97-AF65-F5344CB8AC3E}">
        <p14:creationId xmlns:p14="http://schemas.microsoft.com/office/powerpoint/2010/main" val="2573964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BC5F04-FDDB-4D19-A0A2-FB99E5C1080C}"/>
              </a:ext>
            </a:extLst>
          </p:cNvPr>
          <p:cNvSpPr>
            <a:spLocks noGrp="1"/>
          </p:cNvSpPr>
          <p:nvPr>
            <p:ph type="title"/>
          </p:nvPr>
        </p:nvSpPr>
        <p:spPr>
          <a:xfrm>
            <a:off x="838200" y="2057400"/>
            <a:ext cx="2743200" cy="2743200"/>
          </a:xfrm>
          <a:prstGeom prst="ellipse">
            <a:avLst/>
          </a:prstGeom>
          <a:solidFill>
            <a:schemeClr val="accent5"/>
          </a:solidFill>
          <a:ln w="174625" cmpd="thinThick">
            <a:solidFill>
              <a:srgbClr val="262626"/>
            </a:solidFill>
          </a:ln>
        </p:spPr>
        <p:txBody>
          <a:bodyPr anchor="ctr">
            <a:normAutofit/>
          </a:bodyPr>
          <a:lstStyle/>
          <a:p>
            <a:pPr algn="ctr"/>
            <a:r>
              <a:rPr lang="en-US" sz="2600">
                <a:solidFill>
                  <a:srgbClr val="FFFFFF"/>
                </a:solidFill>
              </a:rPr>
              <a:t>Key messages</a:t>
            </a:r>
          </a:p>
        </p:txBody>
      </p:sp>
      <p:graphicFrame>
        <p:nvGraphicFramePr>
          <p:cNvPr id="5" name="Content Placeholder 2">
            <a:extLst>
              <a:ext uri="{FF2B5EF4-FFF2-40B4-BE49-F238E27FC236}">
                <a16:creationId xmlns:a16="http://schemas.microsoft.com/office/drawing/2014/main" id="{E922D942-4D86-4A2C-8DF2-26548BF5C13B}"/>
              </a:ext>
            </a:extLst>
          </p:cNvPr>
          <p:cNvGraphicFramePr>
            <a:graphicFrameLocks noGrp="1"/>
          </p:cNvGraphicFramePr>
          <p:nvPr>
            <p:ph idx="1"/>
            <p:extLst>
              <p:ext uri="{D42A27DB-BD31-4B8C-83A1-F6EECF244321}">
                <p14:modId xmlns:p14="http://schemas.microsoft.com/office/powerpoint/2010/main" val="1666435511"/>
              </p:ext>
            </p:extLst>
          </p:nvPr>
        </p:nvGraphicFramePr>
        <p:xfrm>
          <a:off x="3828081" y="1395411"/>
          <a:ext cx="7901957" cy="5165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32BF315A-ADA9-4CC9-BC90-D6227E2F0AF3}"/>
              </a:ext>
            </a:extLst>
          </p:cNvPr>
          <p:cNvSpPr>
            <a:spLocks noGrp="1"/>
          </p:cNvSpPr>
          <p:nvPr>
            <p:ph type="sldNum" sz="quarter" idx="12"/>
          </p:nvPr>
        </p:nvSpPr>
        <p:spPr/>
        <p:txBody>
          <a:bodyPr/>
          <a:lstStyle/>
          <a:p>
            <a:fld id="{835E5D8D-E4A4-0641-A6C4-02DA5BE4038A}" type="slidenum">
              <a:rPr lang="en-US" smtClean="0"/>
              <a:t>22</a:t>
            </a:fld>
            <a:endParaRPr lang="en-US"/>
          </a:p>
        </p:txBody>
      </p:sp>
    </p:spTree>
    <p:extLst>
      <p:ext uri="{BB962C8B-B14F-4D97-AF65-F5344CB8AC3E}">
        <p14:creationId xmlns:p14="http://schemas.microsoft.com/office/powerpoint/2010/main" val="872470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77092" y="1057553"/>
            <a:ext cx="1867757" cy="4637393"/>
          </a:xfrm>
          <a:prstGeom prst="rect">
            <a:avLst/>
          </a:prstGeom>
          <a:solidFill>
            <a:srgbClr val="002060"/>
          </a:solidFill>
          <a:ln w="635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300" b="1" dirty="0">
                <a:solidFill>
                  <a:prstClr val="white"/>
                </a:solidFill>
              </a:rPr>
              <a:t>Outline</a:t>
            </a:r>
          </a:p>
        </p:txBody>
      </p:sp>
      <p:sp>
        <p:nvSpPr>
          <p:cNvPr id="16" name="Rectangle 15"/>
          <p:cNvSpPr/>
          <p:nvPr/>
        </p:nvSpPr>
        <p:spPr>
          <a:xfrm>
            <a:off x="2844849" y="1057553"/>
            <a:ext cx="8092091" cy="4639862"/>
          </a:xfrm>
          <a:prstGeom prst="rect">
            <a:avLst/>
          </a:prstGeom>
          <a:solidFill>
            <a:schemeClr val="bg1"/>
          </a:solidFill>
          <a:ln w="635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Narrow" panose="020B0606020202030204" pitchFamily="34" charset="0"/>
            </a:endParaRPr>
          </a:p>
        </p:txBody>
      </p:sp>
      <p:grpSp>
        <p:nvGrpSpPr>
          <p:cNvPr id="26" name="Group 25"/>
          <p:cNvGrpSpPr/>
          <p:nvPr/>
        </p:nvGrpSpPr>
        <p:grpSpPr>
          <a:xfrm>
            <a:off x="3169148" y="4091652"/>
            <a:ext cx="7330983" cy="1615827"/>
            <a:chOff x="3169149" y="3964093"/>
            <a:chExt cx="7330983" cy="1615827"/>
          </a:xfrm>
        </p:grpSpPr>
        <p:sp>
          <p:nvSpPr>
            <p:cNvPr id="27" name="Oval 26"/>
            <p:cNvSpPr/>
            <p:nvPr/>
          </p:nvSpPr>
          <p:spPr>
            <a:xfrm>
              <a:off x="3169149" y="4126497"/>
              <a:ext cx="674965" cy="674965"/>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bg1"/>
                  </a:solidFill>
                  <a:latin typeface="Calibri" charset="0"/>
                  <a:ea typeface="Calibri" charset="0"/>
                  <a:cs typeface="Calibri" charset="0"/>
                </a:rPr>
                <a:t>3</a:t>
              </a:r>
            </a:p>
          </p:txBody>
        </p:sp>
        <p:sp>
          <p:nvSpPr>
            <p:cNvPr id="28" name="TextBox 27"/>
            <p:cNvSpPr txBox="1"/>
            <p:nvPr/>
          </p:nvSpPr>
          <p:spPr>
            <a:xfrm>
              <a:off x="4013443" y="3964093"/>
              <a:ext cx="6486689" cy="1615827"/>
            </a:xfrm>
            <a:prstGeom prst="rect">
              <a:avLst/>
            </a:prstGeom>
            <a:noFill/>
          </p:spPr>
          <p:txBody>
            <a:bodyPr wrap="square" rtlCol="0">
              <a:spAutoFit/>
            </a:bodyPr>
            <a:lstStyle/>
            <a:p>
              <a:r>
                <a:rPr lang="en-US" sz="3300" dirty="0">
                  <a:latin typeface="Calibri" charset="0"/>
                  <a:ea typeface="Calibri" charset="0"/>
                  <a:cs typeface="Calibri" charset="0"/>
                </a:rPr>
                <a:t>Discuss challenges and opportunities faced by transition from development assistance</a:t>
              </a:r>
            </a:p>
          </p:txBody>
        </p:sp>
      </p:grpSp>
      <p:cxnSp>
        <p:nvCxnSpPr>
          <p:cNvPr id="29" name="Straight Connector 28"/>
          <p:cNvCxnSpPr/>
          <p:nvPr/>
        </p:nvCxnSpPr>
        <p:spPr>
          <a:xfrm>
            <a:off x="3003206" y="4118768"/>
            <a:ext cx="7790300" cy="0"/>
          </a:xfrm>
          <a:prstGeom prst="line">
            <a:avLst/>
          </a:prstGeom>
          <a:ln w="19050">
            <a:solidFill>
              <a:schemeClr val="tx1">
                <a:lumMod val="50000"/>
                <a:lumOff val="50000"/>
              </a:schemeClr>
            </a:solidFill>
            <a:tailEnd type="none"/>
          </a:ln>
        </p:spPr>
        <p:style>
          <a:lnRef idx="1">
            <a:schemeClr val="dk1"/>
          </a:lnRef>
          <a:fillRef idx="0">
            <a:schemeClr val="dk1"/>
          </a:fillRef>
          <a:effectRef idx="0">
            <a:schemeClr val="dk1"/>
          </a:effectRef>
          <a:fontRef idx="minor">
            <a:schemeClr val="tx1"/>
          </a:fontRef>
        </p:style>
      </p:cxnSp>
      <p:grpSp>
        <p:nvGrpSpPr>
          <p:cNvPr id="6" name="Group 5"/>
          <p:cNvGrpSpPr/>
          <p:nvPr/>
        </p:nvGrpSpPr>
        <p:grpSpPr>
          <a:xfrm>
            <a:off x="3244891" y="1433188"/>
            <a:ext cx="7930099" cy="674965"/>
            <a:chOff x="3169149" y="2042784"/>
            <a:chExt cx="7930099" cy="674965"/>
          </a:xfrm>
        </p:grpSpPr>
        <p:sp>
          <p:nvSpPr>
            <p:cNvPr id="19" name="Oval 18"/>
            <p:cNvSpPr/>
            <p:nvPr/>
          </p:nvSpPr>
          <p:spPr>
            <a:xfrm>
              <a:off x="3169149" y="2042784"/>
              <a:ext cx="674965" cy="674965"/>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bg1"/>
                  </a:solidFill>
                  <a:latin typeface="Calibri" charset="0"/>
                  <a:ea typeface="Calibri" charset="0"/>
                  <a:cs typeface="Calibri" charset="0"/>
                </a:rPr>
                <a:t>1</a:t>
              </a:r>
            </a:p>
          </p:txBody>
        </p:sp>
        <p:sp>
          <p:nvSpPr>
            <p:cNvPr id="20" name="TextBox 19"/>
            <p:cNvSpPr txBox="1"/>
            <p:nvPr/>
          </p:nvSpPr>
          <p:spPr>
            <a:xfrm>
              <a:off x="3926728" y="2068144"/>
              <a:ext cx="7172520" cy="600164"/>
            </a:xfrm>
            <a:prstGeom prst="rect">
              <a:avLst/>
            </a:prstGeom>
            <a:noFill/>
          </p:spPr>
          <p:txBody>
            <a:bodyPr wrap="square" rtlCol="0">
              <a:spAutoFit/>
            </a:bodyPr>
            <a:lstStyle/>
            <a:p>
              <a:r>
                <a:rPr lang="en-US" sz="3300" dirty="0">
                  <a:latin typeface="Calibri" charset="0"/>
                  <a:ea typeface="Calibri" charset="0"/>
                  <a:cs typeface="Calibri" charset="0"/>
                </a:rPr>
                <a:t>Review transitions affecting health </a:t>
              </a:r>
            </a:p>
          </p:txBody>
        </p:sp>
      </p:grpSp>
      <p:cxnSp>
        <p:nvCxnSpPr>
          <p:cNvPr id="13" name="Straight Connector 12"/>
          <p:cNvCxnSpPr/>
          <p:nvPr/>
        </p:nvCxnSpPr>
        <p:spPr>
          <a:xfrm>
            <a:off x="3003206" y="2283724"/>
            <a:ext cx="7790300" cy="0"/>
          </a:xfrm>
          <a:prstGeom prst="line">
            <a:avLst/>
          </a:prstGeom>
          <a:ln w="19050">
            <a:solidFill>
              <a:schemeClr val="tx1">
                <a:lumMod val="50000"/>
                <a:lumOff val="50000"/>
              </a:schemeClr>
            </a:solidFill>
            <a:tailEnd type="non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B3BD350B-2D4A-48DD-8063-517C04C36CAE}"/>
              </a:ext>
            </a:extLst>
          </p:cNvPr>
          <p:cNvSpPr/>
          <p:nvPr/>
        </p:nvSpPr>
        <p:spPr>
          <a:xfrm>
            <a:off x="3003206" y="2367845"/>
            <a:ext cx="7790300" cy="1697813"/>
          </a:xfrm>
          <a:prstGeom prst="rect">
            <a:avLst/>
          </a:prstGeom>
          <a:solidFill>
            <a:srgbClr val="AFE2F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Narrow" panose="020B0606020202030204" pitchFamily="34" charset="0"/>
            </a:endParaRPr>
          </a:p>
        </p:txBody>
      </p:sp>
      <p:sp>
        <p:nvSpPr>
          <p:cNvPr id="23" name="Oval 22"/>
          <p:cNvSpPr/>
          <p:nvPr/>
        </p:nvSpPr>
        <p:spPr>
          <a:xfrm>
            <a:off x="3217206" y="2754035"/>
            <a:ext cx="674965" cy="674965"/>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bg1"/>
                </a:solidFill>
                <a:latin typeface="Calibri" charset="0"/>
                <a:ea typeface="Calibri" charset="0"/>
                <a:cs typeface="Calibri" charset="0"/>
              </a:rPr>
              <a:t>2</a:t>
            </a:r>
          </a:p>
        </p:txBody>
      </p:sp>
      <p:sp>
        <p:nvSpPr>
          <p:cNvPr id="24" name="TextBox 23"/>
          <p:cNvSpPr txBox="1"/>
          <p:nvPr/>
        </p:nvSpPr>
        <p:spPr>
          <a:xfrm>
            <a:off x="4002470" y="2418821"/>
            <a:ext cx="6486689" cy="1615827"/>
          </a:xfrm>
          <a:prstGeom prst="rect">
            <a:avLst/>
          </a:prstGeom>
          <a:noFill/>
        </p:spPr>
        <p:txBody>
          <a:bodyPr wrap="square" rtlCol="0">
            <a:spAutoFit/>
          </a:bodyPr>
          <a:lstStyle/>
          <a:p>
            <a:r>
              <a:rPr lang="en-US" sz="3300" b="1" dirty="0">
                <a:latin typeface="Calibri" charset="0"/>
                <a:ea typeface="Calibri" charset="0"/>
                <a:cs typeface="Calibri" charset="0"/>
              </a:rPr>
              <a:t>Understand why “paying attention” to transitions is essential for making progress towards UHC</a:t>
            </a:r>
          </a:p>
        </p:txBody>
      </p:sp>
      <p:sp>
        <p:nvSpPr>
          <p:cNvPr id="2" name="Slide Number Placeholder 1">
            <a:extLst>
              <a:ext uri="{FF2B5EF4-FFF2-40B4-BE49-F238E27FC236}">
                <a16:creationId xmlns:a16="http://schemas.microsoft.com/office/drawing/2014/main" id="{067A3219-16CE-4253-90BD-E85AD5BBAE7F}"/>
              </a:ext>
            </a:extLst>
          </p:cNvPr>
          <p:cNvSpPr>
            <a:spLocks noGrp="1"/>
          </p:cNvSpPr>
          <p:nvPr>
            <p:ph type="sldNum" sz="quarter" idx="12"/>
          </p:nvPr>
        </p:nvSpPr>
        <p:spPr/>
        <p:txBody>
          <a:bodyPr/>
          <a:lstStyle/>
          <a:p>
            <a:fld id="{835E5D8D-E4A4-0641-A6C4-02DA5BE4038A}" type="slidenum">
              <a:rPr lang="en-US" smtClean="0"/>
              <a:t>23</a:t>
            </a:fld>
            <a:endParaRPr lang="en-US"/>
          </a:p>
        </p:txBody>
      </p:sp>
    </p:spTree>
    <p:extLst>
      <p:ext uri="{BB962C8B-B14F-4D97-AF65-F5344CB8AC3E}">
        <p14:creationId xmlns:p14="http://schemas.microsoft.com/office/powerpoint/2010/main" val="2252073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8157-96BD-4E6C-9935-0A8344AEB4B2}"/>
              </a:ext>
            </a:extLst>
          </p:cNvPr>
          <p:cNvSpPr>
            <a:spLocks noGrp="1"/>
          </p:cNvSpPr>
          <p:nvPr>
            <p:ph type="title"/>
          </p:nvPr>
        </p:nvSpPr>
        <p:spPr/>
        <p:txBody>
          <a:bodyPr/>
          <a:lstStyle/>
          <a:p>
            <a:r>
              <a:rPr lang="en-US" sz="3200" dirty="0"/>
              <a:t>Many of the programs that have benefitted from external support are also “tracers” to measure countries’ progress to UHC</a:t>
            </a:r>
          </a:p>
        </p:txBody>
      </p:sp>
      <p:sp>
        <p:nvSpPr>
          <p:cNvPr id="5" name="Slide Number Placeholder 4">
            <a:extLst>
              <a:ext uri="{FF2B5EF4-FFF2-40B4-BE49-F238E27FC236}">
                <a16:creationId xmlns:a16="http://schemas.microsoft.com/office/drawing/2014/main" id="{A1CCD43F-BF23-4A40-913E-27FD3D5F01DF}"/>
              </a:ext>
            </a:extLst>
          </p:cNvPr>
          <p:cNvSpPr>
            <a:spLocks noGrp="1"/>
          </p:cNvSpPr>
          <p:nvPr>
            <p:ph type="sldNum" sz="quarter" idx="12"/>
          </p:nvPr>
        </p:nvSpPr>
        <p:spPr/>
        <p:txBody>
          <a:bodyPr/>
          <a:lstStyle/>
          <a:p>
            <a:pPr>
              <a:defRPr/>
            </a:pPr>
            <a:fld id="{E0D8E988-6C0E-420E-BE45-97BA1944944A}" type="slidenum">
              <a:rPr lang="en-US" smtClean="0"/>
              <a:pPr>
                <a:defRPr/>
              </a:pPr>
              <a:t>24</a:t>
            </a:fld>
            <a:endParaRPr lang="en-US" dirty="0"/>
          </a:p>
        </p:txBody>
      </p:sp>
      <p:sp>
        <p:nvSpPr>
          <p:cNvPr id="6" name="Content Placeholder 3">
            <a:extLst>
              <a:ext uri="{FF2B5EF4-FFF2-40B4-BE49-F238E27FC236}">
                <a16:creationId xmlns:a16="http://schemas.microsoft.com/office/drawing/2014/main" id="{D0F8F3D8-1AD3-4E73-B382-1DC7BF5AA39B}"/>
              </a:ext>
            </a:extLst>
          </p:cNvPr>
          <p:cNvSpPr txBox="1">
            <a:spLocks/>
          </p:cNvSpPr>
          <p:nvPr/>
        </p:nvSpPr>
        <p:spPr>
          <a:xfrm>
            <a:off x="4772676" y="1467416"/>
            <a:ext cx="6938061" cy="4740995"/>
          </a:xfrm>
          <a:prstGeom prst="rect">
            <a:avLst/>
          </a:prstGeom>
          <a:ln>
            <a:solidFill>
              <a:schemeClr val="bg1">
                <a:lumMod val="75000"/>
              </a:schemeClr>
            </a:solidFill>
          </a:ln>
        </p:spPr>
        <p:txBody>
          <a:bodyPr numCol="2" spcCol="91440">
            <a:noAutofit/>
          </a:bodyPr>
          <a:lstStyle>
            <a:lvl1pPr marL="342900" indent="-342900" algn="l" rtl="0" eaLnBrk="0" fontAlgn="base" hangingPunct="0">
              <a:lnSpc>
                <a:spcPct val="150000"/>
              </a:lnSpc>
              <a:spcBef>
                <a:spcPts val="1800"/>
              </a:spcBef>
              <a:spcAft>
                <a:spcPct val="0"/>
              </a:spcAft>
              <a:buClr>
                <a:srgbClr val="404040"/>
              </a:buClr>
              <a:defRPr>
                <a:solidFill>
                  <a:schemeClr val="tx1"/>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chemeClr val="tx1"/>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sz="1400">
                <a:solidFill>
                  <a:schemeClr val="tx1"/>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sz="1200">
                <a:solidFill>
                  <a:schemeClr val="tx1"/>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indent="0">
              <a:lnSpc>
                <a:spcPct val="125000"/>
              </a:lnSpc>
              <a:spcBef>
                <a:spcPts val="0"/>
              </a:spcBef>
            </a:pPr>
            <a:r>
              <a:rPr lang="en-US" sz="1600" b="1" kern="0" dirty="0">
                <a:solidFill>
                  <a:srgbClr val="0070C0"/>
                </a:solidFill>
                <a:latin typeface="Andes" panose="02000000000000000000" pitchFamily="50" charset="0"/>
              </a:rPr>
              <a:t>Preventive/Promotive:</a:t>
            </a:r>
          </a:p>
          <a:p>
            <a:pPr marL="214313" indent="-214313">
              <a:lnSpc>
                <a:spcPct val="125000"/>
              </a:lnSpc>
              <a:spcBef>
                <a:spcPts val="0"/>
              </a:spcBef>
            </a:pPr>
            <a:r>
              <a:rPr lang="en-US" sz="1600" kern="0" dirty="0">
                <a:latin typeface="Andes" panose="02000000000000000000" pitchFamily="50" charset="0"/>
              </a:rPr>
              <a:t>Access to modern contraceptives</a:t>
            </a:r>
          </a:p>
          <a:p>
            <a:pPr marL="214313" indent="-214313">
              <a:lnSpc>
                <a:spcPct val="125000"/>
              </a:lnSpc>
              <a:spcBef>
                <a:spcPts val="0"/>
              </a:spcBef>
            </a:pPr>
            <a:r>
              <a:rPr lang="en-US" sz="1600" kern="0" dirty="0">
                <a:latin typeface="Andes" panose="02000000000000000000" pitchFamily="50" charset="0"/>
              </a:rPr>
              <a:t>Antenatal care (ANC) coverage</a:t>
            </a:r>
          </a:p>
          <a:p>
            <a:pPr marL="214313" indent="-214313">
              <a:lnSpc>
                <a:spcPct val="125000"/>
              </a:lnSpc>
              <a:spcBef>
                <a:spcPts val="0"/>
              </a:spcBef>
            </a:pPr>
            <a:r>
              <a:rPr lang="en-US" sz="1600" kern="0" dirty="0">
                <a:latin typeface="Andes" panose="02000000000000000000" pitchFamily="50" charset="0"/>
              </a:rPr>
              <a:t>Skilled birth attendance rates</a:t>
            </a:r>
          </a:p>
          <a:p>
            <a:pPr marL="214313" indent="-214313">
              <a:lnSpc>
                <a:spcPct val="125000"/>
              </a:lnSpc>
              <a:spcBef>
                <a:spcPts val="0"/>
              </a:spcBef>
            </a:pPr>
            <a:r>
              <a:rPr lang="en-US" sz="1600" kern="0" dirty="0">
                <a:latin typeface="Andes" panose="02000000000000000000" pitchFamily="50" charset="0"/>
              </a:rPr>
              <a:t>DTP3 coverage + MCV2 </a:t>
            </a:r>
          </a:p>
          <a:p>
            <a:pPr marL="214313" indent="-214313">
              <a:lnSpc>
                <a:spcPct val="125000"/>
              </a:lnSpc>
              <a:spcBef>
                <a:spcPts val="0"/>
              </a:spcBef>
            </a:pPr>
            <a:r>
              <a:rPr lang="en-US" sz="1600" kern="0" dirty="0">
                <a:latin typeface="Andes" panose="02000000000000000000" pitchFamily="50" charset="0"/>
              </a:rPr>
              <a:t>Non-smoking rates</a:t>
            </a:r>
          </a:p>
          <a:p>
            <a:pPr marL="214313" indent="-214313">
              <a:lnSpc>
                <a:spcPct val="125000"/>
              </a:lnSpc>
              <a:spcBef>
                <a:spcPts val="0"/>
              </a:spcBef>
            </a:pPr>
            <a:r>
              <a:rPr lang="en-US" sz="1600" kern="0" dirty="0">
                <a:latin typeface="Andes" panose="02000000000000000000" pitchFamily="50" charset="0"/>
              </a:rPr>
              <a:t>Access to improved water sources</a:t>
            </a:r>
          </a:p>
          <a:p>
            <a:pPr marL="214313" indent="-214313">
              <a:lnSpc>
                <a:spcPct val="125000"/>
              </a:lnSpc>
              <a:spcBef>
                <a:spcPts val="0"/>
              </a:spcBef>
            </a:pPr>
            <a:r>
              <a:rPr lang="en-US" sz="1600" kern="0" dirty="0">
                <a:latin typeface="Andes" panose="02000000000000000000" pitchFamily="50" charset="0"/>
              </a:rPr>
              <a:t>Access to improved sanitation</a:t>
            </a:r>
            <a:endParaRPr lang="en-US" sz="1600" u="sng" kern="0" dirty="0">
              <a:latin typeface="Andes" panose="02000000000000000000" pitchFamily="50" charset="0"/>
            </a:endParaRPr>
          </a:p>
          <a:p>
            <a:pPr marL="0" indent="0">
              <a:lnSpc>
                <a:spcPct val="125000"/>
              </a:lnSpc>
              <a:spcBef>
                <a:spcPts val="0"/>
              </a:spcBef>
            </a:pPr>
            <a:endParaRPr lang="en-US" sz="1600" b="1" kern="0" dirty="0">
              <a:solidFill>
                <a:srgbClr val="0070C0"/>
              </a:solidFill>
              <a:latin typeface="Andes" panose="02000000000000000000" pitchFamily="50" charset="0"/>
            </a:endParaRPr>
          </a:p>
          <a:p>
            <a:pPr marL="0" indent="0">
              <a:lnSpc>
                <a:spcPct val="125000"/>
              </a:lnSpc>
              <a:spcBef>
                <a:spcPts val="0"/>
              </a:spcBef>
            </a:pPr>
            <a:r>
              <a:rPr lang="en-US" sz="1600" b="1" kern="0" dirty="0">
                <a:solidFill>
                  <a:srgbClr val="0070C0"/>
                </a:solidFill>
                <a:latin typeface="Andes" panose="02000000000000000000" pitchFamily="50" charset="0"/>
              </a:rPr>
              <a:t>Treatment:</a:t>
            </a:r>
          </a:p>
          <a:p>
            <a:pPr marL="214313" indent="-214313">
              <a:lnSpc>
                <a:spcPct val="125000"/>
              </a:lnSpc>
              <a:spcBef>
                <a:spcPts val="0"/>
              </a:spcBef>
            </a:pPr>
            <a:r>
              <a:rPr lang="en-US" sz="1600" kern="0" dirty="0">
                <a:latin typeface="Andes" panose="02000000000000000000" pitchFamily="50" charset="0"/>
              </a:rPr>
              <a:t>Diabetes treatment coverage</a:t>
            </a:r>
          </a:p>
          <a:p>
            <a:pPr marL="214313" indent="-214313">
              <a:lnSpc>
                <a:spcPct val="125000"/>
              </a:lnSpc>
              <a:spcBef>
                <a:spcPts val="0"/>
              </a:spcBef>
            </a:pPr>
            <a:r>
              <a:rPr lang="en-US" sz="1600" kern="0" dirty="0">
                <a:latin typeface="Andes" panose="02000000000000000000" pitchFamily="50" charset="0"/>
              </a:rPr>
              <a:t>Hypertension treatment</a:t>
            </a:r>
          </a:p>
          <a:p>
            <a:pPr marL="214313" indent="-214313">
              <a:lnSpc>
                <a:spcPct val="125000"/>
              </a:lnSpc>
              <a:spcBef>
                <a:spcPts val="0"/>
              </a:spcBef>
            </a:pPr>
            <a:r>
              <a:rPr lang="en-US" sz="1600" kern="0" dirty="0">
                <a:latin typeface="Andes" panose="02000000000000000000" pitchFamily="50" charset="0"/>
              </a:rPr>
              <a:t>TB cases detected and cured</a:t>
            </a:r>
          </a:p>
          <a:p>
            <a:pPr marL="214313" indent="-214313">
              <a:lnSpc>
                <a:spcPct val="125000"/>
              </a:lnSpc>
              <a:spcBef>
                <a:spcPts val="0"/>
              </a:spcBef>
            </a:pPr>
            <a:r>
              <a:rPr lang="en-US" sz="1600" kern="0" dirty="0">
                <a:latin typeface="Andes" panose="02000000000000000000" pitchFamily="50" charset="0"/>
              </a:rPr>
              <a:t>People with HIV receiving ART</a:t>
            </a:r>
            <a:endParaRPr lang="en-US" sz="1600" b="1" kern="0" dirty="0">
              <a:solidFill>
                <a:srgbClr val="0070C0"/>
              </a:solidFill>
              <a:latin typeface="Andes" panose="02000000000000000000" pitchFamily="50" charset="0"/>
            </a:endParaRPr>
          </a:p>
          <a:p>
            <a:pPr marL="0" indent="0">
              <a:lnSpc>
                <a:spcPct val="125000"/>
              </a:lnSpc>
              <a:spcBef>
                <a:spcPts val="0"/>
              </a:spcBef>
            </a:pPr>
            <a:endParaRPr lang="en-US" sz="1600" b="1" kern="0" dirty="0">
              <a:solidFill>
                <a:srgbClr val="0070C0"/>
              </a:solidFill>
              <a:latin typeface="Andes" panose="02000000000000000000" pitchFamily="50" charset="0"/>
            </a:endParaRPr>
          </a:p>
          <a:p>
            <a:pPr marL="0" indent="0">
              <a:lnSpc>
                <a:spcPct val="125000"/>
              </a:lnSpc>
              <a:spcBef>
                <a:spcPts val="0"/>
              </a:spcBef>
            </a:pPr>
            <a:r>
              <a:rPr lang="en-US" sz="1600" b="1" kern="0" dirty="0">
                <a:solidFill>
                  <a:srgbClr val="0070C0"/>
                </a:solidFill>
                <a:latin typeface="Andes" panose="02000000000000000000" pitchFamily="50" charset="0"/>
              </a:rPr>
              <a:t>Financial Protection:</a:t>
            </a:r>
          </a:p>
          <a:p>
            <a:pPr marL="214313" indent="-214313">
              <a:lnSpc>
                <a:spcPct val="125000"/>
              </a:lnSpc>
              <a:spcBef>
                <a:spcPts val="0"/>
              </a:spcBef>
            </a:pPr>
            <a:r>
              <a:rPr lang="en-US" sz="1600" kern="0" dirty="0">
                <a:latin typeface="Andes" panose="02000000000000000000" pitchFamily="50" charset="0"/>
              </a:rPr>
              <a:t>OOP spending as share of household consumption</a:t>
            </a:r>
          </a:p>
          <a:p>
            <a:pPr marL="214313" indent="-214313">
              <a:lnSpc>
                <a:spcPct val="125000"/>
              </a:lnSpc>
              <a:spcBef>
                <a:spcPts val="0"/>
              </a:spcBef>
            </a:pPr>
            <a:r>
              <a:rPr lang="en-US" sz="1600" kern="0" dirty="0">
                <a:latin typeface="Andes" panose="02000000000000000000" pitchFamily="50" charset="0"/>
              </a:rPr>
              <a:t>Household impoverishment due to OOP expenditure</a:t>
            </a:r>
          </a:p>
          <a:p>
            <a:pPr marL="86916" indent="-86916">
              <a:lnSpc>
                <a:spcPct val="125000"/>
              </a:lnSpc>
            </a:pPr>
            <a:endParaRPr lang="en-US" sz="1600" kern="0" dirty="0">
              <a:latin typeface="Andes" panose="02000000000000000000" pitchFamily="50" charset="0"/>
            </a:endParaRPr>
          </a:p>
          <a:p>
            <a:pPr marL="86916" indent="-86916"/>
            <a:endParaRPr lang="en-US" sz="1650" kern="0" dirty="0">
              <a:latin typeface="Andes" panose="02000000000000000000" pitchFamily="50" charset="0"/>
            </a:endParaRPr>
          </a:p>
        </p:txBody>
      </p:sp>
      <p:pic>
        <p:nvPicPr>
          <p:cNvPr id="7" name="Picture 6">
            <a:extLst>
              <a:ext uri="{FF2B5EF4-FFF2-40B4-BE49-F238E27FC236}">
                <a16:creationId xmlns:a16="http://schemas.microsoft.com/office/drawing/2014/main" id="{1E296510-BFBC-486C-8FA6-9DCC5B211F71}"/>
              </a:ext>
            </a:extLst>
          </p:cNvPr>
          <p:cNvPicPr>
            <a:picLocks noChangeAspect="1"/>
          </p:cNvPicPr>
          <p:nvPr/>
        </p:nvPicPr>
        <p:blipFill>
          <a:blip r:embed="rId3"/>
          <a:stretch>
            <a:fillRect/>
          </a:stretch>
        </p:blipFill>
        <p:spPr>
          <a:xfrm>
            <a:off x="924237" y="1467416"/>
            <a:ext cx="3259163" cy="4595986"/>
          </a:xfrm>
          <a:prstGeom prst="rect">
            <a:avLst/>
          </a:prstGeom>
        </p:spPr>
      </p:pic>
      <p:sp>
        <p:nvSpPr>
          <p:cNvPr id="8" name="Slide Number Placeholder 4">
            <a:extLst>
              <a:ext uri="{FF2B5EF4-FFF2-40B4-BE49-F238E27FC236}">
                <a16:creationId xmlns:a16="http://schemas.microsoft.com/office/drawing/2014/main" id="{43FA86A9-4F80-4135-BE74-7497F738BD46}"/>
              </a:ext>
            </a:extLst>
          </p:cNvPr>
          <p:cNvSpPr txBox="1">
            <a:spLocks/>
          </p:cNvSpPr>
          <p:nvPr/>
        </p:nvSpPr>
        <p:spPr>
          <a:xfrm>
            <a:off x="0" y="6748896"/>
            <a:ext cx="508842" cy="404010"/>
          </a:xfrm>
          <a:prstGeom prst="rect">
            <a:avLst/>
          </a:prstGeom>
        </p:spPr>
        <p:txBody>
          <a:bodyPr vert="horz" lIns="0" tIns="0" rIns="0" bIns="0" rtlCol="0" anchor="ctr">
            <a:normAutofit/>
          </a:bodyPr>
          <a:lstStyle>
            <a:defPPr>
              <a:defRPr lang="en-US"/>
            </a:defPPr>
            <a:lvl1pPr marL="0" algn="l" defTabSz="914400" rtl="0" eaLnBrk="1" latinLnBrk="0" hangingPunct="1">
              <a:defRPr sz="1100" b="0" kern="1200" baseline="0">
                <a:solidFill>
                  <a:schemeClr val="tx2">
                    <a:lumMod val="65000"/>
                    <a:lumOff val="35000"/>
                  </a:schemeClr>
                </a:solidFill>
                <a:latin typeface="Garamond" panose="02020404030301010803"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AD7526D-97E9-4AA5-93F5-E935A0543736}" type="slidenum">
              <a:rPr lang="en-US" altLang="en-US" smtClean="0"/>
              <a:pPr>
                <a:defRPr/>
              </a:pPr>
              <a:t>24</a:t>
            </a:fld>
            <a:endParaRPr lang="en-US" altLang="en-US"/>
          </a:p>
        </p:txBody>
      </p:sp>
    </p:spTree>
    <p:extLst>
      <p:ext uri="{BB962C8B-B14F-4D97-AF65-F5344CB8AC3E}">
        <p14:creationId xmlns:p14="http://schemas.microsoft.com/office/powerpoint/2010/main" val="3809381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9518-2140-4B6F-8551-FDC34FB8CED7}"/>
              </a:ext>
            </a:extLst>
          </p:cNvPr>
          <p:cNvSpPr>
            <a:spLocks noGrp="1"/>
          </p:cNvSpPr>
          <p:nvPr>
            <p:ph type="title"/>
          </p:nvPr>
        </p:nvSpPr>
        <p:spPr>
          <a:xfrm>
            <a:off x="666750" y="22225"/>
            <a:ext cx="10515600" cy="1325563"/>
          </a:xfrm>
        </p:spPr>
        <p:txBody>
          <a:bodyPr vert="horz" lIns="91440" tIns="45720" rIns="91440" bIns="45720" rtlCol="0" anchor="ctr">
            <a:normAutofit/>
          </a:bodyPr>
          <a:lstStyle/>
          <a:p>
            <a:r>
              <a:rPr lang="en-US" sz="3400" b="1" kern="1200" dirty="0">
                <a:solidFill>
                  <a:schemeClr val="tx1"/>
                </a:solidFill>
                <a:latin typeface="+mj-lt"/>
                <a:ea typeface="+mj-ea"/>
                <a:cs typeface="+mj-cs"/>
              </a:rPr>
              <a:t>Transition is not just about replacing resources </a:t>
            </a:r>
            <a:endParaRPr lang="en-US" sz="3400" kern="1200" dirty="0">
              <a:solidFill>
                <a:schemeClr val="tx1"/>
              </a:solidFill>
              <a:latin typeface="+mj-lt"/>
              <a:ea typeface="+mj-ea"/>
              <a:cs typeface="+mj-cs"/>
            </a:endParaRPr>
          </a:p>
        </p:txBody>
      </p:sp>
      <p:grpSp>
        <p:nvGrpSpPr>
          <p:cNvPr id="4" name="Group 3">
            <a:extLst>
              <a:ext uri="{FF2B5EF4-FFF2-40B4-BE49-F238E27FC236}">
                <a16:creationId xmlns:a16="http://schemas.microsoft.com/office/drawing/2014/main" id="{C984352F-BC21-45F6-A61E-683EAA564938}"/>
              </a:ext>
            </a:extLst>
          </p:cNvPr>
          <p:cNvGrpSpPr/>
          <p:nvPr/>
        </p:nvGrpSpPr>
        <p:grpSpPr>
          <a:xfrm>
            <a:off x="631509" y="1652096"/>
            <a:ext cx="4660581" cy="4622974"/>
            <a:chOff x="631509" y="1652096"/>
            <a:chExt cx="5326379" cy="4412732"/>
          </a:xfrm>
        </p:grpSpPr>
        <p:sp>
          <p:nvSpPr>
            <p:cNvPr id="7" name="Freeform: Shape 6">
              <a:extLst>
                <a:ext uri="{FF2B5EF4-FFF2-40B4-BE49-F238E27FC236}">
                  <a16:creationId xmlns:a16="http://schemas.microsoft.com/office/drawing/2014/main" id="{1E0E2475-3519-41ED-B40A-123D9C7DBF7A}"/>
                </a:ext>
              </a:extLst>
            </p:cNvPr>
            <p:cNvSpPr/>
            <p:nvPr/>
          </p:nvSpPr>
          <p:spPr>
            <a:xfrm>
              <a:off x="631509" y="4014819"/>
              <a:ext cx="5291138" cy="2050009"/>
            </a:xfrm>
            <a:custGeom>
              <a:avLst/>
              <a:gdLst>
                <a:gd name="connsiteX0" fmla="*/ 0 w 5291138"/>
                <a:gd name="connsiteY0" fmla="*/ 341675 h 2050009"/>
                <a:gd name="connsiteX1" fmla="*/ 341675 w 5291138"/>
                <a:gd name="connsiteY1" fmla="*/ 0 h 2050009"/>
                <a:gd name="connsiteX2" fmla="*/ 4949463 w 5291138"/>
                <a:gd name="connsiteY2" fmla="*/ 0 h 2050009"/>
                <a:gd name="connsiteX3" fmla="*/ 5291138 w 5291138"/>
                <a:gd name="connsiteY3" fmla="*/ 341675 h 2050009"/>
                <a:gd name="connsiteX4" fmla="*/ 5291138 w 5291138"/>
                <a:gd name="connsiteY4" fmla="*/ 1708334 h 2050009"/>
                <a:gd name="connsiteX5" fmla="*/ 4949463 w 5291138"/>
                <a:gd name="connsiteY5" fmla="*/ 2050009 h 2050009"/>
                <a:gd name="connsiteX6" fmla="*/ 341675 w 5291138"/>
                <a:gd name="connsiteY6" fmla="*/ 2050009 h 2050009"/>
                <a:gd name="connsiteX7" fmla="*/ 0 w 5291138"/>
                <a:gd name="connsiteY7" fmla="*/ 1708334 h 2050009"/>
                <a:gd name="connsiteX8" fmla="*/ 0 w 5291138"/>
                <a:gd name="connsiteY8" fmla="*/ 341675 h 205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138" h="2050009">
                  <a:moveTo>
                    <a:pt x="0" y="341675"/>
                  </a:moveTo>
                  <a:cubicBezTo>
                    <a:pt x="0" y="152973"/>
                    <a:pt x="152973" y="0"/>
                    <a:pt x="341675" y="0"/>
                  </a:cubicBezTo>
                  <a:lnTo>
                    <a:pt x="4949463" y="0"/>
                  </a:lnTo>
                  <a:cubicBezTo>
                    <a:pt x="5138165" y="0"/>
                    <a:pt x="5291138" y="152973"/>
                    <a:pt x="5291138" y="341675"/>
                  </a:cubicBezTo>
                  <a:lnTo>
                    <a:pt x="5291138" y="1708334"/>
                  </a:lnTo>
                  <a:cubicBezTo>
                    <a:pt x="5291138" y="1897036"/>
                    <a:pt x="5138165" y="2050009"/>
                    <a:pt x="4949463" y="2050009"/>
                  </a:cubicBezTo>
                  <a:lnTo>
                    <a:pt x="341675" y="2050009"/>
                  </a:lnTo>
                  <a:cubicBezTo>
                    <a:pt x="152973" y="2050009"/>
                    <a:pt x="0" y="1897036"/>
                    <a:pt x="0" y="1708334"/>
                  </a:cubicBezTo>
                  <a:lnTo>
                    <a:pt x="0" y="341675"/>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99133" tIns="199133" rIns="199133" bIns="199133" numCol="1" spcCol="1270" anchor="ctr" anchorCtr="0">
              <a:noAutofit/>
            </a:bodyPr>
            <a:lstStyle/>
            <a:p>
              <a:pPr marL="0" lvl="0" indent="0" algn="l" defTabSz="1155700">
                <a:lnSpc>
                  <a:spcPct val="90000"/>
                </a:lnSpc>
                <a:spcBef>
                  <a:spcPct val="0"/>
                </a:spcBef>
                <a:spcAft>
                  <a:spcPct val="35000"/>
                </a:spcAft>
                <a:buNone/>
              </a:pPr>
              <a:r>
                <a:rPr lang="en-US" sz="2600" kern="1200" dirty="0"/>
                <a:t>Other implications of transition (“programmatic”)</a:t>
              </a:r>
            </a:p>
          </p:txBody>
        </p:sp>
        <p:sp>
          <p:nvSpPr>
            <p:cNvPr id="10" name="Freeform: Shape 9">
              <a:extLst>
                <a:ext uri="{FF2B5EF4-FFF2-40B4-BE49-F238E27FC236}">
                  <a16:creationId xmlns:a16="http://schemas.microsoft.com/office/drawing/2014/main" id="{B0079891-2F97-4C36-AD7A-2295F311DFBB}"/>
                </a:ext>
              </a:extLst>
            </p:cNvPr>
            <p:cNvSpPr/>
            <p:nvPr/>
          </p:nvSpPr>
          <p:spPr>
            <a:xfrm>
              <a:off x="666750" y="1652096"/>
              <a:ext cx="5291138" cy="2096481"/>
            </a:xfrm>
            <a:custGeom>
              <a:avLst/>
              <a:gdLst>
                <a:gd name="connsiteX0" fmla="*/ 0 w 5291138"/>
                <a:gd name="connsiteY0" fmla="*/ 349420 h 2096481"/>
                <a:gd name="connsiteX1" fmla="*/ 349420 w 5291138"/>
                <a:gd name="connsiteY1" fmla="*/ 0 h 2096481"/>
                <a:gd name="connsiteX2" fmla="*/ 4941718 w 5291138"/>
                <a:gd name="connsiteY2" fmla="*/ 0 h 2096481"/>
                <a:gd name="connsiteX3" fmla="*/ 5291138 w 5291138"/>
                <a:gd name="connsiteY3" fmla="*/ 349420 h 2096481"/>
                <a:gd name="connsiteX4" fmla="*/ 5291138 w 5291138"/>
                <a:gd name="connsiteY4" fmla="*/ 1747061 h 2096481"/>
                <a:gd name="connsiteX5" fmla="*/ 4941718 w 5291138"/>
                <a:gd name="connsiteY5" fmla="*/ 2096481 h 2096481"/>
                <a:gd name="connsiteX6" fmla="*/ 349420 w 5291138"/>
                <a:gd name="connsiteY6" fmla="*/ 2096481 h 2096481"/>
                <a:gd name="connsiteX7" fmla="*/ 0 w 5291138"/>
                <a:gd name="connsiteY7" fmla="*/ 1747061 h 2096481"/>
                <a:gd name="connsiteX8" fmla="*/ 0 w 5291138"/>
                <a:gd name="connsiteY8" fmla="*/ 349420 h 2096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91138" h="2096481">
                  <a:moveTo>
                    <a:pt x="0" y="349420"/>
                  </a:moveTo>
                  <a:cubicBezTo>
                    <a:pt x="0" y="156441"/>
                    <a:pt x="156441" y="0"/>
                    <a:pt x="349420" y="0"/>
                  </a:cubicBezTo>
                  <a:lnTo>
                    <a:pt x="4941718" y="0"/>
                  </a:lnTo>
                  <a:cubicBezTo>
                    <a:pt x="5134697" y="0"/>
                    <a:pt x="5291138" y="156441"/>
                    <a:pt x="5291138" y="349420"/>
                  </a:cubicBezTo>
                  <a:lnTo>
                    <a:pt x="5291138" y="1747061"/>
                  </a:lnTo>
                  <a:cubicBezTo>
                    <a:pt x="5291138" y="1940040"/>
                    <a:pt x="5134697" y="2096481"/>
                    <a:pt x="4941718" y="2096481"/>
                  </a:cubicBezTo>
                  <a:lnTo>
                    <a:pt x="349420" y="2096481"/>
                  </a:lnTo>
                  <a:cubicBezTo>
                    <a:pt x="156441" y="2096481"/>
                    <a:pt x="0" y="1940040"/>
                    <a:pt x="0" y="1747061"/>
                  </a:cubicBezTo>
                  <a:lnTo>
                    <a:pt x="0" y="349420"/>
                  </a:lnTo>
                  <a:close/>
                </a:path>
              </a:pathLst>
            </a:custGeom>
            <a:solidFill>
              <a:srgbClr val="0070C0"/>
            </a:solidFill>
          </p:spPr>
          <p:style>
            <a:lnRef idx="0">
              <a:schemeClr val="lt1">
                <a:hueOff val="0"/>
                <a:satOff val="0"/>
                <a:lumOff val="0"/>
                <a:alphaOff val="0"/>
              </a:schemeClr>
            </a:lnRef>
            <a:fillRef idx="3">
              <a:scrgbClr r="0" g="0" b="0"/>
            </a:fillRef>
            <a:effectRef idx="2">
              <a:schemeClr val="accent2">
                <a:hueOff val="0"/>
                <a:satOff val="0"/>
                <a:lumOff val="0"/>
                <a:alphaOff val="0"/>
              </a:schemeClr>
            </a:effectRef>
            <a:fontRef idx="minor">
              <a:schemeClr val="lt1"/>
            </a:fontRef>
          </p:style>
          <p:txBody>
            <a:bodyPr spcFirstLastPara="0" vert="horz" wrap="square" lIns="201402" tIns="201402" rIns="201402" bIns="201402" numCol="1" spcCol="1270" anchor="ctr" anchorCtr="0">
              <a:noAutofit/>
            </a:bodyPr>
            <a:lstStyle/>
            <a:p>
              <a:pPr marL="0" lvl="0" indent="0" algn="l" defTabSz="1155700">
                <a:lnSpc>
                  <a:spcPct val="90000"/>
                </a:lnSpc>
                <a:spcBef>
                  <a:spcPct val="0"/>
                </a:spcBef>
                <a:spcAft>
                  <a:spcPct val="35000"/>
                </a:spcAft>
                <a:buNone/>
              </a:pPr>
              <a:r>
                <a:rPr lang="en-US" sz="2600" kern="1200" dirty="0"/>
                <a:t>Financial implications of transition</a:t>
              </a:r>
            </a:p>
          </p:txBody>
        </p:sp>
      </p:grpSp>
      <p:sp>
        <p:nvSpPr>
          <p:cNvPr id="6" name="Arrow: Right 5">
            <a:extLst>
              <a:ext uri="{FF2B5EF4-FFF2-40B4-BE49-F238E27FC236}">
                <a16:creationId xmlns:a16="http://schemas.microsoft.com/office/drawing/2014/main" id="{ADFF2289-86A1-4ED9-9BFA-FA322B35768C}"/>
              </a:ext>
            </a:extLst>
          </p:cNvPr>
          <p:cNvSpPr/>
          <p:nvPr/>
        </p:nvSpPr>
        <p:spPr>
          <a:xfrm>
            <a:off x="5273040" y="2343150"/>
            <a:ext cx="461963" cy="714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A77B9A34-A54D-430A-B2FD-09749FEC59AB}"/>
              </a:ext>
            </a:extLst>
          </p:cNvPr>
          <p:cNvSpPr/>
          <p:nvPr/>
        </p:nvSpPr>
        <p:spPr>
          <a:xfrm>
            <a:off x="5261254" y="4758582"/>
            <a:ext cx="461963" cy="7143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7F1701C-5368-4E88-85A3-CF4A1A5D22A6}"/>
              </a:ext>
            </a:extLst>
          </p:cNvPr>
          <p:cNvSpPr txBox="1"/>
          <p:nvPr/>
        </p:nvSpPr>
        <p:spPr>
          <a:xfrm>
            <a:off x="5924550" y="1647944"/>
            <a:ext cx="6033130" cy="2123658"/>
          </a:xfrm>
          <a:prstGeom prst="rect">
            <a:avLst/>
          </a:prstGeom>
          <a:noFill/>
        </p:spPr>
        <p:txBody>
          <a:bodyPr wrap="square" rtlCol="0">
            <a:spAutoFit/>
          </a:bodyPr>
          <a:lstStyle/>
          <a:p>
            <a:pPr marL="285750" indent="-285750">
              <a:buFont typeface="Arial" panose="020B0604020202020204" pitchFamily="34" charset="0"/>
              <a:buChar char="•"/>
            </a:pPr>
            <a:r>
              <a:rPr lang="en-US" sz="2200" dirty="0"/>
              <a:t>How to continue financing priority programs? </a:t>
            </a:r>
          </a:p>
          <a:p>
            <a:pPr marL="285750" indent="-285750">
              <a:buFont typeface="Arial" panose="020B0604020202020204" pitchFamily="34" charset="0"/>
              <a:buChar char="•"/>
            </a:pPr>
            <a:r>
              <a:rPr lang="en-US" sz="2200" dirty="0"/>
              <a:t>How to mobilize prepaid, pooled funds to UHC?</a:t>
            </a:r>
          </a:p>
          <a:p>
            <a:pPr marL="285750" indent="-285750">
              <a:buFont typeface="Arial" panose="020B0604020202020204" pitchFamily="34" charset="0"/>
              <a:buChar char="•"/>
            </a:pPr>
            <a:r>
              <a:rPr lang="en-US" sz="2200" dirty="0"/>
              <a:t>How to ensure the financing of priority programs remains sustainable in health reforms?</a:t>
            </a:r>
          </a:p>
          <a:p>
            <a:pPr marL="285750" indent="-285750">
              <a:buFont typeface="Arial" panose="020B0604020202020204" pitchFamily="34" charset="0"/>
              <a:buChar char="•"/>
            </a:pPr>
            <a:r>
              <a:rPr lang="en-US" sz="2200" u="sng" dirty="0"/>
              <a:t>Often there are ways of using funds more efficiently </a:t>
            </a:r>
          </a:p>
        </p:txBody>
      </p:sp>
      <p:sp>
        <p:nvSpPr>
          <p:cNvPr id="8" name="TextBox 7">
            <a:extLst>
              <a:ext uri="{FF2B5EF4-FFF2-40B4-BE49-F238E27FC236}">
                <a16:creationId xmlns:a16="http://schemas.microsoft.com/office/drawing/2014/main" id="{F38AB341-CD07-4E66-B464-AD8DD646158D}"/>
              </a:ext>
            </a:extLst>
          </p:cNvPr>
          <p:cNvSpPr txBox="1"/>
          <p:nvPr/>
        </p:nvSpPr>
        <p:spPr>
          <a:xfrm>
            <a:off x="5924550" y="4005815"/>
            <a:ext cx="6202679" cy="2462213"/>
          </a:xfrm>
          <a:prstGeom prst="rect">
            <a:avLst/>
          </a:prstGeom>
          <a:noFill/>
        </p:spPr>
        <p:txBody>
          <a:bodyPr wrap="square" rtlCol="0">
            <a:spAutoFit/>
          </a:bodyPr>
          <a:lstStyle/>
          <a:p>
            <a:pPr marL="285750" indent="-285750">
              <a:buFont typeface="Arial" panose="020B0604020202020204" pitchFamily="34" charset="0"/>
              <a:buChar char="•"/>
            </a:pPr>
            <a:r>
              <a:rPr lang="en-US" sz="2200" dirty="0"/>
              <a:t>How to take on or integrate key functions that have been supported by donors?  </a:t>
            </a:r>
          </a:p>
          <a:p>
            <a:pPr marL="285750" indent="-285750">
              <a:buFont typeface="Arial" panose="020B0604020202020204" pitchFamily="34" charset="0"/>
              <a:buChar char="•"/>
            </a:pPr>
            <a:r>
              <a:rPr lang="en-US" sz="2200" dirty="0"/>
              <a:t>How to strengthen the system towards UHC?</a:t>
            </a:r>
          </a:p>
          <a:p>
            <a:pPr marL="285750" indent="-285750">
              <a:buFont typeface="Arial" panose="020B0604020202020204" pitchFamily="34" charset="0"/>
              <a:buChar char="•"/>
            </a:pPr>
            <a:r>
              <a:rPr lang="en-US" sz="2200" dirty="0"/>
              <a:t>How to ensure systems reforms favor priority programs? </a:t>
            </a:r>
          </a:p>
          <a:p>
            <a:pPr marL="285750" indent="-285750">
              <a:buFont typeface="Arial" panose="020B0604020202020204" pitchFamily="34" charset="0"/>
              <a:buChar char="•"/>
            </a:pPr>
            <a:r>
              <a:rPr lang="en-US" sz="2200" u="sng" dirty="0"/>
              <a:t>Often there are opportunities to integrate or mainstream but options need to be assessed</a:t>
            </a:r>
          </a:p>
        </p:txBody>
      </p:sp>
      <p:sp>
        <p:nvSpPr>
          <p:cNvPr id="5" name="Slide Number Placeholder 4">
            <a:extLst>
              <a:ext uri="{FF2B5EF4-FFF2-40B4-BE49-F238E27FC236}">
                <a16:creationId xmlns:a16="http://schemas.microsoft.com/office/drawing/2014/main" id="{1B338481-F282-4D86-888B-1ED98CB48703}"/>
              </a:ext>
            </a:extLst>
          </p:cNvPr>
          <p:cNvSpPr>
            <a:spLocks noGrp="1"/>
          </p:cNvSpPr>
          <p:nvPr>
            <p:ph type="sldNum" sz="quarter" idx="14"/>
          </p:nvPr>
        </p:nvSpPr>
        <p:spPr/>
        <p:txBody>
          <a:bodyPr/>
          <a:lstStyle/>
          <a:p>
            <a:fld id="{60707171-2A42-41AF-B064-502AF594E48C}" type="slidenum">
              <a:rPr lang="en-US" altLang="en-US" smtClean="0"/>
              <a:pPr/>
              <a:t>25</a:t>
            </a:fld>
            <a:endParaRPr lang="en-US" altLang="en-US"/>
          </a:p>
        </p:txBody>
      </p:sp>
    </p:spTree>
    <p:extLst>
      <p:ext uri="{BB962C8B-B14F-4D97-AF65-F5344CB8AC3E}">
        <p14:creationId xmlns:p14="http://schemas.microsoft.com/office/powerpoint/2010/main" val="734146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b="1" dirty="0"/>
              <a:t>Donors support more than just financing…..</a:t>
            </a:r>
          </a:p>
        </p:txBody>
      </p:sp>
      <p:grpSp>
        <p:nvGrpSpPr>
          <p:cNvPr id="17" name="Group 16">
            <a:extLst>
              <a:ext uri="{FF2B5EF4-FFF2-40B4-BE49-F238E27FC236}">
                <a16:creationId xmlns:a16="http://schemas.microsoft.com/office/drawing/2014/main" id="{AD41FB60-2907-4A78-BBEB-337F6ED1BCA3}"/>
              </a:ext>
            </a:extLst>
          </p:cNvPr>
          <p:cNvGrpSpPr/>
          <p:nvPr/>
        </p:nvGrpSpPr>
        <p:grpSpPr>
          <a:xfrm>
            <a:off x="1084145" y="1693218"/>
            <a:ext cx="10023708" cy="1398656"/>
            <a:chOff x="1084145" y="1693218"/>
            <a:chExt cx="10023708" cy="1398656"/>
          </a:xfrm>
        </p:grpSpPr>
        <p:sp>
          <p:nvSpPr>
            <p:cNvPr id="4" name="Freeform: Shape 3">
              <a:extLst>
                <a:ext uri="{FF2B5EF4-FFF2-40B4-BE49-F238E27FC236}">
                  <a16:creationId xmlns:a16="http://schemas.microsoft.com/office/drawing/2014/main" id="{FF942788-1CC7-4B89-8630-1A3C6155BE67}"/>
                </a:ext>
              </a:extLst>
            </p:cNvPr>
            <p:cNvSpPr/>
            <p:nvPr/>
          </p:nvSpPr>
          <p:spPr>
            <a:xfrm>
              <a:off x="1084145" y="1693218"/>
              <a:ext cx="2331094" cy="1398656"/>
            </a:xfrm>
            <a:custGeom>
              <a:avLst/>
              <a:gdLst>
                <a:gd name="connsiteX0" fmla="*/ 0 w 2331094"/>
                <a:gd name="connsiteY0" fmla="*/ 0 h 1398656"/>
                <a:gd name="connsiteX1" fmla="*/ 2331094 w 2331094"/>
                <a:gd name="connsiteY1" fmla="*/ 0 h 1398656"/>
                <a:gd name="connsiteX2" fmla="*/ 2331094 w 2331094"/>
                <a:gd name="connsiteY2" fmla="*/ 1398656 h 1398656"/>
                <a:gd name="connsiteX3" fmla="*/ 0 w 2331094"/>
                <a:gd name="connsiteY3" fmla="*/ 1398656 h 1398656"/>
                <a:gd name="connsiteX4" fmla="*/ 0 w 2331094"/>
                <a:gd name="connsiteY4" fmla="*/ 0 h 139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094" h="1398656">
                  <a:moveTo>
                    <a:pt x="0" y="0"/>
                  </a:moveTo>
                  <a:lnTo>
                    <a:pt x="2331094" y="0"/>
                  </a:lnTo>
                  <a:lnTo>
                    <a:pt x="2331094" y="1398656"/>
                  </a:lnTo>
                  <a:lnTo>
                    <a:pt x="0" y="1398656"/>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Human rights  and gender equality</a:t>
              </a:r>
            </a:p>
          </p:txBody>
        </p:sp>
        <p:sp>
          <p:nvSpPr>
            <p:cNvPr id="6" name="Freeform: Shape 5">
              <a:extLst>
                <a:ext uri="{FF2B5EF4-FFF2-40B4-BE49-F238E27FC236}">
                  <a16:creationId xmlns:a16="http://schemas.microsoft.com/office/drawing/2014/main" id="{BE7D7A84-6FBE-4A79-B5AF-B882DE8EBC7C}"/>
                </a:ext>
              </a:extLst>
            </p:cNvPr>
            <p:cNvSpPr/>
            <p:nvPr/>
          </p:nvSpPr>
          <p:spPr>
            <a:xfrm>
              <a:off x="3648350" y="1693218"/>
              <a:ext cx="2331094" cy="1398656"/>
            </a:xfrm>
            <a:custGeom>
              <a:avLst/>
              <a:gdLst>
                <a:gd name="connsiteX0" fmla="*/ 0 w 2331094"/>
                <a:gd name="connsiteY0" fmla="*/ 0 h 1398656"/>
                <a:gd name="connsiteX1" fmla="*/ 2331094 w 2331094"/>
                <a:gd name="connsiteY1" fmla="*/ 0 h 1398656"/>
                <a:gd name="connsiteX2" fmla="*/ 2331094 w 2331094"/>
                <a:gd name="connsiteY2" fmla="*/ 1398656 h 1398656"/>
                <a:gd name="connsiteX3" fmla="*/ 0 w 2331094"/>
                <a:gd name="connsiteY3" fmla="*/ 1398656 h 1398656"/>
                <a:gd name="connsiteX4" fmla="*/ 0 w 2331094"/>
                <a:gd name="connsiteY4" fmla="*/ 0 h 139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094" h="1398656">
                  <a:moveTo>
                    <a:pt x="0" y="0"/>
                  </a:moveTo>
                  <a:lnTo>
                    <a:pt x="2331094" y="0"/>
                  </a:lnTo>
                  <a:lnTo>
                    <a:pt x="2331094" y="1398656"/>
                  </a:lnTo>
                  <a:lnTo>
                    <a:pt x="0" y="1398656"/>
                  </a:lnTo>
                  <a:lnTo>
                    <a:pt x="0" y="0"/>
                  </a:lnTo>
                  <a:close/>
                </a:path>
              </a:pathLst>
            </a:custGeom>
          </p:spPr>
          <p:style>
            <a:lnRef idx="3">
              <a:schemeClr val="lt1">
                <a:hueOff val="0"/>
                <a:satOff val="0"/>
                <a:lumOff val="0"/>
                <a:alphaOff val="0"/>
              </a:schemeClr>
            </a:lnRef>
            <a:fillRef idx="1">
              <a:schemeClr val="accent2">
                <a:hueOff val="-132306"/>
                <a:satOff val="-7630"/>
                <a:lumOff val="784"/>
                <a:alphaOff val="0"/>
              </a:schemeClr>
            </a:fillRef>
            <a:effectRef idx="1">
              <a:schemeClr val="accent2">
                <a:hueOff val="-132306"/>
                <a:satOff val="-7630"/>
                <a:lumOff val="784"/>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Last-mile interventions </a:t>
              </a:r>
            </a:p>
          </p:txBody>
        </p:sp>
        <p:sp>
          <p:nvSpPr>
            <p:cNvPr id="7" name="Freeform: Shape 6">
              <a:extLst>
                <a:ext uri="{FF2B5EF4-FFF2-40B4-BE49-F238E27FC236}">
                  <a16:creationId xmlns:a16="http://schemas.microsoft.com/office/drawing/2014/main" id="{733CC783-A181-4E72-A3B3-47F06806AA83}"/>
                </a:ext>
              </a:extLst>
            </p:cNvPr>
            <p:cNvSpPr/>
            <p:nvPr/>
          </p:nvSpPr>
          <p:spPr>
            <a:xfrm>
              <a:off x="6212554" y="1693218"/>
              <a:ext cx="2331094" cy="1398656"/>
            </a:xfrm>
            <a:custGeom>
              <a:avLst/>
              <a:gdLst>
                <a:gd name="connsiteX0" fmla="*/ 0 w 2331094"/>
                <a:gd name="connsiteY0" fmla="*/ 0 h 1398656"/>
                <a:gd name="connsiteX1" fmla="*/ 2331094 w 2331094"/>
                <a:gd name="connsiteY1" fmla="*/ 0 h 1398656"/>
                <a:gd name="connsiteX2" fmla="*/ 2331094 w 2331094"/>
                <a:gd name="connsiteY2" fmla="*/ 1398656 h 1398656"/>
                <a:gd name="connsiteX3" fmla="*/ 0 w 2331094"/>
                <a:gd name="connsiteY3" fmla="*/ 1398656 h 1398656"/>
                <a:gd name="connsiteX4" fmla="*/ 0 w 2331094"/>
                <a:gd name="connsiteY4" fmla="*/ 0 h 139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094" h="1398656">
                  <a:moveTo>
                    <a:pt x="0" y="0"/>
                  </a:moveTo>
                  <a:lnTo>
                    <a:pt x="2331094" y="0"/>
                  </a:lnTo>
                  <a:lnTo>
                    <a:pt x="2331094" y="1398656"/>
                  </a:lnTo>
                  <a:lnTo>
                    <a:pt x="0" y="1398656"/>
                  </a:lnTo>
                  <a:lnTo>
                    <a:pt x="0" y="0"/>
                  </a:lnTo>
                  <a:close/>
                </a:path>
              </a:pathLst>
            </a:custGeom>
          </p:spPr>
          <p:style>
            <a:lnRef idx="3">
              <a:schemeClr val="lt1">
                <a:hueOff val="0"/>
                <a:satOff val="0"/>
                <a:lumOff val="0"/>
                <a:alphaOff val="0"/>
              </a:schemeClr>
            </a:lnRef>
            <a:fillRef idx="1">
              <a:schemeClr val="accent2">
                <a:hueOff val="-264611"/>
                <a:satOff val="-15260"/>
                <a:lumOff val="1569"/>
                <a:alphaOff val="0"/>
              </a:schemeClr>
            </a:fillRef>
            <a:effectRef idx="1">
              <a:schemeClr val="accent2">
                <a:hueOff val="-264611"/>
                <a:satOff val="-15260"/>
                <a:lumOff val="1569"/>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Human resource support (training, direct contracting, per diems, top-ups)</a:t>
              </a:r>
            </a:p>
          </p:txBody>
        </p:sp>
        <p:sp>
          <p:nvSpPr>
            <p:cNvPr id="8" name="Freeform: Shape 7">
              <a:extLst>
                <a:ext uri="{FF2B5EF4-FFF2-40B4-BE49-F238E27FC236}">
                  <a16:creationId xmlns:a16="http://schemas.microsoft.com/office/drawing/2014/main" id="{5FF66E83-5060-48FD-9D3F-6577D6724B33}"/>
                </a:ext>
              </a:extLst>
            </p:cNvPr>
            <p:cNvSpPr/>
            <p:nvPr/>
          </p:nvSpPr>
          <p:spPr>
            <a:xfrm>
              <a:off x="8776759" y="1693218"/>
              <a:ext cx="2331094" cy="1398656"/>
            </a:xfrm>
            <a:custGeom>
              <a:avLst/>
              <a:gdLst>
                <a:gd name="connsiteX0" fmla="*/ 0 w 2331094"/>
                <a:gd name="connsiteY0" fmla="*/ 0 h 1398656"/>
                <a:gd name="connsiteX1" fmla="*/ 2331094 w 2331094"/>
                <a:gd name="connsiteY1" fmla="*/ 0 h 1398656"/>
                <a:gd name="connsiteX2" fmla="*/ 2331094 w 2331094"/>
                <a:gd name="connsiteY2" fmla="*/ 1398656 h 1398656"/>
                <a:gd name="connsiteX3" fmla="*/ 0 w 2331094"/>
                <a:gd name="connsiteY3" fmla="*/ 1398656 h 1398656"/>
                <a:gd name="connsiteX4" fmla="*/ 0 w 2331094"/>
                <a:gd name="connsiteY4" fmla="*/ 0 h 139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094" h="1398656">
                  <a:moveTo>
                    <a:pt x="0" y="0"/>
                  </a:moveTo>
                  <a:lnTo>
                    <a:pt x="2331094" y="0"/>
                  </a:lnTo>
                  <a:lnTo>
                    <a:pt x="2331094" y="1398656"/>
                  </a:lnTo>
                  <a:lnTo>
                    <a:pt x="0" y="1398656"/>
                  </a:lnTo>
                  <a:lnTo>
                    <a:pt x="0" y="0"/>
                  </a:lnTo>
                  <a:close/>
                </a:path>
              </a:pathLst>
            </a:custGeom>
          </p:spPr>
          <p:style>
            <a:lnRef idx="3">
              <a:schemeClr val="lt1">
                <a:hueOff val="0"/>
                <a:satOff val="0"/>
                <a:lumOff val="0"/>
                <a:alphaOff val="0"/>
              </a:schemeClr>
            </a:lnRef>
            <a:fillRef idx="1">
              <a:schemeClr val="accent2">
                <a:hueOff val="-396917"/>
                <a:satOff val="-22889"/>
                <a:lumOff val="2353"/>
                <a:alphaOff val="0"/>
              </a:schemeClr>
            </a:fillRef>
            <a:effectRef idx="1">
              <a:schemeClr val="accent2">
                <a:hueOff val="-396917"/>
                <a:satOff val="-22889"/>
                <a:lumOff val="2353"/>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Advocacy and citizen engagement</a:t>
              </a:r>
            </a:p>
          </p:txBody>
        </p:sp>
      </p:grpSp>
      <p:grpSp>
        <p:nvGrpSpPr>
          <p:cNvPr id="18" name="Group 17">
            <a:extLst>
              <a:ext uri="{FF2B5EF4-FFF2-40B4-BE49-F238E27FC236}">
                <a16:creationId xmlns:a16="http://schemas.microsoft.com/office/drawing/2014/main" id="{6AC509B9-94E3-454E-BF14-385E7E0303E5}"/>
              </a:ext>
            </a:extLst>
          </p:cNvPr>
          <p:cNvGrpSpPr/>
          <p:nvPr/>
        </p:nvGrpSpPr>
        <p:grpSpPr>
          <a:xfrm>
            <a:off x="1084145" y="3324984"/>
            <a:ext cx="10023708" cy="1398656"/>
            <a:chOff x="1084145" y="3324984"/>
            <a:chExt cx="10023708" cy="1398656"/>
          </a:xfrm>
        </p:grpSpPr>
        <p:sp>
          <p:nvSpPr>
            <p:cNvPr id="9" name="Freeform: Shape 8">
              <a:extLst>
                <a:ext uri="{FF2B5EF4-FFF2-40B4-BE49-F238E27FC236}">
                  <a16:creationId xmlns:a16="http://schemas.microsoft.com/office/drawing/2014/main" id="{0D63C416-F21B-4078-8657-F48B371CD611}"/>
                </a:ext>
              </a:extLst>
            </p:cNvPr>
            <p:cNvSpPr/>
            <p:nvPr/>
          </p:nvSpPr>
          <p:spPr>
            <a:xfrm>
              <a:off x="1084145" y="3324984"/>
              <a:ext cx="2331094" cy="1398656"/>
            </a:xfrm>
            <a:custGeom>
              <a:avLst/>
              <a:gdLst>
                <a:gd name="connsiteX0" fmla="*/ 0 w 2331094"/>
                <a:gd name="connsiteY0" fmla="*/ 0 h 1398656"/>
                <a:gd name="connsiteX1" fmla="*/ 2331094 w 2331094"/>
                <a:gd name="connsiteY1" fmla="*/ 0 h 1398656"/>
                <a:gd name="connsiteX2" fmla="*/ 2331094 w 2331094"/>
                <a:gd name="connsiteY2" fmla="*/ 1398656 h 1398656"/>
                <a:gd name="connsiteX3" fmla="*/ 0 w 2331094"/>
                <a:gd name="connsiteY3" fmla="*/ 1398656 h 1398656"/>
                <a:gd name="connsiteX4" fmla="*/ 0 w 2331094"/>
                <a:gd name="connsiteY4" fmla="*/ 0 h 139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094" h="1398656">
                  <a:moveTo>
                    <a:pt x="0" y="0"/>
                  </a:moveTo>
                  <a:lnTo>
                    <a:pt x="2331094" y="0"/>
                  </a:lnTo>
                  <a:lnTo>
                    <a:pt x="2331094" y="1398656"/>
                  </a:lnTo>
                  <a:lnTo>
                    <a:pt x="0" y="1398656"/>
                  </a:lnTo>
                  <a:lnTo>
                    <a:pt x="0" y="0"/>
                  </a:lnTo>
                  <a:close/>
                </a:path>
              </a:pathLst>
            </a:custGeom>
          </p:spPr>
          <p:style>
            <a:lnRef idx="3">
              <a:schemeClr val="lt1">
                <a:hueOff val="0"/>
                <a:satOff val="0"/>
                <a:lumOff val="0"/>
                <a:alphaOff val="0"/>
              </a:schemeClr>
            </a:lnRef>
            <a:fillRef idx="1">
              <a:schemeClr val="accent2">
                <a:hueOff val="-529223"/>
                <a:satOff val="-30519"/>
                <a:lumOff val="3137"/>
                <a:alphaOff val="0"/>
              </a:schemeClr>
            </a:fillRef>
            <a:effectRef idx="1">
              <a:schemeClr val="accent2">
                <a:hueOff val="-529223"/>
                <a:satOff val="-30519"/>
                <a:lumOff val="3137"/>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Procurement,  logistics and supply chain </a:t>
              </a:r>
            </a:p>
          </p:txBody>
        </p:sp>
        <p:sp>
          <p:nvSpPr>
            <p:cNvPr id="10" name="Freeform: Shape 9">
              <a:extLst>
                <a:ext uri="{FF2B5EF4-FFF2-40B4-BE49-F238E27FC236}">
                  <a16:creationId xmlns:a16="http://schemas.microsoft.com/office/drawing/2014/main" id="{C07699AA-DE63-4898-99D9-804BB4307792}"/>
                </a:ext>
              </a:extLst>
            </p:cNvPr>
            <p:cNvSpPr/>
            <p:nvPr/>
          </p:nvSpPr>
          <p:spPr>
            <a:xfrm>
              <a:off x="3648350" y="3324984"/>
              <a:ext cx="2331094" cy="1398656"/>
            </a:xfrm>
            <a:custGeom>
              <a:avLst/>
              <a:gdLst>
                <a:gd name="connsiteX0" fmla="*/ 0 w 2331094"/>
                <a:gd name="connsiteY0" fmla="*/ 0 h 1398656"/>
                <a:gd name="connsiteX1" fmla="*/ 2331094 w 2331094"/>
                <a:gd name="connsiteY1" fmla="*/ 0 h 1398656"/>
                <a:gd name="connsiteX2" fmla="*/ 2331094 w 2331094"/>
                <a:gd name="connsiteY2" fmla="*/ 1398656 h 1398656"/>
                <a:gd name="connsiteX3" fmla="*/ 0 w 2331094"/>
                <a:gd name="connsiteY3" fmla="*/ 1398656 h 1398656"/>
                <a:gd name="connsiteX4" fmla="*/ 0 w 2331094"/>
                <a:gd name="connsiteY4" fmla="*/ 0 h 139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094" h="1398656">
                  <a:moveTo>
                    <a:pt x="0" y="0"/>
                  </a:moveTo>
                  <a:lnTo>
                    <a:pt x="2331094" y="0"/>
                  </a:lnTo>
                  <a:lnTo>
                    <a:pt x="2331094" y="1398656"/>
                  </a:lnTo>
                  <a:lnTo>
                    <a:pt x="0" y="1398656"/>
                  </a:lnTo>
                  <a:lnTo>
                    <a:pt x="0" y="0"/>
                  </a:lnTo>
                  <a:close/>
                </a:path>
              </a:pathLst>
            </a:custGeom>
          </p:spPr>
          <p:style>
            <a:lnRef idx="3">
              <a:schemeClr val="lt1">
                <a:hueOff val="0"/>
                <a:satOff val="0"/>
                <a:lumOff val="0"/>
                <a:alphaOff val="0"/>
              </a:schemeClr>
            </a:lnRef>
            <a:fillRef idx="1">
              <a:schemeClr val="accent2">
                <a:hueOff val="-661529"/>
                <a:satOff val="-38149"/>
                <a:lumOff val="3922"/>
                <a:alphaOff val="0"/>
              </a:schemeClr>
            </a:fillRef>
            <a:effectRef idx="1">
              <a:schemeClr val="accent2">
                <a:hueOff val="-661529"/>
                <a:satOff val="-38149"/>
                <a:lumOff val="3922"/>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Quality control (e.g., service delivery, procurement)</a:t>
              </a:r>
            </a:p>
          </p:txBody>
        </p:sp>
        <p:sp>
          <p:nvSpPr>
            <p:cNvPr id="11" name="Freeform: Shape 10">
              <a:extLst>
                <a:ext uri="{FF2B5EF4-FFF2-40B4-BE49-F238E27FC236}">
                  <a16:creationId xmlns:a16="http://schemas.microsoft.com/office/drawing/2014/main" id="{A5338598-C8DF-40E9-A4C4-D712C8E81DCA}"/>
                </a:ext>
              </a:extLst>
            </p:cNvPr>
            <p:cNvSpPr/>
            <p:nvPr/>
          </p:nvSpPr>
          <p:spPr>
            <a:xfrm>
              <a:off x="6212554" y="3324984"/>
              <a:ext cx="2331094" cy="1398656"/>
            </a:xfrm>
            <a:custGeom>
              <a:avLst/>
              <a:gdLst>
                <a:gd name="connsiteX0" fmla="*/ 0 w 2331094"/>
                <a:gd name="connsiteY0" fmla="*/ 0 h 1398656"/>
                <a:gd name="connsiteX1" fmla="*/ 2331094 w 2331094"/>
                <a:gd name="connsiteY1" fmla="*/ 0 h 1398656"/>
                <a:gd name="connsiteX2" fmla="*/ 2331094 w 2331094"/>
                <a:gd name="connsiteY2" fmla="*/ 1398656 h 1398656"/>
                <a:gd name="connsiteX3" fmla="*/ 0 w 2331094"/>
                <a:gd name="connsiteY3" fmla="*/ 1398656 h 1398656"/>
                <a:gd name="connsiteX4" fmla="*/ 0 w 2331094"/>
                <a:gd name="connsiteY4" fmla="*/ 0 h 139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094" h="1398656">
                  <a:moveTo>
                    <a:pt x="0" y="0"/>
                  </a:moveTo>
                  <a:lnTo>
                    <a:pt x="2331094" y="0"/>
                  </a:lnTo>
                  <a:lnTo>
                    <a:pt x="2331094" y="1398656"/>
                  </a:lnTo>
                  <a:lnTo>
                    <a:pt x="0" y="1398656"/>
                  </a:lnTo>
                  <a:lnTo>
                    <a:pt x="0" y="0"/>
                  </a:lnTo>
                  <a:close/>
                </a:path>
              </a:pathLst>
            </a:custGeom>
          </p:spPr>
          <p:style>
            <a:lnRef idx="3">
              <a:schemeClr val="lt1">
                <a:hueOff val="0"/>
                <a:satOff val="0"/>
                <a:lumOff val="0"/>
                <a:alphaOff val="0"/>
              </a:schemeClr>
            </a:lnRef>
            <a:fillRef idx="1">
              <a:schemeClr val="accent2">
                <a:hueOff val="-793834"/>
                <a:satOff val="-45779"/>
                <a:lumOff val="4706"/>
                <a:alphaOff val="0"/>
              </a:schemeClr>
            </a:fillRef>
            <a:effectRef idx="1">
              <a:schemeClr val="accent2">
                <a:hueOff val="-793834"/>
                <a:satOff val="-45779"/>
                <a:lumOff val="4706"/>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Data and M&amp;E systems; funding for regular data collection</a:t>
              </a:r>
            </a:p>
          </p:txBody>
        </p:sp>
        <p:sp>
          <p:nvSpPr>
            <p:cNvPr id="12" name="Freeform: Shape 11">
              <a:extLst>
                <a:ext uri="{FF2B5EF4-FFF2-40B4-BE49-F238E27FC236}">
                  <a16:creationId xmlns:a16="http://schemas.microsoft.com/office/drawing/2014/main" id="{63A8DD21-F5E8-4117-804A-6DF2DC3BCAD3}"/>
                </a:ext>
              </a:extLst>
            </p:cNvPr>
            <p:cNvSpPr/>
            <p:nvPr/>
          </p:nvSpPr>
          <p:spPr>
            <a:xfrm>
              <a:off x="8776759" y="3324984"/>
              <a:ext cx="2331094" cy="1398656"/>
            </a:xfrm>
            <a:custGeom>
              <a:avLst/>
              <a:gdLst>
                <a:gd name="connsiteX0" fmla="*/ 0 w 2331094"/>
                <a:gd name="connsiteY0" fmla="*/ 0 h 1398656"/>
                <a:gd name="connsiteX1" fmla="*/ 2331094 w 2331094"/>
                <a:gd name="connsiteY1" fmla="*/ 0 h 1398656"/>
                <a:gd name="connsiteX2" fmla="*/ 2331094 w 2331094"/>
                <a:gd name="connsiteY2" fmla="*/ 1398656 h 1398656"/>
                <a:gd name="connsiteX3" fmla="*/ 0 w 2331094"/>
                <a:gd name="connsiteY3" fmla="*/ 1398656 h 1398656"/>
                <a:gd name="connsiteX4" fmla="*/ 0 w 2331094"/>
                <a:gd name="connsiteY4" fmla="*/ 0 h 139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094" h="1398656">
                  <a:moveTo>
                    <a:pt x="0" y="0"/>
                  </a:moveTo>
                  <a:lnTo>
                    <a:pt x="2331094" y="0"/>
                  </a:lnTo>
                  <a:lnTo>
                    <a:pt x="2331094" y="1398656"/>
                  </a:lnTo>
                  <a:lnTo>
                    <a:pt x="0" y="1398656"/>
                  </a:lnTo>
                  <a:lnTo>
                    <a:pt x="0" y="0"/>
                  </a:lnTo>
                  <a:close/>
                </a:path>
              </a:pathLst>
            </a:custGeom>
          </p:spPr>
          <p:style>
            <a:lnRef idx="3">
              <a:schemeClr val="lt1">
                <a:hueOff val="0"/>
                <a:satOff val="0"/>
                <a:lumOff val="0"/>
                <a:alphaOff val="0"/>
              </a:schemeClr>
            </a:lnRef>
            <a:fillRef idx="1">
              <a:schemeClr val="accent2">
                <a:hueOff val="-926140"/>
                <a:satOff val="-53409"/>
                <a:lumOff val="5491"/>
                <a:alphaOff val="0"/>
              </a:schemeClr>
            </a:fillRef>
            <a:effectRef idx="1">
              <a:schemeClr val="accent2">
                <a:hueOff val="-926140"/>
                <a:satOff val="-53409"/>
                <a:lumOff val="5491"/>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Demand generation/</a:t>
              </a:r>
            </a:p>
            <a:p>
              <a:pPr marL="0" lvl="0" indent="0" algn="ctr" defTabSz="889000">
                <a:lnSpc>
                  <a:spcPct val="90000"/>
                </a:lnSpc>
                <a:spcBef>
                  <a:spcPct val="0"/>
                </a:spcBef>
                <a:spcAft>
                  <a:spcPct val="35000"/>
                </a:spcAft>
                <a:buNone/>
              </a:pPr>
              <a:r>
                <a:rPr lang="en-US" sz="2000" kern="1200" dirty="0"/>
                <a:t>community mobilization</a:t>
              </a:r>
            </a:p>
          </p:txBody>
        </p:sp>
      </p:grpSp>
      <p:grpSp>
        <p:nvGrpSpPr>
          <p:cNvPr id="19" name="Group 18">
            <a:extLst>
              <a:ext uri="{FF2B5EF4-FFF2-40B4-BE49-F238E27FC236}">
                <a16:creationId xmlns:a16="http://schemas.microsoft.com/office/drawing/2014/main" id="{CADB24B5-A9FC-4FA8-8B2D-8B4B07E014E6}"/>
              </a:ext>
            </a:extLst>
          </p:cNvPr>
          <p:cNvGrpSpPr/>
          <p:nvPr/>
        </p:nvGrpSpPr>
        <p:grpSpPr>
          <a:xfrm>
            <a:off x="1084145" y="4956750"/>
            <a:ext cx="10023708" cy="1398656"/>
            <a:chOff x="1084145" y="4956750"/>
            <a:chExt cx="10023708" cy="1398656"/>
          </a:xfrm>
        </p:grpSpPr>
        <p:sp>
          <p:nvSpPr>
            <p:cNvPr id="13" name="Freeform: Shape 12">
              <a:extLst>
                <a:ext uri="{FF2B5EF4-FFF2-40B4-BE49-F238E27FC236}">
                  <a16:creationId xmlns:a16="http://schemas.microsoft.com/office/drawing/2014/main" id="{124259B7-83EB-471C-BFBE-A067F14F17A0}"/>
                </a:ext>
              </a:extLst>
            </p:cNvPr>
            <p:cNvSpPr/>
            <p:nvPr/>
          </p:nvSpPr>
          <p:spPr>
            <a:xfrm>
              <a:off x="1084145" y="4956750"/>
              <a:ext cx="2331094" cy="1398656"/>
            </a:xfrm>
            <a:custGeom>
              <a:avLst/>
              <a:gdLst>
                <a:gd name="connsiteX0" fmla="*/ 0 w 2331094"/>
                <a:gd name="connsiteY0" fmla="*/ 0 h 1398656"/>
                <a:gd name="connsiteX1" fmla="*/ 2331094 w 2331094"/>
                <a:gd name="connsiteY1" fmla="*/ 0 h 1398656"/>
                <a:gd name="connsiteX2" fmla="*/ 2331094 w 2331094"/>
                <a:gd name="connsiteY2" fmla="*/ 1398656 h 1398656"/>
                <a:gd name="connsiteX3" fmla="*/ 0 w 2331094"/>
                <a:gd name="connsiteY3" fmla="*/ 1398656 h 1398656"/>
                <a:gd name="connsiteX4" fmla="*/ 0 w 2331094"/>
                <a:gd name="connsiteY4" fmla="*/ 0 h 139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094" h="1398656">
                  <a:moveTo>
                    <a:pt x="0" y="0"/>
                  </a:moveTo>
                  <a:lnTo>
                    <a:pt x="2331094" y="0"/>
                  </a:lnTo>
                  <a:lnTo>
                    <a:pt x="2331094" y="1398656"/>
                  </a:lnTo>
                  <a:lnTo>
                    <a:pt x="0" y="1398656"/>
                  </a:lnTo>
                  <a:lnTo>
                    <a:pt x="0" y="0"/>
                  </a:lnTo>
                  <a:close/>
                </a:path>
              </a:pathLst>
            </a:custGeom>
          </p:spPr>
          <p:style>
            <a:lnRef idx="3">
              <a:schemeClr val="lt1">
                <a:hueOff val="0"/>
                <a:satOff val="0"/>
                <a:lumOff val="0"/>
                <a:alphaOff val="0"/>
              </a:schemeClr>
            </a:lnRef>
            <a:fillRef idx="1">
              <a:schemeClr val="accent2">
                <a:hueOff val="-1058446"/>
                <a:satOff val="-61039"/>
                <a:lumOff val="6275"/>
                <a:alphaOff val="0"/>
              </a:schemeClr>
            </a:fillRef>
            <a:effectRef idx="1">
              <a:schemeClr val="accent2">
                <a:hueOff val="-1058446"/>
                <a:satOff val="-61039"/>
                <a:lumOff val="6275"/>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Program management and oversight</a:t>
              </a:r>
            </a:p>
          </p:txBody>
        </p:sp>
        <p:sp>
          <p:nvSpPr>
            <p:cNvPr id="14" name="Freeform: Shape 13">
              <a:extLst>
                <a:ext uri="{FF2B5EF4-FFF2-40B4-BE49-F238E27FC236}">
                  <a16:creationId xmlns:a16="http://schemas.microsoft.com/office/drawing/2014/main" id="{98EBC97A-2217-4A51-BC67-1504F053FA05}"/>
                </a:ext>
              </a:extLst>
            </p:cNvPr>
            <p:cNvSpPr/>
            <p:nvPr/>
          </p:nvSpPr>
          <p:spPr>
            <a:xfrm>
              <a:off x="3648350" y="4956750"/>
              <a:ext cx="2331094" cy="1398656"/>
            </a:xfrm>
            <a:custGeom>
              <a:avLst/>
              <a:gdLst>
                <a:gd name="connsiteX0" fmla="*/ 0 w 2331094"/>
                <a:gd name="connsiteY0" fmla="*/ 0 h 1398656"/>
                <a:gd name="connsiteX1" fmla="*/ 2331094 w 2331094"/>
                <a:gd name="connsiteY1" fmla="*/ 0 h 1398656"/>
                <a:gd name="connsiteX2" fmla="*/ 2331094 w 2331094"/>
                <a:gd name="connsiteY2" fmla="*/ 1398656 h 1398656"/>
                <a:gd name="connsiteX3" fmla="*/ 0 w 2331094"/>
                <a:gd name="connsiteY3" fmla="*/ 1398656 h 1398656"/>
                <a:gd name="connsiteX4" fmla="*/ 0 w 2331094"/>
                <a:gd name="connsiteY4" fmla="*/ 0 h 139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094" h="1398656">
                  <a:moveTo>
                    <a:pt x="0" y="0"/>
                  </a:moveTo>
                  <a:lnTo>
                    <a:pt x="2331094" y="0"/>
                  </a:lnTo>
                  <a:lnTo>
                    <a:pt x="2331094" y="1398656"/>
                  </a:lnTo>
                  <a:lnTo>
                    <a:pt x="0" y="1398656"/>
                  </a:lnTo>
                  <a:lnTo>
                    <a:pt x="0" y="0"/>
                  </a:lnTo>
                  <a:close/>
                </a:path>
              </a:pathLst>
            </a:custGeom>
          </p:spPr>
          <p:style>
            <a:lnRef idx="3">
              <a:schemeClr val="lt1">
                <a:hueOff val="0"/>
                <a:satOff val="0"/>
                <a:lumOff val="0"/>
                <a:alphaOff val="0"/>
              </a:schemeClr>
            </a:lnRef>
            <a:fillRef idx="1">
              <a:schemeClr val="accent2">
                <a:hueOff val="-1190752"/>
                <a:satOff val="-68668"/>
                <a:lumOff val="7059"/>
                <a:alphaOff val="0"/>
              </a:schemeClr>
            </a:fillRef>
            <a:effectRef idx="1">
              <a:schemeClr val="accent2">
                <a:hueOff val="-1190752"/>
                <a:satOff val="-68668"/>
                <a:lumOff val="7059"/>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Attention to key issues: Meetings, M&amp;E, targets</a:t>
              </a:r>
            </a:p>
          </p:txBody>
        </p:sp>
        <p:sp>
          <p:nvSpPr>
            <p:cNvPr id="15" name="Freeform: Shape 14">
              <a:extLst>
                <a:ext uri="{FF2B5EF4-FFF2-40B4-BE49-F238E27FC236}">
                  <a16:creationId xmlns:a16="http://schemas.microsoft.com/office/drawing/2014/main" id="{FE5EB3A5-AE18-4301-AFB3-9DF70F4F4B1D}"/>
                </a:ext>
              </a:extLst>
            </p:cNvPr>
            <p:cNvSpPr/>
            <p:nvPr/>
          </p:nvSpPr>
          <p:spPr>
            <a:xfrm>
              <a:off x="6212554" y="4956750"/>
              <a:ext cx="2331094" cy="1398656"/>
            </a:xfrm>
            <a:custGeom>
              <a:avLst/>
              <a:gdLst>
                <a:gd name="connsiteX0" fmla="*/ 0 w 2331094"/>
                <a:gd name="connsiteY0" fmla="*/ 0 h 1398656"/>
                <a:gd name="connsiteX1" fmla="*/ 2331094 w 2331094"/>
                <a:gd name="connsiteY1" fmla="*/ 0 h 1398656"/>
                <a:gd name="connsiteX2" fmla="*/ 2331094 w 2331094"/>
                <a:gd name="connsiteY2" fmla="*/ 1398656 h 1398656"/>
                <a:gd name="connsiteX3" fmla="*/ 0 w 2331094"/>
                <a:gd name="connsiteY3" fmla="*/ 1398656 h 1398656"/>
                <a:gd name="connsiteX4" fmla="*/ 0 w 2331094"/>
                <a:gd name="connsiteY4" fmla="*/ 0 h 139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094" h="1398656">
                  <a:moveTo>
                    <a:pt x="0" y="0"/>
                  </a:moveTo>
                  <a:lnTo>
                    <a:pt x="2331094" y="0"/>
                  </a:lnTo>
                  <a:lnTo>
                    <a:pt x="2331094" y="1398656"/>
                  </a:lnTo>
                  <a:lnTo>
                    <a:pt x="0" y="1398656"/>
                  </a:lnTo>
                  <a:lnTo>
                    <a:pt x="0" y="0"/>
                  </a:lnTo>
                  <a:close/>
                </a:path>
              </a:pathLst>
            </a:custGeom>
          </p:spPr>
          <p:style>
            <a:lnRef idx="3">
              <a:schemeClr val="lt1">
                <a:hueOff val="0"/>
                <a:satOff val="0"/>
                <a:lumOff val="0"/>
                <a:alphaOff val="0"/>
              </a:schemeClr>
            </a:lnRef>
            <a:fillRef idx="1">
              <a:schemeClr val="accent2">
                <a:hueOff val="-1323057"/>
                <a:satOff val="-76298"/>
                <a:lumOff val="7844"/>
                <a:alphaOff val="0"/>
              </a:schemeClr>
            </a:fillRef>
            <a:effectRef idx="1">
              <a:schemeClr val="accent2">
                <a:hueOff val="-1323057"/>
                <a:satOff val="-76298"/>
                <a:lumOff val="7844"/>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Interventions to address structural drivers of HIV risk</a:t>
              </a:r>
            </a:p>
          </p:txBody>
        </p:sp>
        <p:sp>
          <p:nvSpPr>
            <p:cNvPr id="16" name="Freeform: Shape 15">
              <a:extLst>
                <a:ext uri="{FF2B5EF4-FFF2-40B4-BE49-F238E27FC236}">
                  <a16:creationId xmlns:a16="http://schemas.microsoft.com/office/drawing/2014/main" id="{EB081811-D3CB-4DBF-B653-6409A5DDC38F}"/>
                </a:ext>
              </a:extLst>
            </p:cNvPr>
            <p:cNvSpPr/>
            <p:nvPr/>
          </p:nvSpPr>
          <p:spPr>
            <a:xfrm>
              <a:off x="8776759" y="4956750"/>
              <a:ext cx="2331094" cy="1398656"/>
            </a:xfrm>
            <a:custGeom>
              <a:avLst/>
              <a:gdLst>
                <a:gd name="connsiteX0" fmla="*/ 0 w 2331094"/>
                <a:gd name="connsiteY0" fmla="*/ 0 h 1398656"/>
                <a:gd name="connsiteX1" fmla="*/ 2331094 w 2331094"/>
                <a:gd name="connsiteY1" fmla="*/ 0 h 1398656"/>
                <a:gd name="connsiteX2" fmla="*/ 2331094 w 2331094"/>
                <a:gd name="connsiteY2" fmla="*/ 1398656 h 1398656"/>
                <a:gd name="connsiteX3" fmla="*/ 0 w 2331094"/>
                <a:gd name="connsiteY3" fmla="*/ 1398656 h 1398656"/>
                <a:gd name="connsiteX4" fmla="*/ 0 w 2331094"/>
                <a:gd name="connsiteY4" fmla="*/ 0 h 139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1094" h="1398656">
                  <a:moveTo>
                    <a:pt x="0" y="0"/>
                  </a:moveTo>
                  <a:lnTo>
                    <a:pt x="2331094" y="0"/>
                  </a:lnTo>
                  <a:lnTo>
                    <a:pt x="2331094" y="1398656"/>
                  </a:lnTo>
                  <a:lnTo>
                    <a:pt x="0" y="1398656"/>
                  </a:lnTo>
                  <a:lnTo>
                    <a:pt x="0" y="0"/>
                  </a:lnTo>
                  <a:close/>
                </a:path>
              </a:pathLst>
            </a:custGeom>
          </p:spPr>
          <p:style>
            <a:lnRef idx="3">
              <a:schemeClr val="lt1">
                <a:hueOff val="0"/>
                <a:satOff val="0"/>
                <a:lumOff val="0"/>
                <a:alphaOff val="0"/>
              </a:schemeClr>
            </a:lnRef>
            <a:fillRef idx="1">
              <a:schemeClr val="accent2">
                <a:hueOff val="-1455363"/>
                <a:satOff val="-83928"/>
                <a:lumOff val="8628"/>
                <a:alphaOff val="0"/>
              </a:schemeClr>
            </a:fillRef>
            <a:effectRef idx="1">
              <a:schemeClr val="accent2">
                <a:hueOff val="-1455363"/>
                <a:satOff val="-83928"/>
                <a:lumOff val="8628"/>
                <a:alphaOff val="0"/>
              </a:schemeClr>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Evidence generation and decision-making</a:t>
              </a:r>
            </a:p>
          </p:txBody>
        </p:sp>
      </p:grpSp>
      <p:sp>
        <p:nvSpPr>
          <p:cNvPr id="20" name="Slide Number Placeholder 19">
            <a:extLst>
              <a:ext uri="{FF2B5EF4-FFF2-40B4-BE49-F238E27FC236}">
                <a16:creationId xmlns:a16="http://schemas.microsoft.com/office/drawing/2014/main" id="{90E7BD8D-EC10-43C6-9D60-7B00A394F482}"/>
              </a:ext>
            </a:extLst>
          </p:cNvPr>
          <p:cNvSpPr>
            <a:spLocks noGrp="1"/>
          </p:cNvSpPr>
          <p:nvPr>
            <p:ph type="sldNum" sz="quarter" idx="12"/>
          </p:nvPr>
        </p:nvSpPr>
        <p:spPr/>
        <p:txBody>
          <a:bodyPr/>
          <a:lstStyle/>
          <a:p>
            <a:fld id="{835E5D8D-E4A4-0641-A6C4-02DA5BE4038A}" type="slidenum">
              <a:rPr lang="en-US" smtClean="0"/>
              <a:t>26</a:t>
            </a:fld>
            <a:endParaRPr lang="en-US"/>
          </a:p>
        </p:txBody>
      </p:sp>
    </p:spTree>
    <p:extLst>
      <p:ext uri="{BB962C8B-B14F-4D97-AF65-F5344CB8AC3E}">
        <p14:creationId xmlns:p14="http://schemas.microsoft.com/office/powerpoint/2010/main" val="290579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18"/>
                                        </p:tgtEl>
                                      </p:cBhvr>
                                    </p:animEffect>
                                    <p:anim calcmode="lin" valueType="num">
                                      <p:cBhvr>
                                        <p:cTn id="24" dur="1000"/>
                                        <p:tgtEl>
                                          <p:spTgt spid="18"/>
                                        </p:tgtEl>
                                        <p:attrNameLst>
                                          <p:attrName>ppt_x</p:attrName>
                                        </p:attrNameLst>
                                      </p:cBhvr>
                                      <p:tavLst>
                                        <p:tav tm="0">
                                          <p:val>
                                            <p:strVal val="ppt_x"/>
                                          </p:val>
                                        </p:tav>
                                        <p:tav tm="100000">
                                          <p:val>
                                            <p:strVal val="ppt_x"/>
                                          </p:val>
                                        </p:tav>
                                      </p:tavLst>
                                    </p:anim>
                                    <p:anim calcmode="lin" valueType="num">
                                      <p:cBhvr>
                                        <p:cTn id="25" dur="1000"/>
                                        <p:tgtEl>
                                          <p:spTgt spid="18"/>
                                        </p:tgtEl>
                                        <p:attrNameLst>
                                          <p:attrName>ppt_y</p:attrName>
                                        </p:attrNameLst>
                                      </p:cBhvr>
                                      <p:tavLst>
                                        <p:tav tm="0">
                                          <p:val>
                                            <p:strVal val="ppt_y"/>
                                          </p:val>
                                        </p:tav>
                                        <p:tav tm="100000">
                                          <p:val>
                                            <p:strVal val="ppt_y+.1"/>
                                          </p:val>
                                        </p:tav>
                                      </p:tavLst>
                                    </p:anim>
                                    <p:set>
                                      <p:cBhvr>
                                        <p:cTn id="26" dur="1" fill="hold">
                                          <p:stCondLst>
                                            <p:cond delay="999"/>
                                          </p:stCondLst>
                                        </p:cTn>
                                        <p:tgtEl>
                                          <p:spTgt spid="18"/>
                                        </p:tgtEl>
                                        <p:attrNameLst>
                                          <p:attrName>style.visibility</p:attrName>
                                        </p:attrNameLst>
                                      </p:cBhvr>
                                      <p:to>
                                        <p:strVal val="hidden"/>
                                      </p:to>
                                    </p:set>
                                  </p:childTnLst>
                                </p:cTn>
                              </p:par>
                              <p:par>
                                <p:cTn id="27" presetID="42"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28638" y="0"/>
            <a:ext cx="10515600" cy="1325563"/>
          </a:xfrm>
        </p:spPr>
        <p:txBody>
          <a:bodyPr vert="horz" lIns="91440" tIns="45720" rIns="91440" bIns="45720" rtlCol="0" anchor="ctr">
            <a:normAutofit/>
          </a:bodyPr>
          <a:lstStyle/>
          <a:p>
            <a:r>
              <a:rPr lang="en-US" sz="3600" b="1" kern="1200" dirty="0">
                <a:solidFill>
                  <a:schemeClr val="tx1"/>
                </a:solidFill>
                <a:latin typeface="+mj-lt"/>
                <a:ea typeface="+mj-ea"/>
                <a:cs typeface="+mj-cs"/>
              </a:rPr>
              <a:t>Why is it important to sustain health outcomes achieved with development assistance?</a:t>
            </a:r>
          </a:p>
        </p:txBody>
      </p:sp>
      <p:graphicFrame>
        <p:nvGraphicFramePr>
          <p:cNvPr id="9" name="Content Placeholder 2">
            <a:extLst>
              <a:ext uri="{FF2B5EF4-FFF2-40B4-BE49-F238E27FC236}">
                <a16:creationId xmlns:a16="http://schemas.microsoft.com/office/drawing/2014/main" id="{06301BE3-9E19-4C34-B70F-513710E4E796}"/>
              </a:ext>
            </a:extLst>
          </p:cNvPr>
          <p:cNvGraphicFramePr/>
          <p:nvPr>
            <p:extLst>
              <p:ext uri="{D42A27DB-BD31-4B8C-83A1-F6EECF244321}">
                <p14:modId xmlns:p14="http://schemas.microsoft.com/office/powerpoint/2010/main" val="63892379"/>
              </p:ext>
            </p:extLst>
          </p:nvPr>
        </p:nvGraphicFramePr>
        <p:xfrm>
          <a:off x="528638" y="1825625"/>
          <a:ext cx="11187112" cy="466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50265B9-03E6-4D81-A78E-C2C56827075C}"/>
              </a:ext>
            </a:extLst>
          </p:cNvPr>
          <p:cNvSpPr>
            <a:spLocks noGrp="1"/>
          </p:cNvSpPr>
          <p:nvPr>
            <p:ph type="sldNum" sz="quarter" idx="14"/>
          </p:nvPr>
        </p:nvSpPr>
        <p:spPr/>
        <p:txBody>
          <a:bodyPr/>
          <a:lstStyle/>
          <a:p>
            <a:fld id="{60707171-2A42-41AF-B064-502AF594E48C}" type="slidenum">
              <a:rPr lang="en-US" altLang="en-US" smtClean="0"/>
              <a:pPr/>
              <a:t>27</a:t>
            </a:fld>
            <a:endParaRPr lang="en-US" altLang="en-US"/>
          </a:p>
        </p:txBody>
      </p:sp>
    </p:spTree>
    <p:extLst>
      <p:ext uri="{BB962C8B-B14F-4D97-AF65-F5344CB8AC3E}">
        <p14:creationId xmlns:p14="http://schemas.microsoft.com/office/powerpoint/2010/main" val="4043268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792364-2E1C-47E2-879B-B8FDDE597F2C}"/>
              </a:ext>
            </a:extLst>
          </p:cNvPr>
          <p:cNvSpPr txBox="1">
            <a:spLocks/>
          </p:cNvSpPr>
          <p:nvPr/>
        </p:nvSpPr>
        <p:spPr>
          <a:xfrm>
            <a:off x="666750" y="16171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t>Armenia has made good progress on immunization coverage, BUT….</a:t>
            </a:r>
            <a:endParaRPr lang="en-US" sz="3400" dirty="0"/>
          </a:p>
        </p:txBody>
      </p:sp>
      <p:graphicFrame>
        <p:nvGraphicFramePr>
          <p:cNvPr id="5" name="Chart 4">
            <a:extLst>
              <a:ext uri="{FF2B5EF4-FFF2-40B4-BE49-F238E27FC236}">
                <a16:creationId xmlns:a16="http://schemas.microsoft.com/office/drawing/2014/main" id="{773B57DF-7829-4C11-99CB-50A1BAAEF8A1}"/>
              </a:ext>
            </a:extLst>
          </p:cNvPr>
          <p:cNvGraphicFramePr>
            <a:graphicFrameLocks/>
          </p:cNvGraphicFramePr>
          <p:nvPr>
            <p:extLst/>
          </p:nvPr>
        </p:nvGraphicFramePr>
        <p:xfrm>
          <a:off x="666750" y="1332289"/>
          <a:ext cx="6911340" cy="5209017"/>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B3F9ED6-806E-43B6-905B-9C136774BBD1}"/>
              </a:ext>
            </a:extLst>
          </p:cNvPr>
          <p:cNvSpPr txBox="1"/>
          <p:nvPr/>
        </p:nvSpPr>
        <p:spPr>
          <a:xfrm>
            <a:off x="8012430" y="2097710"/>
            <a:ext cx="3634740" cy="4247317"/>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With Gavi support since 2001, Armenia has introduced many new vaccines and maintained high coverage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u="sng" dirty="0"/>
              <a:t>BUT</a:t>
            </a:r>
            <a:r>
              <a:rPr lang="en-US" dirty="0"/>
              <a:t> new risks pose a threat to immunization, e.g., vaccine hesitancy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 to address?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55403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F0C8A-A20C-4A83-9757-E133D9AE6EDA}"/>
              </a:ext>
            </a:extLst>
          </p:cNvPr>
          <p:cNvSpPr>
            <a:spLocks noGrp="1"/>
          </p:cNvSpPr>
          <p:nvPr>
            <p:ph type="title"/>
          </p:nvPr>
        </p:nvSpPr>
        <p:spPr/>
        <p:txBody>
          <a:bodyPr>
            <a:normAutofit/>
          </a:bodyPr>
          <a:lstStyle/>
          <a:p>
            <a:r>
              <a:rPr lang="en-US" sz="3600" b="1" dirty="0"/>
              <a:t>Treatment coverage rates for priority programs are similar to coverage rates in the region, </a:t>
            </a:r>
            <a:r>
              <a:rPr lang="en-US" sz="3600" b="1" u="sng" dirty="0"/>
              <a:t>BUT</a:t>
            </a:r>
          </a:p>
        </p:txBody>
      </p:sp>
      <p:graphicFrame>
        <p:nvGraphicFramePr>
          <p:cNvPr id="6" name="Content Placeholder 5">
            <a:extLst>
              <a:ext uri="{FF2B5EF4-FFF2-40B4-BE49-F238E27FC236}">
                <a16:creationId xmlns:a16="http://schemas.microsoft.com/office/drawing/2014/main" id="{7096F0A9-1BC3-47CD-B4B8-187BC0EBEC0F}"/>
              </a:ext>
            </a:extLst>
          </p:cNvPr>
          <p:cNvGraphicFramePr>
            <a:graphicFrameLocks noGrp="1"/>
          </p:cNvGraphicFramePr>
          <p:nvPr>
            <p:ph idx="1"/>
            <p:extLst>
              <p:ext uri="{D42A27DB-BD31-4B8C-83A1-F6EECF244321}">
                <p14:modId xmlns:p14="http://schemas.microsoft.com/office/powerpoint/2010/main" val="10083305"/>
              </p:ext>
            </p:extLst>
          </p:nvPr>
        </p:nvGraphicFramePr>
        <p:xfrm>
          <a:off x="838200" y="1799773"/>
          <a:ext cx="6840415" cy="4693101"/>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1166122-8D99-4CBC-8724-9F205C9BC367}"/>
              </a:ext>
            </a:extLst>
          </p:cNvPr>
          <p:cNvSpPr txBox="1"/>
          <p:nvPr/>
        </p:nvSpPr>
        <p:spPr>
          <a:xfrm>
            <a:off x="8264769" y="2232660"/>
            <a:ext cx="3305908" cy="4093428"/>
          </a:xfrm>
          <a:prstGeom prst="rect">
            <a:avLst/>
          </a:prstGeom>
          <a:noFill/>
        </p:spPr>
        <p:txBody>
          <a:bodyPr wrap="square" rtlCol="0">
            <a:spAutoFit/>
          </a:bodyPr>
          <a:lstStyle/>
          <a:p>
            <a:pPr fontAlgn="base"/>
            <a:r>
              <a:rPr lang="en-US" sz="2000" dirty="0"/>
              <a:t>New HIV and TB infections have declined</a:t>
            </a:r>
          </a:p>
          <a:p>
            <a:pPr fontAlgn="base"/>
            <a:endParaRPr lang="en-US" sz="2000" dirty="0"/>
          </a:p>
          <a:p>
            <a:pPr fontAlgn="base"/>
            <a:r>
              <a:rPr lang="en-US" sz="2000" u="sng" dirty="0"/>
              <a:t>But </a:t>
            </a:r>
            <a:r>
              <a:rPr lang="en-US" sz="2000" dirty="0"/>
              <a:t>new HIV infections have risen among seasonal workers to Russia and other countries</a:t>
            </a:r>
          </a:p>
          <a:p>
            <a:pPr fontAlgn="base"/>
            <a:endParaRPr lang="en-US" sz="2000" dirty="0"/>
          </a:p>
          <a:p>
            <a:pPr fontAlgn="base"/>
            <a:r>
              <a:rPr lang="en-US" sz="2000" dirty="0"/>
              <a:t>Armenia is one of 18 countries in the </a:t>
            </a:r>
            <a:r>
              <a:rPr lang="en-US" sz="2000" b="1" dirty="0"/>
              <a:t>WHO European Region with the highest burden of TB and multidrug-resistant TB (MDR-TB) </a:t>
            </a:r>
            <a:r>
              <a:rPr lang="en-US" sz="2000" dirty="0"/>
              <a:t> </a:t>
            </a:r>
          </a:p>
        </p:txBody>
      </p:sp>
    </p:spTree>
    <p:extLst>
      <p:ext uri="{BB962C8B-B14F-4D97-AF65-F5344CB8AC3E}">
        <p14:creationId xmlns:p14="http://schemas.microsoft.com/office/powerpoint/2010/main" val="120455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77092" y="1057553"/>
            <a:ext cx="1867757" cy="4637393"/>
          </a:xfrm>
          <a:prstGeom prst="rect">
            <a:avLst/>
          </a:prstGeom>
          <a:solidFill>
            <a:srgbClr val="002060"/>
          </a:solidFill>
          <a:ln w="635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300" b="1" dirty="0">
                <a:solidFill>
                  <a:prstClr val="white"/>
                </a:solidFill>
              </a:rPr>
              <a:t>Outline</a:t>
            </a:r>
          </a:p>
        </p:txBody>
      </p:sp>
      <p:sp>
        <p:nvSpPr>
          <p:cNvPr id="16" name="Rectangle 15"/>
          <p:cNvSpPr/>
          <p:nvPr/>
        </p:nvSpPr>
        <p:spPr>
          <a:xfrm>
            <a:off x="2844849" y="1057553"/>
            <a:ext cx="8092091" cy="4639862"/>
          </a:xfrm>
          <a:prstGeom prst="rect">
            <a:avLst/>
          </a:prstGeom>
          <a:solidFill>
            <a:schemeClr val="bg1"/>
          </a:solidFill>
          <a:ln w="63500">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Narrow" panose="020B0606020202030204" pitchFamily="34" charset="0"/>
            </a:endParaRPr>
          </a:p>
        </p:txBody>
      </p:sp>
      <p:grpSp>
        <p:nvGrpSpPr>
          <p:cNvPr id="8" name="Group 7"/>
          <p:cNvGrpSpPr/>
          <p:nvPr/>
        </p:nvGrpSpPr>
        <p:grpSpPr>
          <a:xfrm>
            <a:off x="3217206" y="2418821"/>
            <a:ext cx="7271953" cy="1615827"/>
            <a:chOff x="3217206" y="3059916"/>
            <a:chExt cx="7271953" cy="1615827"/>
          </a:xfrm>
        </p:grpSpPr>
        <p:sp>
          <p:nvSpPr>
            <p:cNvPr id="23" name="Oval 22"/>
            <p:cNvSpPr/>
            <p:nvPr/>
          </p:nvSpPr>
          <p:spPr>
            <a:xfrm>
              <a:off x="3217206" y="3395130"/>
              <a:ext cx="674965" cy="674965"/>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bg1"/>
                  </a:solidFill>
                  <a:latin typeface="Calibri" charset="0"/>
                  <a:ea typeface="Calibri" charset="0"/>
                  <a:cs typeface="Calibri" charset="0"/>
                </a:rPr>
                <a:t>2</a:t>
              </a:r>
            </a:p>
          </p:txBody>
        </p:sp>
        <p:sp>
          <p:nvSpPr>
            <p:cNvPr id="24" name="TextBox 23"/>
            <p:cNvSpPr txBox="1"/>
            <p:nvPr/>
          </p:nvSpPr>
          <p:spPr>
            <a:xfrm>
              <a:off x="4002470" y="3059916"/>
              <a:ext cx="6486689" cy="1615827"/>
            </a:xfrm>
            <a:prstGeom prst="rect">
              <a:avLst/>
            </a:prstGeom>
            <a:noFill/>
          </p:spPr>
          <p:txBody>
            <a:bodyPr wrap="square" rtlCol="0">
              <a:spAutoFit/>
            </a:bodyPr>
            <a:lstStyle/>
            <a:p>
              <a:r>
                <a:rPr lang="en-US" sz="3300" dirty="0">
                  <a:latin typeface="Calibri" charset="0"/>
                  <a:ea typeface="Calibri" charset="0"/>
                  <a:cs typeface="Calibri" charset="0"/>
                </a:rPr>
                <a:t>Understand why “paying attention” to transitions is essential for making progress towards UHC</a:t>
              </a:r>
            </a:p>
          </p:txBody>
        </p:sp>
      </p:grpSp>
      <p:grpSp>
        <p:nvGrpSpPr>
          <p:cNvPr id="26" name="Group 25"/>
          <p:cNvGrpSpPr/>
          <p:nvPr/>
        </p:nvGrpSpPr>
        <p:grpSpPr>
          <a:xfrm>
            <a:off x="3169148" y="4091652"/>
            <a:ext cx="7330983" cy="1615827"/>
            <a:chOff x="3169149" y="3964093"/>
            <a:chExt cx="7330983" cy="1615827"/>
          </a:xfrm>
        </p:grpSpPr>
        <p:sp>
          <p:nvSpPr>
            <p:cNvPr id="27" name="Oval 26"/>
            <p:cNvSpPr/>
            <p:nvPr/>
          </p:nvSpPr>
          <p:spPr>
            <a:xfrm>
              <a:off x="3169149" y="4126497"/>
              <a:ext cx="674965" cy="674965"/>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bg1"/>
                  </a:solidFill>
                  <a:latin typeface="Calibri" charset="0"/>
                  <a:ea typeface="Calibri" charset="0"/>
                  <a:cs typeface="Calibri" charset="0"/>
                </a:rPr>
                <a:t>3</a:t>
              </a:r>
            </a:p>
          </p:txBody>
        </p:sp>
        <p:sp>
          <p:nvSpPr>
            <p:cNvPr id="28" name="TextBox 27"/>
            <p:cNvSpPr txBox="1"/>
            <p:nvPr/>
          </p:nvSpPr>
          <p:spPr>
            <a:xfrm>
              <a:off x="4013443" y="3964093"/>
              <a:ext cx="6486689" cy="1615827"/>
            </a:xfrm>
            <a:prstGeom prst="rect">
              <a:avLst/>
            </a:prstGeom>
            <a:noFill/>
          </p:spPr>
          <p:txBody>
            <a:bodyPr wrap="square" rtlCol="0">
              <a:spAutoFit/>
            </a:bodyPr>
            <a:lstStyle/>
            <a:p>
              <a:r>
                <a:rPr lang="en-US" sz="3300" dirty="0">
                  <a:latin typeface="Calibri" charset="0"/>
                  <a:ea typeface="Calibri" charset="0"/>
                  <a:cs typeface="Calibri" charset="0"/>
                </a:rPr>
                <a:t>Discuss challenges and opportunities faced by transition from development assistance</a:t>
              </a:r>
            </a:p>
          </p:txBody>
        </p:sp>
      </p:grpSp>
      <p:cxnSp>
        <p:nvCxnSpPr>
          <p:cNvPr id="29" name="Straight Connector 28"/>
          <p:cNvCxnSpPr/>
          <p:nvPr/>
        </p:nvCxnSpPr>
        <p:spPr>
          <a:xfrm>
            <a:off x="3003206" y="4118768"/>
            <a:ext cx="7790300" cy="0"/>
          </a:xfrm>
          <a:prstGeom prst="line">
            <a:avLst/>
          </a:prstGeom>
          <a:ln w="19050">
            <a:solidFill>
              <a:schemeClr val="tx1">
                <a:lumMod val="50000"/>
                <a:lumOff val="50000"/>
              </a:schemeClr>
            </a:solidFill>
            <a:tailEnd type="none"/>
          </a:ln>
        </p:spPr>
        <p:style>
          <a:lnRef idx="1">
            <a:schemeClr val="dk1"/>
          </a:lnRef>
          <a:fillRef idx="0">
            <a:schemeClr val="dk1"/>
          </a:fillRef>
          <a:effectRef idx="0">
            <a:schemeClr val="dk1"/>
          </a:effectRef>
          <a:fontRef idx="minor">
            <a:schemeClr val="tx1"/>
          </a:fontRef>
        </p:style>
      </p:cxnSp>
      <p:sp>
        <p:nvSpPr>
          <p:cNvPr id="30" name="Rectangle 29"/>
          <p:cNvSpPr/>
          <p:nvPr/>
        </p:nvSpPr>
        <p:spPr>
          <a:xfrm>
            <a:off x="3078948" y="1181847"/>
            <a:ext cx="7790300" cy="1026108"/>
          </a:xfrm>
          <a:prstGeom prst="rect">
            <a:avLst/>
          </a:prstGeom>
          <a:solidFill>
            <a:srgbClr val="AFE2F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Narrow" panose="020B0606020202030204" pitchFamily="34" charset="0"/>
            </a:endParaRPr>
          </a:p>
        </p:txBody>
      </p:sp>
      <p:grpSp>
        <p:nvGrpSpPr>
          <p:cNvPr id="6" name="Group 5"/>
          <p:cNvGrpSpPr/>
          <p:nvPr/>
        </p:nvGrpSpPr>
        <p:grpSpPr>
          <a:xfrm>
            <a:off x="3244891" y="1433188"/>
            <a:ext cx="7930099" cy="674965"/>
            <a:chOff x="3169149" y="2042784"/>
            <a:chExt cx="7930099" cy="674965"/>
          </a:xfrm>
        </p:grpSpPr>
        <p:sp>
          <p:nvSpPr>
            <p:cNvPr id="19" name="Oval 18"/>
            <p:cNvSpPr/>
            <p:nvPr/>
          </p:nvSpPr>
          <p:spPr>
            <a:xfrm>
              <a:off x="3169149" y="2042784"/>
              <a:ext cx="674965" cy="674965"/>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bg1"/>
                  </a:solidFill>
                  <a:latin typeface="Calibri" charset="0"/>
                  <a:ea typeface="Calibri" charset="0"/>
                  <a:cs typeface="Calibri" charset="0"/>
                </a:rPr>
                <a:t>1</a:t>
              </a:r>
            </a:p>
          </p:txBody>
        </p:sp>
        <p:sp>
          <p:nvSpPr>
            <p:cNvPr id="20" name="TextBox 19"/>
            <p:cNvSpPr txBox="1"/>
            <p:nvPr/>
          </p:nvSpPr>
          <p:spPr>
            <a:xfrm>
              <a:off x="3926728" y="2068144"/>
              <a:ext cx="7172520" cy="600164"/>
            </a:xfrm>
            <a:prstGeom prst="rect">
              <a:avLst/>
            </a:prstGeom>
            <a:noFill/>
          </p:spPr>
          <p:txBody>
            <a:bodyPr wrap="square" rtlCol="0">
              <a:spAutoFit/>
            </a:bodyPr>
            <a:lstStyle/>
            <a:p>
              <a:r>
                <a:rPr lang="en-US" sz="3300" b="1" dirty="0">
                  <a:latin typeface="Calibri" charset="0"/>
                  <a:ea typeface="Calibri" charset="0"/>
                  <a:cs typeface="Calibri" charset="0"/>
                </a:rPr>
                <a:t>Review transitions affecting health </a:t>
              </a:r>
            </a:p>
          </p:txBody>
        </p:sp>
      </p:grpSp>
      <p:cxnSp>
        <p:nvCxnSpPr>
          <p:cNvPr id="13" name="Straight Connector 12"/>
          <p:cNvCxnSpPr/>
          <p:nvPr/>
        </p:nvCxnSpPr>
        <p:spPr>
          <a:xfrm>
            <a:off x="3003206" y="2283724"/>
            <a:ext cx="7790300" cy="0"/>
          </a:xfrm>
          <a:prstGeom prst="line">
            <a:avLst/>
          </a:prstGeom>
          <a:ln w="19050">
            <a:solidFill>
              <a:schemeClr val="tx1">
                <a:lumMod val="50000"/>
                <a:lumOff val="50000"/>
              </a:schemeClr>
            </a:solidFill>
            <a:tailEnd type="none"/>
          </a:ln>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id="{4C8A6DD5-1534-4988-A2C9-FC757800C5B6}"/>
              </a:ext>
            </a:extLst>
          </p:cNvPr>
          <p:cNvSpPr>
            <a:spLocks noGrp="1"/>
          </p:cNvSpPr>
          <p:nvPr>
            <p:ph type="sldNum" sz="quarter" idx="12"/>
          </p:nvPr>
        </p:nvSpPr>
        <p:spPr/>
        <p:txBody>
          <a:bodyPr/>
          <a:lstStyle/>
          <a:p>
            <a:fld id="{835E5D8D-E4A4-0641-A6C4-02DA5BE4038A}" type="slidenum">
              <a:rPr lang="en-US" smtClean="0"/>
              <a:t>3</a:t>
            </a:fld>
            <a:endParaRPr lang="en-US"/>
          </a:p>
        </p:txBody>
      </p:sp>
    </p:spTree>
    <p:extLst>
      <p:ext uri="{BB962C8B-B14F-4D97-AF65-F5344CB8AC3E}">
        <p14:creationId xmlns:p14="http://schemas.microsoft.com/office/powerpoint/2010/main" val="1717599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28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4248E3E-E2B6-48EE-A47A-5177A23EDE87}"/>
              </a:ext>
            </a:extLst>
          </p:cNvPr>
          <p:cNvSpPr>
            <a:spLocks noGrp="1"/>
          </p:cNvSpPr>
          <p:nvPr>
            <p:ph type="title"/>
          </p:nvPr>
        </p:nvSpPr>
        <p:spPr>
          <a:xfrm>
            <a:off x="9093496" y="618681"/>
            <a:ext cx="2613872" cy="4794567"/>
          </a:xfrm>
        </p:spPr>
        <p:txBody>
          <a:bodyPr>
            <a:normAutofit/>
          </a:bodyPr>
          <a:lstStyle/>
          <a:p>
            <a:r>
              <a:rPr lang="en-US" sz="3300" b="1" dirty="0">
                <a:solidFill>
                  <a:srgbClr val="FFFFFF"/>
                </a:solidFill>
              </a:rPr>
              <a:t>What do you think are the two major issues for transition from development assistance in Armenia?</a:t>
            </a:r>
          </a:p>
        </p:txBody>
      </p:sp>
      <p:sp>
        <p:nvSpPr>
          <p:cNvPr id="139"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Image result for navigate">
            <a:extLst>
              <a:ext uri="{FF2B5EF4-FFF2-40B4-BE49-F238E27FC236}">
                <a16:creationId xmlns:a16="http://schemas.microsoft.com/office/drawing/2014/main" id="{E8431157-425C-44F1-BC2D-B7F3721223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25" r="526" b="2"/>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7A0B5231-3821-4234-893A-0A45E3798ABC}"/>
              </a:ext>
            </a:extLst>
          </p:cNvPr>
          <p:cNvSpPr>
            <a:spLocks noGrp="1"/>
          </p:cNvSpPr>
          <p:nvPr>
            <p:ph type="sldNum" sz="quarter" idx="12"/>
          </p:nvPr>
        </p:nvSpPr>
        <p:spPr>
          <a:xfrm>
            <a:off x="8610600" y="6356350"/>
            <a:ext cx="2743200" cy="365125"/>
          </a:xfrm>
        </p:spPr>
        <p:txBody>
          <a:bodyPr>
            <a:normAutofit/>
          </a:bodyPr>
          <a:lstStyle/>
          <a:p>
            <a:pPr>
              <a:spcAft>
                <a:spcPts val="600"/>
              </a:spcAft>
            </a:pPr>
            <a:fld id="{835E5D8D-E4A4-0641-A6C4-02DA5BE4038A}" type="slidenum">
              <a:rPr lang="en-US">
                <a:solidFill>
                  <a:srgbClr val="FFFFFF"/>
                </a:solidFill>
              </a:rPr>
              <a:pPr>
                <a:spcAft>
                  <a:spcPts val="600"/>
                </a:spcAft>
              </a:pPr>
              <a:t>30</a:t>
            </a:fld>
            <a:endParaRPr lang="en-US">
              <a:solidFill>
                <a:srgbClr val="FFFFFF"/>
              </a:solidFill>
            </a:endParaRPr>
          </a:p>
        </p:txBody>
      </p:sp>
      <p:sp>
        <p:nvSpPr>
          <p:cNvPr id="8" name="Title 3">
            <a:extLst>
              <a:ext uri="{FF2B5EF4-FFF2-40B4-BE49-F238E27FC236}">
                <a16:creationId xmlns:a16="http://schemas.microsoft.com/office/drawing/2014/main" id="{393F1FCE-C4AB-4457-B50C-91999AD837A7}"/>
              </a:ext>
            </a:extLst>
          </p:cNvPr>
          <p:cNvSpPr txBox="1">
            <a:spLocks/>
          </p:cNvSpPr>
          <p:nvPr/>
        </p:nvSpPr>
        <p:spPr>
          <a:xfrm>
            <a:off x="697230" y="5532437"/>
            <a:ext cx="1164717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600" b="1" dirty="0"/>
          </a:p>
        </p:txBody>
      </p:sp>
    </p:spTree>
    <p:extLst>
      <p:ext uri="{BB962C8B-B14F-4D97-AF65-F5344CB8AC3E}">
        <p14:creationId xmlns:p14="http://schemas.microsoft.com/office/powerpoint/2010/main" val="1585863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77092" y="1057553"/>
            <a:ext cx="1867757" cy="4637393"/>
          </a:xfrm>
          <a:prstGeom prst="rect">
            <a:avLst/>
          </a:prstGeom>
          <a:solidFill>
            <a:srgbClr val="002060"/>
          </a:solidFill>
          <a:ln w="635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300" b="1" dirty="0">
                <a:solidFill>
                  <a:prstClr val="white"/>
                </a:solidFill>
              </a:rPr>
              <a:t>Outline</a:t>
            </a:r>
          </a:p>
        </p:txBody>
      </p:sp>
      <p:sp>
        <p:nvSpPr>
          <p:cNvPr id="16" name="Rectangle 15"/>
          <p:cNvSpPr/>
          <p:nvPr/>
        </p:nvSpPr>
        <p:spPr>
          <a:xfrm>
            <a:off x="2844849" y="1057553"/>
            <a:ext cx="8092091" cy="4639862"/>
          </a:xfrm>
          <a:prstGeom prst="rect">
            <a:avLst/>
          </a:prstGeom>
          <a:solidFill>
            <a:schemeClr val="bg1"/>
          </a:solidFill>
          <a:ln w="635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Narrow" panose="020B0606020202030204" pitchFamily="34" charset="0"/>
            </a:endParaRPr>
          </a:p>
        </p:txBody>
      </p:sp>
      <p:cxnSp>
        <p:nvCxnSpPr>
          <p:cNvPr id="29" name="Straight Connector 28"/>
          <p:cNvCxnSpPr/>
          <p:nvPr/>
        </p:nvCxnSpPr>
        <p:spPr>
          <a:xfrm>
            <a:off x="3003206" y="4118768"/>
            <a:ext cx="7790300" cy="0"/>
          </a:xfrm>
          <a:prstGeom prst="line">
            <a:avLst/>
          </a:prstGeom>
          <a:ln w="19050">
            <a:solidFill>
              <a:schemeClr val="tx1">
                <a:lumMod val="50000"/>
                <a:lumOff val="50000"/>
              </a:schemeClr>
            </a:solidFill>
            <a:tailEnd type="none"/>
          </a:ln>
        </p:spPr>
        <p:style>
          <a:lnRef idx="1">
            <a:schemeClr val="dk1"/>
          </a:lnRef>
          <a:fillRef idx="0">
            <a:schemeClr val="dk1"/>
          </a:fillRef>
          <a:effectRef idx="0">
            <a:schemeClr val="dk1"/>
          </a:effectRef>
          <a:fontRef idx="minor">
            <a:schemeClr val="tx1"/>
          </a:fontRef>
        </p:style>
      </p:cxnSp>
      <p:grpSp>
        <p:nvGrpSpPr>
          <p:cNvPr id="6" name="Group 5"/>
          <p:cNvGrpSpPr/>
          <p:nvPr/>
        </p:nvGrpSpPr>
        <p:grpSpPr>
          <a:xfrm>
            <a:off x="3244891" y="1433188"/>
            <a:ext cx="7930099" cy="674965"/>
            <a:chOff x="3169149" y="2042784"/>
            <a:chExt cx="7930099" cy="674965"/>
          </a:xfrm>
        </p:grpSpPr>
        <p:sp>
          <p:nvSpPr>
            <p:cNvPr id="19" name="Oval 18"/>
            <p:cNvSpPr/>
            <p:nvPr/>
          </p:nvSpPr>
          <p:spPr>
            <a:xfrm>
              <a:off x="3169149" y="2042784"/>
              <a:ext cx="674965" cy="674965"/>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bg1"/>
                  </a:solidFill>
                  <a:latin typeface="Calibri" charset="0"/>
                  <a:ea typeface="Calibri" charset="0"/>
                  <a:cs typeface="Calibri" charset="0"/>
                </a:rPr>
                <a:t>1</a:t>
              </a:r>
            </a:p>
          </p:txBody>
        </p:sp>
        <p:sp>
          <p:nvSpPr>
            <p:cNvPr id="20" name="TextBox 19"/>
            <p:cNvSpPr txBox="1"/>
            <p:nvPr/>
          </p:nvSpPr>
          <p:spPr>
            <a:xfrm>
              <a:off x="3926728" y="2068144"/>
              <a:ext cx="7172520" cy="600164"/>
            </a:xfrm>
            <a:prstGeom prst="rect">
              <a:avLst/>
            </a:prstGeom>
            <a:noFill/>
          </p:spPr>
          <p:txBody>
            <a:bodyPr wrap="square" rtlCol="0">
              <a:spAutoFit/>
            </a:bodyPr>
            <a:lstStyle/>
            <a:p>
              <a:r>
                <a:rPr lang="en-US" sz="3300" dirty="0">
                  <a:latin typeface="Calibri" charset="0"/>
                  <a:ea typeface="Calibri" charset="0"/>
                  <a:cs typeface="Calibri" charset="0"/>
                </a:rPr>
                <a:t>Review transitions affecting health </a:t>
              </a:r>
            </a:p>
          </p:txBody>
        </p:sp>
      </p:grpSp>
      <p:cxnSp>
        <p:nvCxnSpPr>
          <p:cNvPr id="13" name="Straight Connector 12"/>
          <p:cNvCxnSpPr/>
          <p:nvPr/>
        </p:nvCxnSpPr>
        <p:spPr>
          <a:xfrm>
            <a:off x="3003206" y="2283724"/>
            <a:ext cx="7790300" cy="0"/>
          </a:xfrm>
          <a:prstGeom prst="line">
            <a:avLst/>
          </a:prstGeom>
          <a:ln w="19050">
            <a:solidFill>
              <a:schemeClr val="tx1">
                <a:lumMod val="50000"/>
                <a:lumOff val="50000"/>
              </a:schemeClr>
            </a:solidFill>
            <a:tailEnd type="non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B3BD350B-2D4A-48DD-8063-517C04C36CAE}"/>
              </a:ext>
            </a:extLst>
          </p:cNvPr>
          <p:cNvSpPr/>
          <p:nvPr/>
        </p:nvSpPr>
        <p:spPr>
          <a:xfrm>
            <a:off x="3003206" y="4135179"/>
            <a:ext cx="7790300" cy="1559768"/>
          </a:xfrm>
          <a:prstGeom prst="rect">
            <a:avLst/>
          </a:prstGeom>
          <a:solidFill>
            <a:srgbClr val="AFE2FF"/>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Narrow" panose="020B0606020202030204" pitchFamily="34" charset="0"/>
            </a:endParaRPr>
          </a:p>
        </p:txBody>
      </p:sp>
      <p:sp>
        <p:nvSpPr>
          <p:cNvPr id="23" name="Oval 22"/>
          <p:cNvSpPr/>
          <p:nvPr/>
        </p:nvSpPr>
        <p:spPr>
          <a:xfrm>
            <a:off x="3217206" y="2754035"/>
            <a:ext cx="674965" cy="674965"/>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bg1"/>
                </a:solidFill>
                <a:latin typeface="Calibri" charset="0"/>
                <a:ea typeface="Calibri" charset="0"/>
                <a:cs typeface="Calibri" charset="0"/>
              </a:rPr>
              <a:t>2</a:t>
            </a:r>
          </a:p>
        </p:txBody>
      </p:sp>
      <p:sp>
        <p:nvSpPr>
          <p:cNvPr id="24" name="TextBox 23"/>
          <p:cNvSpPr txBox="1"/>
          <p:nvPr/>
        </p:nvSpPr>
        <p:spPr>
          <a:xfrm>
            <a:off x="4002470" y="2418821"/>
            <a:ext cx="6486689" cy="1615827"/>
          </a:xfrm>
          <a:prstGeom prst="rect">
            <a:avLst/>
          </a:prstGeom>
          <a:noFill/>
        </p:spPr>
        <p:txBody>
          <a:bodyPr wrap="square" rtlCol="0">
            <a:spAutoFit/>
          </a:bodyPr>
          <a:lstStyle/>
          <a:p>
            <a:r>
              <a:rPr lang="en-US" sz="3300" dirty="0">
                <a:latin typeface="Calibri" charset="0"/>
                <a:ea typeface="Calibri" charset="0"/>
                <a:cs typeface="Calibri" charset="0"/>
              </a:rPr>
              <a:t>Understand why “paying attention” to transitions is essential for making progress towards UHC</a:t>
            </a:r>
          </a:p>
        </p:txBody>
      </p:sp>
      <p:sp>
        <p:nvSpPr>
          <p:cNvPr id="27" name="Oval 26"/>
          <p:cNvSpPr/>
          <p:nvPr/>
        </p:nvSpPr>
        <p:spPr>
          <a:xfrm>
            <a:off x="3169148" y="4254056"/>
            <a:ext cx="674965" cy="674965"/>
          </a:xfrm>
          <a:prstGeom prst="ellipse">
            <a:avLst/>
          </a:prstGeom>
          <a:solidFill>
            <a:schemeClr val="accent1">
              <a:lumMod val="75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b="1" dirty="0">
                <a:solidFill>
                  <a:schemeClr val="bg1"/>
                </a:solidFill>
                <a:latin typeface="Calibri" charset="0"/>
                <a:ea typeface="Calibri" charset="0"/>
                <a:cs typeface="Calibri" charset="0"/>
              </a:rPr>
              <a:t>3</a:t>
            </a:r>
          </a:p>
        </p:txBody>
      </p:sp>
      <p:sp>
        <p:nvSpPr>
          <p:cNvPr id="28" name="TextBox 27"/>
          <p:cNvSpPr txBox="1"/>
          <p:nvPr/>
        </p:nvSpPr>
        <p:spPr>
          <a:xfrm>
            <a:off x="4013442" y="4091652"/>
            <a:ext cx="6486689" cy="1615827"/>
          </a:xfrm>
          <a:prstGeom prst="rect">
            <a:avLst/>
          </a:prstGeom>
          <a:noFill/>
        </p:spPr>
        <p:txBody>
          <a:bodyPr wrap="square" rtlCol="0">
            <a:spAutoFit/>
          </a:bodyPr>
          <a:lstStyle/>
          <a:p>
            <a:r>
              <a:rPr lang="en-US" sz="3300" b="1" dirty="0">
                <a:latin typeface="Calibri" charset="0"/>
                <a:ea typeface="Calibri" charset="0"/>
                <a:cs typeface="Calibri" charset="0"/>
              </a:rPr>
              <a:t>Discuss challenges and opportunities faced by transition from development assistance</a:t>
            </a:r>
          </a:p>
        </p:txBody>
      </p:sp>
      <p:sp>
        <p:nvSpPr>
          <p:cNvPr id="2" name="Slide Number Placeholder 1">
            <a:extLst>
              <a:ext uri="{FF2B5EF4-FFF2-40B4-BE49-F238E27FC236}">
                <a16:creationId xmlns:a16="http://schemas.microsoft.com/office/drawing/2014/main" id="{1F6693A4-F999-4BE5-BD4F-75EA2C685CE7}"/>
              </a:ext>
            </a:extLst>
          </p:cNvPr>
          <p:cNvSpPr>
            <a:spLocks noGrp="1"/>
          </p:cNvSpPr>
          <p:nvPr>
            <p:ph type="sldNum" sz="quarter" idx="12"/>
          </p:nvPr>
        </p:nvSpPr>
        <p:spPr/>
        <p:txBody>
          <a:bodyPr/>
          <a:lstStyle/>
          <a:p>
            <a:fld id="{835E5D8D-E4A4-0641-A6C4-02DA5BE4038A}" type="slidenum">
              <a:rPr lang="en-US" smtClean="0"/>
              <a:t>31</a:t>
            </a:fld>
            <a:endParaRPr lang="en-US"/>
          </a:p>
        </p:txBody>
      </p:sp>
    </p:spTree>
    <p:extLst>
      <p:ext uri="{BB962C8B-B14F-4D97-AF65-F5344CB8AC3E}">
        <p14:creationId xmlns:p14="http://schemas.microsoft.com/office/powerpoint/2010/main" val="4047031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2CBB9-5D2F-43F3-9050-FC7285ADF9F2}"/>
              </a:ext>
            </a:extLst>
          </p:cNvPr>
          <p:cNvSpPr>
            <a:spLocks noGrp="1"/>
          </p:cNvSpPr>
          <p:nvPr>
            <p:ph type="title"/>
          </p:nvPr>
        </p:nvSpPr>
        <p:spPr>
          <a:xfrm>
            <a:off x="1118215" y="1269255"/>
            <a:ext cx="5956353" cy="3038947"/>
          </a:xfrm>
        </p:spPr>
        <p:txBody>
          <a:bodyPr vert="horz" lIns="91440" tIns="45720" rIns="91440" bIns="45720" rtlCol="0" anchor="b">
            <a:normAutofit fontScale="90000"/>
          </a:bodyPr>
          <a:lstStyle/>
          <a:p>
            <a:pPr algn="r"/>
            <a:r>
              <a:rPr lang="en-US" sz="5400" dirty="0">
                <a:solidFill>
                  <a:srgbClr val="FFFFFF"/>
                </a:solidFill>
                <a:latin typeface="+mj-lt"/>
                <a:cs typeface="+mj-cs"/>
              </a:rPr>
              <a:t>Financing and governance: Challenges and opportunities</a:t>
            </a:r>
            <a:endParaRPr lang="en-US" sz="5400" kern="1200" dirty="0">
              <a:solidFill>
                <a:srgbClr val="FFFFFF"/>
              </a:solidFill>
              <a:latin typeface="+mj-lt"/>
              <a:ea typeface="+mj-ea"/>
              <a:cs typeface="+mj-cs"/>
            </a:endParaRPr>
          </a:p>
        </p:txBody>
      </p:sp>
      <p:cxnSp>
        <p:nvCxnSpPr>
          <p:cNvPr id="16" name="Straight Connector 15">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3B41A56-3F3D-4A5F-B371-917D978270C6}"/>
              </a:ext>
            </a:extLst>
          </p:cNvPr>
          <p:cNvSpPr>
            <a:spLocks noGrp="1"/>
          </p:cNvSpPr>
          <p:nvPr>
            <p:ph type="sldNum" sz="quarter" idx="12"/>
          </p:nvPr>
        </p:nvSpPr>
        <p:spPr/>
        <p:txBody>
          <a:bodyPr/>
          <a:lstStyle/>
          <a:p>
            <a:pPr>
              <a:defRPr/>
            </a:pPr>
            <a:fld id="{E0D8E988-6C0E-420E-BE45-97BA1944944A}" type="slidenum">
              <a:rPr lang="en-US" smtClean="0"/>
              <a:pPr>
                <a:defRPr/>
              </a:pPr>
              <a:t>32</a:t>
            </a:fld>
            <a:endParaRPr lang="en-US" dirty="0"/>
          </a:p>
        </p:txBody>
      </p:sp>
    </p:spTree>
    <p:extLst>
      <p:ext uri="{BB962C8B-B14F-4D97-AF65-F5344CB8AC3E}">
        <p14:creationId xmlns:p14="http://schemas.microsoft.com/office/powerpoint/2010/main" val="3169312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BC0587F-7FA5-4551-A3DE-A9042EC846FC}" type="slidenum">
              <a:rPr lang="en-US" altLang="en-US" smtClean="0">
                <a:solidFill>
                  <a:srgbClr val="FFFFFF"/>
                </a:solidFill>
              </a:rPr>
              <a:pPr>
                <a:defRPr/>
              </a:pPr>
              <a:t>33</a:t>
            </a:fld>
            <a:endParaRPr lang="en-US" altLang="en-US">
              <a:solidFill>
                <a:srgbClr val="FFFFFF"/>
              </a:solidFill>
            </a:endParaRPr>
          </a:p>
        </p:txBody>
      </p:sp>
      <p:sp>
        <p:nvSpPr>
          <p:cNvPr id="8" name="Title 3">
            <a:extLst>
              <a:ext uri="{FF2B5EF4-FFF2-40B4-BE49-F238E27FC236}">
                <a16:creationId xmlns:a16="http://schemas.microsoft.com/office/drawing/2014/main" id="{3527C6CE-6B6D-4F06-B37E-301C8DFDD442}"/>
              </a:ext>
            </a:extLst>
          </p:cNvPr>
          <p:cNvSpPr txBox="1">
            <a:spLocks/>
          </p:cNvSpPr>
          <p:nvPr/>
        </p:nvSpPr>
        <p:spPr>
          <a:xfrm>
            <a:off x="628650" y="295711"/>
            <a:ext cx="111606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400" b="1" dirty="0"/>
              <a:t>Development assistance for health in Armenia accounts for a small share of current health expenditure….</a:t>
            </a:r>
            <a:r>
              <a:rPr lang="en-US" sz="3400" b="1" u="sng" dirty="0"/>
              <a:t>BUT</a:t>
            </a:r>
            <a:endParaRPr lang="en-US" sz="3400" b="1" dirty="0"/>
          </a:p>
        </p:txBody>
      </p:sp>
      <p:sp>
        <p:nvSpPr>
          <p:cNvPr id="9" name="TextBox 8">
            <a:extLst>
              <a:ext uri="{FF2B5EF4-FFF2-40B4-BE49-F238E27FC236}">
                <a16:creationId xmlns:a16="http://schemas.microsoft.com/office/drawing/2014/main" id="{D607AC6C-DDF7-4EFF-87AE-DF3C2502AF57}"/>
              </a:ext>
            </a:extLst>
          </p:cNvPr>
          <p:cNvSpPr txBox="1"/>
          <p:nvPr/>
        </p:nvSpPr>
        <p:spPr>
          <a:xfrm>
            <a:off x="327860" y="1653312"/>
            <a:ext cx="71437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Estimated Funding from Domestic vs. External Sources in Armenia, 2016</a:t>
            </a:r>
          </a:p>
        </p:txBody>
      </p:sp>
      <p:sp>
        <p:nvSpPr>
          <p:cNvPr id="7" name="TextBox 6">
            <a:extLst>
              <a:ext uri="{FF2B5EF4-FFF2-40B4-BE49-F238E27FC236}">
                <a16:creationId xmlns:a16="http://schemas.microsoft.com/office/drawing/2014/main" id="{FE18E3E2-63EA-4D70-AF5F-8DC5C28DD108}"/>
              </a:ext>
            </a:extLst>
          </p:cNvPr>
          <p:cNvSpPr txBox="1"/>
          <p:nvPr/>
        </p:nvSpPr>
        <p:spPr>
          <a:xfrm>
            <a:off x="1146000" y="6482287"/>
            <a:ext cx="11160603" cy="276999"/>
          </a:xfrm>
          <a:prstGeom prst="rect">
            <a:avLst/>
          </a:prstGeom>
          <a:noFill/>
        </p:spPr>
        <p:txBody>
          <a:bodyPr wrap="square" rtlCol="0">
            <a:spAutoFit/>
          </a:bodyPr>
          <a:lstStyle/>
          <a:p>
            <a:r>
              <a:rPr lang="en-US" sz="1200" dirty="0"/>
              <a:t>Source: WHO, Global Health Expenditure Database, 2016 funds, Accessed in 2019 </a:t>
            </a:r>
          </a:p>
        </p:txBody>
      </p:sp>
      <p:sp>
        <p:nvSpPr>
          <p:cNvPr id="10" name="Rectangle 9">
            <a:extLst>
              <a:ext uri="{FF2B5EF4-FFF2-40B4-BE49-F238E27FC236}">
                <a16:creationId xmlns:a16="http://schemas.microsoft.com/office/drawing/2014/main" id="{724416DF-6F27-4F6F-B93A-529ED4A61F56}"/>
              </a:ext>
            </a:extLst>
          </p:cNvPr>
          <p:cNvSpPr/>
          <p:nvPr/>
        </p:nvSpPr>
        <p:spPr>
          <a:xfrm>
            <a:off x="7062536" y="2851704"/>
            <a:ext cx="4580669" cy="3305520"/>
          </a:xfrm>
          <a:prstGeom prst="rect">
            <a:avLst/>
          </a:prstGeom>
        </p:spPr>
        <p:txBody>
          <a:bodyPr wrap="square">
            <a:spAutoFit/>
          </a:bodyPr>
          <a:lstStyle/>
          <a:p>
            <a:pPr marL="285750" indent="-285750" eaLnBrk="0" hangingPunct="0">
              <a:spcBef>
                <a:spcPct val="20000"/>
              </a:spcBef>
              <a:buFont typeface="Arial" panose="020B0604020202020204" pitchFamily="34" charset="0"/>
              <a:buChar char="•"/>
            </a:pPr>
            <a:r>
              <a:rPr lang="en-US" sz="2400" dirty="0"/>
              <a:t>..a large share of program expenditures</a:t>
            </a:r>
          </a:p>
          <a:p>
            <a:pPr marL="285750" indent="-285750" eaLnBrk="0" hangingPunct="0">
              <a:spcBef>
                <a:spcPct val="20000"/>
              </a:spcBef>
              <a:buFont typeface="Arial" panose="020B0604020202020204" pitchFamily="34" charset="0"/>
              <a:buChar char="•"/>
            </a:pPr>
            <a:endParaRPr lang="en-US" sz="2400" dirty="0"/>
          </a:p>
          <a:p>
            <a:pPr marL="285750" indent="-285750" eaLnBrk="0" hangingPunct="0">
              <a:spcBef>
                <a:spcPct val="20000"/>
              </a:spcBef>
              <a:buFont typeface="Arial" panose="020B0604020202020204" pitchFamily="34" charset="0"/>
              <a:buChar char="•"/>
            </a:pPr>
            <a:r>
              <a:rPr lang="en-US" sz="2400" dirty="0"/>
              <a:t>And </a:t>
            </a:r>
            <a:r>
              <a:rPr lang="en-US" sz="2400" u="sng" dirty="0"/>
              <a:t>100% </a:t>
            </a:r>
            <a:r>
              <a:rPr lang="en-US" sz="2400" dirty="0"/>
              <a:t>of HIV prevention among key and vulnerable populations!</a:t>
            </a:r>
          </a:p>
          <a:p>
            <a:pPr eaLnBrk="0" hangingPunct="0">
              <a:spcBef>
                <a:spcPct val="20000"/>
              </a:spcBef>
            </a:pPr>
            <a:endParaRPr lang="en-US" sz="2800" dirty="0"/>
          </a:p>
          <a:p>
            <a:pPr marL="285750" indent="-285750" eaLnBrk="0" hangingPunct="0">
              <a:spcBef>
                <a:spcPct val="20000"/>
              </a:spcBef>
              <a:buFont typeface="Arial" panose="020B0604020202020204" pitchFamily="34" charset="0"/>
              <a:buChar char="•"/>
            </a:pPr>
            <a:endParaRPr lang="en-US" dirty="0"/>
          </a:p>
        </p:txBody>
      </p:sp>
      <p:pic>
        <p:nvPicPr>
          <p:cNvPr id="11" name="Picture 10">
            <a:extLst>
              <a:ext uri="{FF2B5EF4-FFF2-40B4-BE49-F238E27FC236}">
                <a16:creationId xmlns:a16="http://schemas.microsoft.com/office/drawing/2014/main" id="{D6F9217F-3571-4AA3-ADC8-958ADC4611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0042" y="2070708"/>
            <a:ext cx="4411579" cy="4411579"/>
          </a:xfrm>
          <a:prstGeom prst="rect">
            <a:avLst/>
          </a:prstGeom>
        </p:spPr>
      </p:pic>
    </p:spTree>
    <p:extLst>
      <p:ext uri="{BB962C8B-B14F-4D97-AF65-F5344CB8AC3E}">
        <p14:creationId xmlns:p14="http://schemas.microsoft.com/office/powerpoint/2010/main" val="2013803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7AE7-77DC-4BFB-8B92-37250D278B08}"/>
              </a:ext>
            </a:extLst>
          </p:cNvPr>
          <p:cNvSpPr>
            <a:spLocks noGrp="1"/>
          </p:cNvSpPr>
          <p:nvPr>
            <p:ph type="title"/>
          </p:nvPr>
        </p:nvSpPr>
        <p:spPr/>
        <p:txBody>
          <a:bodyPr>
            <a:normAutofit/>
          </a:bodyPr>
          <a:lstStyle/>
          <a:p>
            <a:r>
              <a:rPr lang="en-US" sz="4000" b="1" dirty="0"/>
              <a:t>The transition of financing from Gavi support in Armenia has been successful to date</a:t>
            </a:r>
            <a:endParaRPr lang="en-US" sz="4000" dirty="0"/>
          </a:p>
        </p:txBody>
      </p:sp>
      <p:sp>
        <p:nvSpPr>
          <p:cNvPr id="3" name="Content Placeholder 2">
            <a:extLst>
              <a:ext uri="{FF2B5EF4-FFF2-40B4-BE49-F238E27FC236}">
                <a16:creationId xmlns:a16="http://schemas.microsoft.com/office/drawing/2014/main" id="{A0DE9912-A9B0-41B1-B2AE-853C645D7F80}"/>
              </a:ext>
            </a:extLst>
          </p:cNvPr>
          <p:cNvSpPr>
            <a:spLocks noGrp="1"/>
          </p:cNvSpPr>
          <p:nvPr>
            <p:ph idx="1"/>
          </p:nvPr>
        </p:nvSpPr>
        <p:spPr>
          <a:xfrm>
            <a:off x="397043" y="1825625"/>
            <a:ext cx="5574632" cy="4351338"/>
          </a:xfrm>
        </p:spPr>
        <p:txBody>
          <a:bodyPr>
            <a:normAutofit fontScale="70000" lnSpcReduction="20000"/>
          </a:bodyPr>
          <a:lstStyle/>
          <a:p>
            <a:endParaRPr lang="en-US" dirty="0"/>
          </a:p>
          <a:p>
            <a:pPr>
              <a:lnSpc>
                <a:spcPct val="120000"/>
              </a:lnSpc>
            </a:pPr>
            <a:r>
              <a:rPr lang="en-US" dirty="0"/>
              <a:t>Gavi invested $6.6 million from 2001-2018  </a:t>
            </a:r>
          </a:p>
          <a:p>
            <a:pPr>
              <a:lnSpc>
                <a:spcPct val="120000"/>
              </a:lnSpc>
            </a:pPr>
            <a:endParaRPr lang="en-US" dirty="0"/>
          </a:p>
          <a:p>
            <a:pPr>
              <a:lnSpc>
                <a:spcPct val="120000"/>
              </a:lnSpc>
            </a:pPr>
            <a:r>
              <a:rPr lang="en-US" dirty="0"/>
              <a:t>Much of this support has been to support the introduction of new vaccines, (Hepatitis B, Pentavalent, Pneumococcal, Rotavirus, Inactivated Polio Vaccine and HPV) that are </a:t>
            </a:r>
            <a:r>
              <a:rPr lang="en-US" u="sng" dirty="0"/>
              <a:t>now fully financed </a:t>
            </a:r>
            <a:r>
              <a:rPr lang="en-US" dirty="0"/>
              <a:t>by government</a:t>
            </a:r>
          </a:p>
          <a:p>
            <a:pPr>
              <a:lnSpc>
                <a:spcPct val="120000"/>
              </a:lnSpc>
            </a:pPr>
            <a:endParaRPr lang="en-US" dirty="0"/>
          </a:p>
          <a:p>
            <a:pPr>
              <a:lnSpc>
                <a:spcPct val="120000"/>
              </a:lnSpc>
            </a:pPr>
            <a:r>
              <a:rPr lang="en-US" dirty="0"/>
              <a:t>Immunization service delivery is embedded in primary health care and financed by government resources</a:t>
            </a:r>
          </a:p>
        </p:txBody>
      </p:sp>
      <p:sp>
        <p:nvSpPr>
          <p:cNvPr id="4" name="Slide Number Placeholder 3">
            <a:extLst>
              <a:ext uri="{FF2B5EF4-FFF2-40B4-BE49-F238E27FC236}">
                <a16:creationId xmlns:a16="http://schemas.microsoft.com/office/drawing/2014/main" id="{6AB09A06-CCD4-418C-A07C-AF272B652E1A}"/>
              </a:ext>
            </a:extLst>
          </p:cNvPr>
          <p:cNvSpPr>
            <a:spLocks noGrp="1"/>
          </p:cNvSpPr>
          <p:nvPr>
            <p:ph type="sldNum" sz="quarter" idx="12"/>
          </p:nvPr>
        </p:nvSpPr>
        <p:spPr/>
        <p:txBody>
          <a:bodyPr/>
          <a:lstStyle/>
          <a:p>
            <a:fld id="{835E5D8D-E4A4-0641-A6C4-02DA5BE4038A}" type="slidenum">
              <a:rPr lang="en-US" smtClean="0"/>
              <a:t>34</a:t>
            </a:fld>
            <a:endParaRPr lang="en-US"/>
          </a:p>
        </p:txBody>
      </p:sp>
      <p:graphicFrame>
        <p:nvGraphicFramePr>
          <p:cNvPr id="6" name="Chart 5">
            <a:extLst>
              <a:ext uri="{FF2B5EF4-FFF2-40B4-BE49-F238E27FC236}">
                <a16:creationId xmlns:a16="http://schemas.microsoft.com/office/drawing/2014/main" id="{DDD2B9C8-3AEF-4416-B565-DF4509586F3E}"/>
              </a:ext>
            </a:extLst>
          </p:cNvPr>
          <p:cNvGraphicFramePr>
            <a:graphicFrameLocks/>
          </p:cNvGraphicFramePr>
          <p:nvPr>
            <p:extLst>
              <p:ext uri="{D42A27DB-BD31-4B8C-83A1-F6EECF244321}">
                <p14:modId xmlns:p14="http://schemas.microsoft.com/office/powerpoint/2010/main" val="3013958953"/>
              </p:ext>
            </p:extLst>
          </p:nvPr>
        </p:nvGraphicFramePr>
        <p:xfrm>
          <a:off x="6220326" y="1825625"/>
          <a:ext cx="5140401"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30886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1BFCE-5899-4AA0-AC32-DB5446ECADE8}"/>
              </a:ext>
            </a:extLst>
          </p:cNvPr>
          <p:cNvSpPr>
            <a:spLocks noGrp="1"/>
          </p:cNvSpPr>
          <p:nvPr>
            <p:ph type="title"/>
          </p:nvPr>
        </p:nvSpPr>
        <p:spPr/>
        <p:txBody>
          <a:bodyPr>
            <a:normAutofit/>
          </a:bodyPr>
          <a:lstStyle/>
          <a:p>
            <a:r>
              <a:rPr lang="en-US" sz="3600" b="1" dirty="0"/>
              <a:t>The Government of Armenia has demonstrated strong commitment to immunization historically </a:t>
            </a:r>
          </a:p>
        </p:txBody>
      </p:sp>
      <p:graphicFrame>
        <p:nvGraphicFramePr>
          <p:cNvPr id="5" name="Chart 4">
            <a:extLst>
              <a:ext uri="{FF2B5EF4-FFF2-40B4-BE49-F238E27FC236}">
                <a16:creationId xmlns:a16="http://schemas.microsoft.com/office/drawing/2014/main" id="{93AF25C3-42DA-4DE1-8931-5FCDE71F00EE}"/>
              </a:ext>
            </a:extLst>
          </p:cNvPr>
          <p:cNvGraphicFramePr>
            <a:graphicFrameLocks/>
          </p:cNvGraphicFramePr>
          <p:nvPr>
            <p:extLst>
              <p:ext uri="{D42A27DB-BD31-4B8C-83A1-F6EECF244321}">
                <p14:modId xmlns:p14="http://schemas.microsoft.com/office/powerpoint/2010/main" val="1270774679"/>
              </p:ext>
            </p:extLst>
          </p:nvPr>
        </p:nvGraphicFramePr>
        <p:xfrm>
          <a:off x="477251" y="1840832"/>
          <a:ext cx="5618749" cy="449981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B949830-1304-40B3-83EB-680898D1DF7A}"/>
              </a:ext>
            </a:extLst>
          </p:cNvPr>
          <p:cNvSpPr txBox="1"/>
          <p:nvPr/>
        </p:nvSpPr>
        <p:spPr>
          <a:xfrm>
            <a:off x="6493042" y="1566512"/>
            <a:ext cx="4860758" cy="5355312"/>
          </a:xfrm>
          <a:prstGeom prst="rect">
            <a:avLst/>
          </a:prstGeom>
          <a:noFill/>
        </p:spPr>
        <p:txBody>
          <a:bodyPr wrap="square" rtlCol="0">
            <a:spAutoFit/>
          </a:bodyPr>
          <a:lstStyle/>
          <a:p>
            <a:endParaRPr lang="en-US" dirty="0"/>
          </a:p>
          <a:p>
            <a:pPr marL="285750" indent="-285750">
              <a:buFont typeface="Wingdings" panose="05000000000000000000" pitchFamily="2" charset="2"/>
              <a:buChar char="ü"/>
            </a:pPr>
            <a:r>
              <a:rPr lang="en-US" dirty="0"/>
              <a:t>Spending on immunization has been protected even in the face of stagnant health spending</a:t>
            </a:r>
          </a:p>
          <a:p>
            <a:endParaRPr lang="en-US" dirty="0"/>
          </a:p>
          <a:p>
            <a:pPr marL="285750" indent="-285750">
              <a:buFont typeface="Wingdings" panose="05000000000000000000" pitchFamily="2" charset="2"/>
              <a:buChar char="ü"/>
            </a:pPr>
            <a:r>
              <a:rPr lang="en-US" dirty="0"/>
              <a:t>Even when the health budget was cut by 7% from 2017 to 2018, immunization spending decreased only marginally (by 0.5%)</a:t>
            </a:r>
          </a:p>
          <a:p>
            <a:endParaRPr lang="en-US" dirty="0"/>
          </a:p>
          <a:p>
            <a:pPr marL="285750" indent="-285750">
              <a:buFont typeface="Wingdings" panose="05000000000000000000" pitchFamily="2" charset="2"/>
              <a:buChar char="ü"/>
            </a:pPr>
            <a:r>
              <a:rPr lang="en-US" dirty="0"/>
              <a:t>During this time, government spending on immunization increased from 0.6% to 2.1% of health budget, while health’s share of government financing remained stagnant</a:t>
            </a:r>
          </a:p>
          <a:p>
            <a:pPr marL="285750" indent="-285750">
              <a:buFont typeface="Wingdings" panose="05000000000000000000" pitchFamily="2" charset="2"/>
              <a:buChar char="ü"/>
            </a:pPr>
            <a:endParaRPr lang="en-US" dirty="0"/>
          </a:p>
          <a:p>
            <a:pPr marL="285750" indent="-285750">
              <a:buFont typeface="Wingdings" panose="05000000000000000000" pitchFamily="2" charset="2"/>
              <a:buChar char="ü"/>
            </a:pPr>
            <a:r>
              <a:rPr lang="en-US" dirty="0" err="1"/>
              <a:t>MoF</a:t>
            </a:r>
            <a:r>
              <a:rPr lang="en-US" dirty="0"/>
              <a:t> and </a:t>
            </a:r>
            <a:r>
              <a:rPr lang="en-US" dirty="0" err="1"/>
              <a:t>MoH</a:t>
            </a:r>
            <a:r>
              <a:rPr lang="en-US" dirty="0"/>
              <a:t> have agreed that calls for funds for vaccines and injection supplies be released for procurement (via UNICEF) by April every year</a:t>
            </a:r>
          </a:p>
          <a:p>
            <a:endParaRPr lang="en-US" dirty="0"/>
          </a:p>
          <a:p>
            <a:endParaRPr lang="en-US" dirty="0"/>
          </a:p>
        </p:txBody>
      </p:sp>
      <p:sp>
        <p:nvSpPr>
          <p:cNvPr id="3" name="Slide Number Placeholder 2">
            <a:extLst>
              <a:ext uri="{FF2B5EF4-FFF2-40B4-BE49-F238E27FC236}">
                <a16:creationId xmlns:a16="http://schemas.microsoft.com/office/drawing/2014/main" id="{0E86A967-CC7E-48C0-9EAD-CAD737053593}"/>
              </a:ext>
            </a:extLst>
          </p:cNvPr>
          <p:cNvSpPr>
            <a:spLocks noGrp="1"/>
          </p:cNvSpPr>
          <p:nvPr>
            <p:ph type="sldNum" sz="quarter" idx="12"/>
          </p:nvPr>
        </p:nvSpPr>
        <p:spPr/>
        <p:txBody>
          <a:bodyPr/>
          <a:lstStyle/>
          <a:p>
            <a:fld id="{835E5D8D-E4A4-0641-A6C4-02DA5BE4038A}" type="slidenum">
              <a:rPr lang="en-US" smtClean="0"/>
              <a:t>35</a:t>
            </a:fld>
            <a:endParaRPr lang="en-US"/>
          </a:p>
        </p:txBody>
      </p:sp>
    </p:spTree>
    <p:extLst>
      <p:ext uri="{BB962C8B-B14F-4D97-AF65-F5344CB8AC3E}">
        <p14:creationId xmlns:p14="http://schemas.microsoft.com/office/powerpoint/2010/main" val="3685303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4D3FF3-E360-40D3-AF99-C3530289A98C}"/>
              </a:ext>
            </a:extLst>
          </p:cNvPr>
          <p:cNvSpPr>
            <a:spLocks noGrp="1"/>
          </p:cNvSpPr>
          <p:nvPr>
            <p:ph type="title"/>
          </p:nvPr>
        </p:nvSpPr>
        <p:spPr>
          <a:xfrm>
            <a:off x="863029" y="1012004"/>
            <a:ext cx="3416158" cy="4795408"/>
          </a:xfrm>
        </p:spPr>
        <p:txBody>
          <a:bodyPr vert="horz" lIns="91440" tIns="45720" rIns="91440" bIns="45720" rtlCol="0" anchor="ctr">
            <a:normAutofit/>
          </a:bodyPr>
          <a:lstStyle/>
          <a:p>
            <a:r>
              <a:rPr lang="en-US" sz="3400">
                <a:solidFill>
                  <a:srgbClr val="FFFFFF"/>
                </a:solidFill>
                <a:latin typeface="+mj-lt"/>
                <a:cs typeface="+mj-cs"/>
              </a:rPr>
              <a:t>As countries transition their purchasing functions, responsibilities for financing priority programs will need to be carefully considered</a:t>
            </a:r>
          </a:p>
        </p:txBody>
      </p:sp>
      <p:sp>
        <p:nvSpPr>
          <p:cNvPr id="4" name="Slide Number Placeholder 3">
            <a:extLst>
              <a:ext uri="{FF2B5EF4-FFF2-40B4-BE49-F238E27FC236}">
                <a16:creationId xmlns:a16="http://schemas.microsoft.com/office/drawing/2014/main" id="{379888EE-C7A9-4845-A771-6D0638F6009C}"/>
              </a:ext>
            </a:extLst>
          </p:cNvPr>
          <p:cNvSpPr>
            <a:spLocks noGrp="1"/>
          </p:cNvSpPr>
          <p:nvPr>
            <p:ph type="sldNum" sz="quarter" idx="12"/>
          </p:nvPr>
        </p:nvSpPr>
        <p:spPr>
          <a:xfrm>
            <a:off x="10726220" y="6356350"/>
            <a:ext cx="627580" cy="365125"/>
          </a:xfrm>
        </p:spPr>
        <p:txBody>
          <a:bodyPr vert="horz" lIns="91440" tIns="45720" rIns="91440" bIns="45720" rtlCol="0" anchor="ctr">
            <a:normAutofit/>
          </a:bodyPr>
          <a:lstStyle/>
          <a:p>
            <a:pPr>
              <a:spcAft>
                <a:spcPts val="600"/>
              </a:spcAft>
              <a:defRPr/>
            </a:pPr>
            <a:fld id="{E0D8E988-6C0E-420E-BE45-97BA1944944A}" type="slidenum">
              <a:rPr lang="en-US" smtClean="0">
                <a:solidFill>
                  <a:prstClr val="black">
                    <a:tint val="75000"/>
                  </a:prstClr>
                </a:solidFill>
                <a:latin typeface="+mn-lt"/>
              </a:rPr>
              <a:pPr>
                <a:spcAft>
                  <a:spcPts val="600"/>
                </a:spcAft>
                <a:defRPr/>
              </a:pPr>
              <a:t>36</a:t>
            </a:fld>
            <a:endParaRPr lang="en-US">
              <a:solidFill>
                <a:prstClr val="black">
                  <a:tint val="75000"/>
                </a:prstClr>
              </a:solidFill>
              <a:latin typeface="+mn-lt"/>
            </a:endParaRPr>
          </a:p>
        </p:txBody>
      </p:sp>
      <p:graphicFrame>
        <p:nvGraphicFramePr>
          <p:cNvPr id="6" name="Content Placeholder 2">
            <a:extLst>
              <a:ext uri="{FF2B5EF4-FFF2-40B4-BE49-F238E27FC236}">
                <a16:creationId xmlns:a16="http://schemas.microsoft.com/office/drawing/2014/main" id="{F3A6BC41-BC62-4DA1-AD87-82287CA50484}"/>
              </a:ext>
            </a:extLst>
          </p:cNvPr>
          <p:cNvGraphicFramePr>
            <a:graphicFrameLocks noGrp="1"/>
          </p:cNvGraphicFramePr>
          <p:nvPr>
            <p:ph sz="quarter" idx="10"/>
            <p:extLst>
              <p:ext uri="{D42A27DB-BD31-4B8C-83A1-F6EECF244321}">
                <p14:modId xmlns:p14="http://schemas.microsoft.com/office/powerpoint/2010/main" val="35892615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803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CB835-FF12-4CF5-8A79-E64711C85900}"/>
              </a:ext>
            </a:extLst>
          </p:cNvPr>
          <p:cNvSpPr>
            <a:spLocks noGrp="1"/>
          </p:cNvSpPr>
          <p:nvPr>
            <p:ph type="title"/>
          </p:nvPr>
        </p:nvSpPr>
        <p:spPr>
          <a:xfrm>
            <a:off x="320840" y="22264"/>
            <a:ext cx="11705391" cy="1325563"/>
          </a:xfrm>
        </p:spPr>
        <p:txBody>
          <a:bodyPr>
            <a:normAutofit/>
          </a:bodyPr>
          <a:lstStyle/>
          <a:p>
            <a:r>
              <a:rPr lang="en-US" sz="3800" dirty="0"/>
              <a:t>Responsibility for priority programs in countries</a:t>
            </a:r>
          </a:p>
        </p:txBody>
      </p:sp>
      <p:sp>
        <p:nvSpPr>
          <p:cNvPr id="3" name="Content Placeholder 2">
            <a:extLst>
              <a:ext uri="{FF2B5EF4-FFF2-40B4-BE49-F238E27FC236}">
                <a16:creationId xmlns:a16="http://schemas.microsoft.com/office/drawing/2014/main" id="{B6DA97DD-DF54-445F-9A5A-ECF9FA7DBD3C}"/>
              </a:ext>
            </a:extLst>
          </p:cNvPr>
          <p:cNvSpPr>
            <a:spLocks noGrp="1"/>
          </p:cNvSpPr>
          <p:nvPr>
            <p:ph idx="1"/>
          </p:nvPr>
        </p:nvSpPr>
        <p:spPr>
          <a:xfrm>
            <a:off x="647032" y="1581013"/>
            <a:ext cx="11379200" cy="4525963"/>
          </a:xfrm>
        </p:spPr>
        <p:txBody>
          <a:bodyPr/>
          <a:lstStyle/>
          <a:p>
            <a:r>
              <a:rPr lang="en-US" dirty="0"/>
              <a:t>There are different organizational models to cover different parts of the priority programs: </a:t>
            </a:r>
            <a:br>
              <a:rPr lang="en-US" dirty="0"/>
            </a:br>
            <a:endParaRPr lang="en-US" dirty="0"/>
          </a:p>
        </p:txBody>
      </p:sp>
      <p:graphicFrame>
        <p:nvGraphicFramePr>
          <p:cNvPr id="4" name="Table 3">
            <a:extLst>
              <a:ext uri="{FF2B5EF4-FFF2-40B4-BE49-F238E27FC236}">
                <a16:creationId xmlns:a16="http://schemas.microsoft.com/office/drawing/2014/main" id="{428B904F-BEEA-4993-B3B3-C76A5A394278}"/>
              </a:ext>
            </a:extLst>
          </p:cNvPr>
          <p:cNvGraphicFramePr>
            <a:graphicFrameLocks noGrp="1"/>
          </p:cNvGraphicFramePr>
          <p:nvPr>
            <p:extLst>
              <p:ext uri="{D42A27DB-BD31-4B8C-83A1-F6EECF244321}">
                <p14:modId xmlns:p14="http://schemas.microsoft.com/office/powerpoint/2010/main" val="590105329"/>
              </p:ext>
            </p:extLst>
          </p:nvPr>
        </p:nvGraphicFramePr>
        <p:xfrm>
          <a:off x="320839" y="1223592"/>
          <a:ext cx="11705391" cy="5421930"/>
        </p:xfrm>
        <a:graphic>
          <a:graphicData uri="http://schemas.openxmlformats.org/drawingml/2006/table">
            <a:tbl>
              <a:tblPr firstRow="1" bandRow="1">
                <a:tableStyleId>{5C22544A-7EE6-4342-B048-85BDC9FD1C3A}</a:tableStyleId>
              </a:tblPr>
              <a:tblGrid>
                <a:gridCol w="1167384">
                  <a:extLst>
                    <a:ext uri="{9D8B030D-6E8A-4147-A177-3AD203B41FA5}">
                      <a16:colId xmlns:a16="http://schemas.microsoft.com/office/drawing/2014/main" val="2406373596"/>
                    </a:ext>
                  </a:extLst>
                </a:gridCol>
                <a:gridCol w="2071609">
                  <a:extLst>
                    <a:ext uri="{9D8B030D-6E8A-4147-A177-3AD203B41FA5}">
                      <a16:colId xmlns:a16="http://schemas.microsoft.com/office/drawing/2014/main" val="2559379137"/>
                    </a:ext>
                  </a:extLst>
                </a:gridCol>
                <a:gridCol w="1734548">
                  <a:extLst>
                    <a:ext uri="{9D8B030D-6E8A-4147-A177-3AD203B41FA5}">
                      <a16:colId xmlns:a16="http://schemas.microsoft.com/office/drawing/2014/main" val="3582894564"/>
                    </a:ext>
                  </a:extLst>
                </a:gridCol>
                <a:gridCol w="1724152">
                  <a:extLst>
                    <a:ext uri="{9D8B030D-6E8A-4147-A177-3AD203B41FA5}">
                      <a16:colId xmlns:a16="http://schemas.microsoft.com/office/drawing/2014/main" val="2683236012"/>
                    </a:ext>
                  </a:extLst>
                </a:gridCol>
                <a:gridCol w="1433804">
                  <a:extLst>
                    <a:ext uri="{9D8B030D-6E8A-4147-A177-3AD203B41FA5}">
                      <a16:colId xmlns:a16="http://schemas.microsoft.com/office/drawing/2014/main" val="2281054406"/>
                    </a:ext>
                  </a:extLst>
                </a:gridCol>
                <a:gridCol w="1500554">
                  <a:extLst>
                    <a:ext uri="{9D8B030D-6E8A-4147-A177-3AD203B41FA5}">
                      <a16:colId xmlns:a16="http://schemas.microsoft.com/office/drawing/2014/main" val="676669592"/>
                    </a:ext>
                  </a:extLst>
                </a:gridCol>
                <a:gridCol w="2073340">
                  <a:extLst>
                    <a:ext uri="{9D8B030D-6E8A-4147-A177-3AD203B41FA5}">
                      <a16:colId xmlns:a16="http://schemas.microsoft.com/office/drawing/2014/main" val="2156275377"/>
                    </a:ext>
                  </a:extLst>
                </a:gridCol>
              </a:tblGrid>
              <a:tr h="620972">
                <a:tc>
                  <a:txBody>
                    <a:bodyPr/>
                    <a:lstStyle/>
                    <a:p>
                      <a:r>
                        <a:rPr lang="en-US" noProof="0" dirty="0"/>
                        <a:t>Countries</a:t>
                      </a:r>
                    </a:p>
                  </a:txBody>
                  <a:tcPr/>
                </a:tc>
                <a:tc>
                  <a:txBody>
                    <a:bodyPr/>
                    <a:lstStyle/>
                    <a:p>
                      <a:r>
                        <a:rPr lang="en-US" noProof="0"/>
                        <a:t>Immunization services</a:t>
                      </a:r>
                    </a:p>
                  </a:txBody>
                  <a:tcPr/>
                </a:tc>
                <a:tc>
                  <a:txBody>
                    <a:bodyPr/>
                    <a:lstStyle/>
                    <a:p>
                      <a:r>
                        <a:rPr lang="en-US" noProof="0" dirty="0"/>
                        <a:t>HIV testing + treatment</a:t>
                      </a:r>
                    </a:p>
                  </a:txBody>
                  <a:tcPr/>
                </a:tc>
                <a:tc>
                  <a:txBody>
                    <a:bodyPr/>
                    <a:lstStyle/>
                    <a:p>
                      <a:r>
                        <a:rPr lang="en-US" noProof="0" dirty="0"/>
                        <a:t>TB treatment</a:t>
                      </a:r>
                    </a:p>
                  </a:txBody>
                  <a:tcPr/>
                </a:tc>
                <a:tc>
                  <a:txBody>
                    <a:bodyPr/>
                    <a:lstStyle/>
                    <a:p>
                      <a:r>
                        <a:rPr lang="en-US" noProof="0" dirty="0"/>
                        <a:t>NCD services</a:t>
                      </a:r>
                    </a:p>
                  </a:txBody>
                  <a:tcPr/>
                </a:tc>
                <a:tc>
                  <a:txBody>
                    <a:bodyPr/>
                    <a:lstStyle/>
                    <a:p>
                      <a:r>
                        <a:rPr lang="en-US" noProof="0" dirty="0"/>
                        <a:t>Financing of vaccines</a:t>
                      </a:r>
                    </a:p>
                  </a:txBody>
                  <a:tcPr/>
                </a:tc>
                <a:tc>
                  <a:txBody>
                    <a:bodyPr/>
                    <a:lstStyle/>
                    <a:p>
                      <a:r>
                        <a:rPr lang="en-US" noProof="0" dirty="0"/>
                        <a:t>Procurement of HIV/TB drugs</a:t>
                      </a:r>
                    </a:p>
                  </a:txBody>
                  <a:tcPr/>
                </a:tc>
                <a:extLst>
                  <a:ext uri="{0D108BD9-81ED-4DB2-BD59-A6C34878D82A}">
                    <a16:rowId xmlns:a16="http://schemas.microsoft.com/office/drawing/2014/main" val="1685823538"/>
                  </a:ext>
                </a:extLst>
              </a:tr>
              <a:tr h="620972">
                <a:tc>
                  <a:txBody>
                    <a:bodyPr/>
                    <a:lstStyle/>
                    <a:p>
                      <a:r>
                        <a:rPr lang="en-US" b="1" noProof="0" dirty="0"/>
                        <a:t>Armenia*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MOH</a:t>
                      </a:r>
                    </a:p>
                  </a:txBody>
                  <a:tcPr/>
                </a:tc>
                <a:tc>
                  <a:txBody>
                    <a:bodyPr/>
                    <a:lstStyle/>
                    <a:p>
                      <a:r>
                        <a:rPr lang="en-US" noProof="0" dirty="0"/>
                        <a:t>MOH  + donors</a:t>
                      </a:r>
                    </a:p>
                  </a:txBody>
                  <a:tcPr/>
                </a:tc>
                <a:tc>
                  <a:txBody>
                    <a:bodyPr/>
                    <a:lstStyle/>
                    <a:p>
                      <a:r>
                        <a:rPr lang="en-US" noProof="0" dirty="0"/>
                        <a:t>MOH + donors</a:t>
                      </a:r>
                    </a:p>
                  </a:txBody>
                  <a:tcPr/>
                </a:tc>
                <a:tc>
                  <a:txBody>
                    <a:bodyPr/>
                    <a:lstStyle/>
                    <a:p>
                      <a:r>
                        <a:rPr lang="en-US" noProof="0" dirty="0"/>
                        <a:t>Varies by group </a:t>
                      </a:r>
                    </a:p>
                  </a:txBody>
                  <a:tcPr/>
                </a:tc>
                <a:tc>
                  <a:txBody>
                    <a:bodyPr/>
                    <a:lstStyle/>
                    <a:p>
                      <a:r>
                        <a:rPr lang="en-US" noProof="0" dirty="0" err="1"/>
                        <a:t>MoH</a:t>
                      </a:r>
                      <a:endParaRPr lang="en-US" noProof="0" dirty="0"/>
                    </a:p>
                  </a:txBody>
                  <a:tcPr/>
                </a:tc>
                <a:tc>
                  <a:txBody>
                    <a:bodyPr/>
                    <a:lstStyle/>
                    <a:p>
                      <a:r>
                        <a:rPr lang="en-US" noProof="0"/>
                        <a:t>MoH</a:t>
                      </a:r>
                    </a:p>
                  </a:txBody>
                  <a:tcPr/>
                </a:tc>
                <a:extLst>
                  <a:ext uri="{0D108BD9-81ED-4DB2-BD59-A6C34878D82A}">
                    <a16:rowId xmlns:a16="http://schemas.microsoft.com/office/drawing/2014/main" val="1215242990"/>
                  </a:ext>
                </a:extLst>
              </a:tr>
              <a:tr h="620972">
                <a:tc>
                  <a:txBody>
                    <a:bodyPr/>
                    <a:lstStyle/>
                    <a:p>
                      <a:r>
                        <a:rPr lang="en-US" b="1" noProof="0" dirty="0"/>
                        <a:t>Kyrgyz Republic</a:t>
                      </a:r>
                    </a:p>
                  </a:txBody>
                  <a:tcPr/>
                </a:tc>
                <a:tc>
                  <a:txBody>
                    <a:bodyPr/>
                    <a:lstStyle/>
                    <a:p>
                      <a:r>
                        <a:rPr lang="en-US" noProof="0" dirty="0"/>
                        <a:t>MHIF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MHIF </a:t>
                      </a:r>
                    </a:p>
                    <a:p>
                      <a:endParaRPr lang="en-US" noProof="0" dirty="0"/>
                    </a:p>
                  </a:txBody>
                  <a:tcPr/>
                </a:tc>
                <a:tc>
                  <a:txBody>
                    <a:bodyPr/>
                    <a:lstStyle/>
                    <a:p>
                      <a:r>
                        <a:rPr lang="en-US" noProof="0" dirty="0"/>
                        <a:t>MHIF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MHIF </a:t>
                      </a:r>
                    </a:p>
                    <a:p>
                      <a:endParaRPr lang="en-US" noProof="0" dirty="0"/>
                    </a:p>
                  </a:txBody>
                  <a:tcPr/>
                </a:tc>
                <a:tc>
                  <a:txBody>
                    <a:bodyPr/>
                    <a:lstStyle/>
                    <a:p>
                      <a:r>
                        <a:rPr lang="en-US" noProof="0" dirty="0" err="1"/>
                        <a:t>MoH</a:t>
                      </a:r>
                      <a:r>
                        <a:rPr lang="en-US" noProof="0" dirty="0"/>
                        <a:t>/Gavi</a:t>
                      </a:r>
                    </a:p>
                  </a:txBody>
                  <a:tcPr/>
                </a:tc>
                <a:tc>
                  <a:txBody>
                    <a:bodyPr/>
                    <a:lstStyle/>
                    <a:p>
                      <a:r>
                        <a:rPr lang="en-US" noProof="0" dirty="0" err="1"/>
                        <a:t>MoH</a:t>
                      </a:r>
                      <a:r>
                        <a:rPr lang="en-US" noProof="0" dirty="0"/>
                        <a:t> </a:t>
                      </a:r>
                    </a:p>
                  </a:txBody>
                  <a:tcPr/>
                </a:tc>
                <a:extLst>
                  <a:ext uri="{0D108BD9-81ED-4DB2-BD59-A6C34878D82A}">
                    <a16:rowId xmlns:a16="http://schemas.microsoft.com/office/drawing/2014/main" val="433120643"/>
                  </a:ext>
                </a:extLst>
              </a:tr>
              <a:tr h="887103">
                <a:tc>
                  <a:txBody>
                    <a:bodyPr/>
                    <a:lstStyle/>
                    <a:p>
                      <a:r>
                        <a:rPr lang="en-US" b="1" noProof="0" dirty="0"/>
                        <a:t>Vietnam</a:t>
                      </a:r>
                    </a:p>
                  </a:txBody>
                  <a:tcPr/>
                </a:tc>
                <a:tc>
                  <a:txBody>
                    <a:bodyPr/>
                    <a:lstStyle/>
                    <a:p>
                      <a:r>
                        <a:rPr lang="en-US" noProof="0" dirty="0"/>
                        <a:t>MOH </a:t>
                      </a:r>
                    </a:p>
                  </a:txBody>
                  <a:tcPr/>
                </a:tc>
                <a:tc>
                  <a:txBody>
                    <a:bodyPr/>
                    <a:lstStyle/>
                    <a:p>
                      <a:r>
                        <a:rPr lang="en-US" noProof="0" dirty="0"/>
                        <a:t>MOH + donors (recent inclusion in SHI)</a:t>
                      </a:r>
                    </a:p>
                  </a:txBody>
                  <a:tcPr/>
                </a:tc>
                <a:tc>
                  <a:txBody>
                    <a:bodyPr/>
                    <a:lstStyle/>
                    <a:p>
                      <a:r>
                        <a:rPr lang="en-US" noProof="0" dirty="0"/>
                        <a:t>MOH + donors + SHI</a:t>
                      </a:r>
                    </a:p>
                  </a:txBody>
                  <a:tcPr/>
                </a:tc>
                <a:tc>
                  <a:txBody>
                    <a:bodyPr/>
                    <a:lstStyle/>
                    <a:p>
                      <a:r>
                        <a:rPr lang="en-US" noProof="0" dirty="0"/>
                        <a:t>SHI</a:t>
                      </a:r>
                    </a:p>
                  </a:txBody>
                  <a:tcPr/>
                </a:tc>
                <a:tc>
                  <a:txBody>
                    <a:bodyPr/>
                    <a:lstStyle/>
                    <a:p>
                      <a:r>
                        <a:rPr lang="en-US" noProof="0" dirty="0"/>
                        <a:t>MOH </a:t>
                      </a:r>
                    </a:p>
                  </a:txBody>
                  <a:tcPr/>
                </a:tc>
                <a:tc>
                  <a:txBody>
                    <a:bodyPr/>
                    <a:lstStyle/>
                    <a:p>
                      <a:r>
                        <a:rPr lang="en-US" noProof="0" dirty="0"/>
                        <a:t>Global Fund (MOH but transitioning to SHI)</a:t>
                      </a:r>
                    </a:p>
                  </a:txBody>
                  <a:tcPr/>
                </a:tc>
                <a:extLst>
                  <a:ext uri="{0D108BD9-81ED-4DB2-BD59-A6C34878D82A}">
                    <a16:rowId xmlns:a16="http://schemas.microsoft.com/office/drawing/2014/main" val="469056648"/>
                  </a:ext>
                </a:extLst>
              </a:tr>
              <a:tr h="887103">
                <a:tc>
                  <a:txBody>
                    <a:bodyPr/>
                    <a:lstStyle/>
                    <a:p>
                      <a:r>
                        <a:rPr lang="en-US" b="1" noProof="0" dirty="0"/>
                        <a:t>Indonesia</a:t>
                      </a:r>
                    </a:p>
                  </a:txBody>
                  <a:tcPr/>
                </a:tc>
                <a:tc>
                  <a:txBody>
                    <a:bodyPr/>
                    <a:lstStyle/>
                    <a:p>
                      <a:r>
                        <a:rPr lang="en-US" noProof="0" dirty="0"/>
                        <a:t>State guarantee via MOH (but included in JKN provider cap) </a:t>
                      </a:r>
                    </a:p>
                  </a:txBody>
                  <a:tcPr/>
                </a:tc>
                <a:tc>
                  <a:txBody>
                    <a:bodyPr/>
                    <a:lstStyle/>
                    <a:p>
                      <a:r>
                        <a:rPr lang="en-US" noProof="0" dirty="0"/>
                        <a:t>Mix of MOH, SHI (JKN) and donors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Mix of MOH, SHI (JKN) and donors</a:t>
                      </a:r>
                    </a:p>
                  </a:txBody>
                  <a:tcPr/>
                </a:tc>
                <a:tc>
                  <a:txBody>
                    <a:bodyPr/>
                    <a:lstStyle/>
                    <a:p>
                      <a:r>
                        <a:rPr lang="en-US" noProof="0" dirty="0"/>
                        <a:t>SHI</a:t>
                      </a:r>
                    </a:p>
                  </a:txBody>
                  <a:tcPr/>
                </a:tc>
                <a:tc>
                  <a:txBody>
                    <a:bodyPr/>
                    <a:lstStyle/>
                    <a:p>
                      <a:r>
                        <a:rPr lang="en-US" noProof="0" dirty="0"/>
                        <a:t>MOH</a:t>
                      </a:r>
                    </a:p>
                  </a:txBody>
                  <a:tcPr/>
                </a:tc>
                <a:tc>
                  <a:txBody>
                    <a:bodyPr/>
                    <a:lstStyle/>
                    <a:p>
                      <a:r>
                        <a:rPr lang="en-US" noProof="0" dirty="0"/>
                        <a:t>Global Fund</a:t>
                      </a:r>
                    </a:p>
                  </a:txBody>
                  <a:tcPr/>
                </a:tc>
                <a:extLst>
                  <a:ext uri="{0D108BD9-81ED-4DB2-BD59-A6C34878D82A}">
                    <a16:rowId xmlns:a16="http://schemas.microsoft.com/office/drawing/2014/main" val="2704019341"/>
                  </a:ext>
                </a:extLst>
              </a:tr>
              <a:tr h="887103">
                <a:tc>
                  <a:txBody>
                    <a:bodyPr/>
                    <a:lstStyle/>
                    <a:p>
                      <a:r>
                        <a:rPr lang="en-US" b="1" noProof="0" dirty="0"/>
                        <a:t>Ghana </a:t>
                      </a:r>
                    </a:p>
                  </a:txBody>
                  <a:tcPr/>
                </a:tc>
                <a:tc>
                  <a:txBody>
                    <a:bodyPr/>
                    <a:lstStyle/>
                    <a:p>
                      <a:r>
                        <a:rPr lang="en-US" noProof="0" dirty="0"/>
                        <a:t>MOH with plans to move to NHIS</a:t>
                      </a:r>
                    </a:p>
                  </a:txBody>
                  <a:tcPr/>
                </a:tc>
                <a:tc>
                  <a:txBody>
                    <a:bodyPr/>
                    <a:lstStyle/>
                    <a:p>
                      <a:r>
                        <a:rPr lang="en-US" noProof="0" dirty="0"/>
                        <a:t>Mix of MOH, NHIS and donors</a:t>
                      </a:r>
                    </a:p>
                  </a:txBody>
                  <a:tcPr/>
                </a:tc>
                <a:tc>
                  <a:txBody>
                    <a:bodyPr/>
                    <a:lstStyle/>
                    <a:p>
                      <a:r>
                        <a:rPr lang="en-US" noProof="0" dirty="0"/>
                        <a:t>Mix of MOH, NHIS and donors</a:t>
                      </a:r>
                    </a:p>
                  </a:txBody>
                  <a:tcPr/>
                </a:tc>
                <a:tc>
                  <a:txBody>
                    <a:bodyPr/>
                    <a:lstStyle/>
                    <a:p>
                      <a:r>
                        <a:rPr lang="en-US" noProof="0" dirty="0"/>
                        <a:t>SHI</a:t>
                      </a:r>
                    </a:p>
                  </a:txBody>
                  <a:tcPr/>
                </a:tc>
                <a:tc>
                  <a:txBody>
                    <a:bodyPr/>
                    <a:lstStyle/>
                    <a:p>
                      <a:r>
                        <a:rPr lang="en-US" noProof="0" dirty="0"/>
                        <a:t>MOH/Gavi</a:t>
                      </a:r>
                    </a:p>
                  </a:txBody>
                  <a:tcPr/>
                </a:tc>
                <a:tc>
                  <a:txBody>
                    <a:bodyPr/>
                    <a:lstStyle/>
                    <a:p>
                      <a:r>
                        <a:rPr lang="en-US" noProof="0" dirty="0"/>
                        <a:t>Global Fund </a:t>
                      </a:r>
                    </a:p>
                  </a:txBody>
                  <a:tcPr/>
                </a:tc>
                <a:extLst>
                  <a:ext uri="{0D108BD9-81ED-4DB2-BD59-A6C34878D82A}">
                    <a16:rowId xmlns:a16="http://schemas.microsoft.com/office/drawing/2014/main" val="373947664"/>
                  </a:ext>
                </a:extLst>
              </a:tr>
              <a:tr h="758490">
                <a:tc>
                  <a:txBody>
                    <a:bodyPr/>
                    <a:lstStyle/>
                    <a:p>
                      <a:r>
                        <a:rPr lang="en-US" b="1" noProof="0" dirty="0"/>
                        <a:t>Estonia </a:t>
                      </a:r>
                    </a:p>
                  </a:txBody>
                  <a:tcPr/>
                </a:tc>
                <a:tc>
                  <a:txBody>
                    <a:bodyPr/>
                    <a:lstStyle/>
                    <a:p>
                      <a:r>
                        <a:rPr lang="en-US" noProof="0" dirty="0"/>
                        <a:t>SHI (NHIF)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noProof="0" dirty="0"/>
                        <a:t>SHI (NHIF)</a:t>
                      </a:r>
                    </a:p>
                  </a:txBody>
                  <a:tcPr/>
                </a:tc>
                <a:tc>
                  <a:txBody>
                    <a:bodyPr/>
                    <a:lstStyle/>
                    <a:p>
                      <a:r>
                        <a:rPr lang="en-US" noProof="0" dirty="0"/>
                        <a:t>SHI (NHIF)</a:t>
                      </a:r>
                    </a:p>
                  </a:txBody>
                  <a:tcPr/>
                </a:tc>
                <a:tc>
                  <a:txBody>
                    <a:bodyPr/>
                    <a:lstStyle/>
                    <a:p>
                      <a:r>
                        <a:rPr lang="en-US" noProof="0" dirty="0"/>
                        <a:t>SHI (NHIF)</a:t>
                      </a:r>
                    </a:p>
                  </a:txBody>
                  <a:tcPr/>
                </a:tc>
                <a:tc>
                  <a:txBody>
                    <a:bodyPr/>
                    <a:lstStyle/>
                    <a:p>
                      <a:r>
                        <a:rPr lang="en-US" noProof="0" dirty="0" err="1"/>
                        <a:t>MoH</a:t>
                      </a:r>
                      <a:endParaRPr lang="en-US" noProof="0" dirty="0"/>
                    </a:p>
                  </a:txBody>
                  <a:tcPr/>
                </a:tc>
                <a:tc>
                  <a:txBody>
                    <a:bodyPr/>
                    <a:lstStyle/>
                    <a:p>
                      <a:r>
                        <a:rPr lang="en-US" noProof="0" dirty="0" err="1"/>
                        <a:t>MoH</a:t>
                      </a:r>
                      <a:r>
                        <a:rPr lang="en-US" noProof="0" dirty="0"/>
                        <a:t> (with plan to shift to SHI)</a:t>
                      </a:r>
                    </a:p>
                  </a:txBody>
                  <a:tcPr/>
                </a:tc>
                <a:extLst>
                  <a:ext uri="{0D108BD9-81ED-4DB2-BD59-A6C34878D82A}">
                    <a16:rowId xmlns:a16="http://schemas.microsoft.com/office/drawing/2014/main" val="2869254903"/>
                  </a:ext>
                </a:extLst>
              </a:tr>
            </a:tbl>
          </a:graphicData>
        </a:graphic>
      </p:graphicFrame>
    </p:spTree>
    <p:extLst>
      <p:ext uri="{BB962C8B-B14F-4D97-AF65-F5344CB8AC3E}">
        <p14:creationId xmlns:p14="http://schemas.microsoft.com/office/powerpoint/2010/main" val="1305010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C4DDD-6B73-43F9-A83B-E26428CEB5A3}"/>
              </a:ext>
            </a:extLst>
          </p:cNvPr>
          <p:cNvSpPr>
            <a:spLocks noGrp="1"/>
          </p:cNvSpPr>
          <p:nvPr>
            <p:ph type="title"/>
          </p:nvPr>
        </p:nvSpPr>
        <p:spPr/>
        <p:txBody>
          <a:bodyPr>
            <a:normAutofit fontScale="90000"/>
          </a:bodyPr>
          <a:lstStyle/>
          <a:p>
            <a:r>
              <a:rPr lang="en-US" sz="4000" b="1" dirty="0"/>
              <a:t>Roles and responsibilities for immunization need to be clearly defined to prevent “falling through cracks”</a:t>
            </a:r>
          </a:p>
        </p:txBody>
      </p:sp>
      <p:sp>
        <p:nvSpPr>
          <p:cNvPr id="3" name="Content Placeholder 2">
            <a:extLst>
              <a:ext uri="{FF2B5EF4-FFF2-40B4-BE49-F238E27FC236}">
                <a16:creationId xmlns:a16="http://schemas.microsoft.com/office/drawing/2014/main" id="{8F53975B-8018-47B6-B78D-C39C16DEB9F0}"/>
              </a:ext>
            </a:extLst>
          </p:cNvPr>
          <p:cNvSpPr>
            <a:spLocks noGrp="1"/>
          </p:cNvSpPr>
          <p:nvPr>
            <p:ph idx="1"/>
          </p:nvPr>
        </p:nvSpPr>
        <p:spPr>
          <a:xfrm>
            <a:off x="838200" y="1687512"/>
            <a:ext cx="10515600" cy="5170487"/>
          </a:xfrm>
        </p:spPr>
        <p:txBody>
          <a:bodyPr>
            <a:normAutofit/>
          </a:bodyPr>
          <a:lstStyle/>
          <a:p>
            <a:pPr marL="1371600" lvl="3" indent="0">
              <a:buNone/>
            </a:pPr>
            <a:r>
              <a:rPr lang="en-US" sz="2400" dirty="0"/>
              <a:t>Indonesia: Immunization not included in JKN but covered by capitation; providers not aware </a:t>
            </a:r>
          </a:p>
          <a:p>
            <a:pPr lvl="3"/>
            <a:r>
              <a:rPr lang="en-US" dirty="0"/>
              <a:t>Individuals and providers are sometimes unclear on entitlements and funding sources for immunization services for insured vs uninsured, which could affect access for the uninsured.  </a:t>
            </a:r>
          </a:p>
          <a:p>
            <a:pPr lvl="3"/>
            <a:r>
              <a:rPr lang="en-US" dirty="0"/>
              <a:t>Funds for immunization services are also part of the capitation payment to primary care providers under JKN (including immunization) but confusion among local governments and providers can result in capitation payments being used only for curative care.</a:t>
            </a:r>
          </a:p>
          <a:p>
            <a:pPr lvl="3"/>
            <a:endParaRPr lang="en-US" dirty="0">
              <a:highlight>
                <a:srgbClr val="FFFF00"/>
              </a:highlight>
            </a:endParaRPr>
          </a:p>
          <a:p>
            <a:pPr marL="1371600" lvl="3" indent="0">
              <a:buNone/>
            </a:pPr>
            <a:r>
              <a:rPr lang="en-US" sz="2400" dirty="0"/>
              <a:t>Ghana: Immunization falling through cracks</a:t>
            </a:r>
          </a:p>
          <a:p>
            <a:pPr lvl="3" fontAlgn="base">
              <a:buFont typeface="Arial" panose="020B0604020202020204" pitchFamily="34" charset="0"/>
              <a:buChar char="•"/>
            </a:pPr>
            <a:r>
              <a:rPr lang="en-US" dirty="0">
                <a:latin typeface="Calibri" panose="020F0502020204030204" pitchFamily="34" charset="0"/>
              </a:rPr>
              <a:t>A growing share of immunization is now paid through the NHIS but not as an explicit benefit</a:t>
            </a:r>
          </a:p>
          <a:p>
            <a:pPr lvl="3"/>
            <a:r>
              <a:rPr lang="en-US" dirty="0"/>
              <a:t>Lack of clear delineation of roles and responsibilities between </a:t>
            </a:r>
            <a:r>
              <a:rPr lang="en-US" dirty="0" err="1"/>
              <a:t>MoH</a:t>
            </a:r>
            <a:r>
              <a:rPr lang="en-US" dirty="0"/>
              <a:t> and NHIA for budgeting, planning, and procurement of vaccines  </a:t>
            </a:r>
          </a:p>
          <a:p>
            <a:pPr lvl="3"/>
            <a:r>
              <a:rPr lang="en-US" dirty="0"/>
              <a:t>Little discretionary budget remaining to finance operational costs (99% to human resources)</a:t>
            </a:r>
          </a:p>
          <a:p>
            <a:pPr lvl="3"/>
            <a:r>
              <a:rPr lang="en-US" dirty="0"/>
              <a:t>Reduced funding for cold chain, outreach, etc. means missed opportunities to increase coverage and equity</a:t>
            </a:r>
          </a:p>
        </p:txBody>
      </p:sp>
      <p:pic>
        <p:nvPicPr>
          <p:cNvPr id="5" name="Picture 4">
            <a:extLst>
              <a:ext uri="{FF2B5EF4-FFF2-40B4-BE49-F238E27FC236}">
                <a16:creationId xmlns:a16="http://schemas.microsoft.com/office/drawing/2014/main" id="{A62FED93-0ED4-4F1B-9463-F97C5F52D605}"/>
              </a:ext>
            </a:extLst>
          </p:cNvPr>
          <p:cNvPicPr>
            <a:picLocks noChangeAspect="1"/>
          </p:cNvPicPr>
          <p:nvPr/>
        </p:nvPicPr>
        <p:blipFill>
          <a:blip r:embed="rId3"/>
          <a:stretch>
            <a:fillRect/>
          </a:stretch>
        </p:blipFill>
        <p:spPr>
          <a:xfrm>
            <a:off x="511444" y="1825625"/>
            <a:ext cx="1469584" cy="983427"/>
          </a:xfrm>
          <a:prstGeom prst="rect">
            <a:avLst/>
          </a:prstGeom>
        </p:spPr>
      </p:pic>
      <p:pic>
        <p:nvPicPr>
          <p:cNvPr id="7" name="Picture 6">
            <a:extLst>
              <a:ext uri="{FF2B5EF4-FFF2-40B4-BE49-F238E27FC236}">
                <a16:creationId xmlns:a16="http://schemas.microsoft.com/office/drawing/2014/main" id="{9EB4FC5B-DF99-4357-B1A8-46F3EA834954}"/>
              </a:ext>
            </a:extLst>
          </p:cNvPr>
          <p:cNvPicPr>
            <a:picLocks noChangeAspect="1"/>
          </p:cNvPicPr>
          <p:nvPr/>
        </p:nvPicPr>
        <p:blipFill>
          <a:blip r:embed="rId4"/>
          <a:stretch>
            <a:fillRect/>
          </a:stretch>
        </p:blipFill>
        <p:spPr>
          <a:xfrm>
            <a:off x="511444" y="4321938"/>
            <a:ext cx="1469584" cy="1037005"/>
          </a:xfrm>
          <a:prstGeom prst="rect">
            <a:avLst/>
          </a:prstGeom>
        </p:spPr>
      </p:pic>
      <p:sp>
        <p:nvSpPr>
          <p:cNvPr id="4" name="Slide Number Placeholder 3">
            <a:extLst>
              <a:ext uri="{FF2B5EF4-FFF2-40B4-BE49-F238E27FC236}">
                <a16:creationId xmlns:a16="http://schemas.microsoft.com/office/drawing/2014/main" id="{8056BD71-78D5-4C08-B2FA-CCCB3474ABEF}"/>
              </a:ext>
            </a:extLst>
          </p:cNvPr>
          <p:cNvSpPr>
            <a:spLocks noGrp="1"/>
          </p:cNvSpPr>
          <p:nvPr>
            <p:ph type="sldNum" sz="quarter" idx="12"/>
          </p:nvPr>
        </p:nvSpPr>
        <p:spPr/>
        <p:txBody>
          <a:bodyPr/>
          <a:lstStyle/>
          <a:p>
            <a:fld id="{835E5D8D-E4A4-0641-A6C4-02DA5BE4038A}" type="slidenum">
              <a:rPr lang="en-US" smtClean="0"/>
              <a:t>38</a:t>
            </a:fld>
            <a:endParaRPr lang="en-US"/>
          </a:p>
        </p:txBody>
      </p:sp>
    </p:spTree>
    <p:extLst>
      <p:ext uri="{BB962C8B-B14F-4D97-AF65-F5344CB8AC3E}">
        <p14:creationId xmlns:p14="http://schemas.microsoft.com/office/powerpoint/2010/main" val="3674968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B5C59-66A1-44E7-9FFE-D4368728A6FB}"/>
              </a:ext>
            </a:extLst>
          </p:cNvPr>
          <p:cNvSpPr>
            <a:spLocks noGrp="1"/>
          </p:cNvSpPr>
          <p:nvPr>
            <p:ph type="title"/>
          </p:nvPr>
        </p:nvSpPr>
        <p:spPr/>
        <p:txBody>
          <a:bodyPr>
            <a:normAutofit fontScale="90000"/>
          </a:bodyPr>
          <a:lstStyle/>
          <a:p>
            <a:r>
              <a:rPr lang="en-US" sz="4000" b="1" dirty="0"/>
              <a:t>Many countries have incorporated HIV services into Social Health Insurance, but careful planning is needed</a:t>
            </a:r>
          </a:p>
        </p:txBody>
      </p:sp>
      <p:sp>
        <p:nvSpPr>
          <p:cNvPr id="3" name="Content Placeholder 2">
            <a:extLst>
              <a:ext uri="{FF2B5EF4-FFF2-40B4-BE49-F238E27FC236}">
                <a16:creationId xmlns:a16="http://schemas.microsoft.com/office/drawing/2014/main" id="{0E8BB8E4-6762-46FC-92A9-E37C2AAF7A06}"/>
              </a:ext>
            </a:extLst>
          </p:cNvPr>
          <p:cNvSpPr>
            <a:spLocks noGrp="1"/>
          </p:cNvSpPr>
          <p:nvPr>
            <p:ph idx="1"/>
          </p:nvPr>
        </p:nvSpPr>
        <p:spPr>
          <a:xfrm>
            <a:off x="1511300" y="1825625"/>
            <a:ext cx="9842500" cy="4351338"/>
          </a:xfrm>
        </p:spPr>
        <p:txBody>
          <a:bodyPr>
            <a:normAutofit fontScale="92500"/>
          </a:bodyPr>
          <a:lstStyle/>
          <a:p>
            <a:pPr marL="0" indent="0">
              <a:buNone/>
            </a:pPr>
            <a:r>
              <a:rPr lang="en-US" b="1" dirty="0"/>
              <a:t>Vietnam:</a:t>
            </a:r>
          </a:p>
          <a:p>
            <a:r>
              <a:rPr lang="en-US" dirty="0"/>
              <a:t>To plan for transitions from PEPFAR and Global Fund, government integrated outpatient HIV treatment facilities into public health system, with funding primarily through SHI</a:t>
            </a:r>
          </a:p>
          <a:p>
            <a:r>
              <a:rPr lang="en-US" dirty="0"/>
              <a:t>Expanded population and service coverage (from 40% PLHIV to 80%)</a:t>
            </a:r>
          </a:p>
          <a:p>
            <a:r>
              <a:rPr lang="en-US" dirty="0"/>
              <a:t>Prime Minister issued a critical Decision (# 2188) to require full enrollment of PLHIV in SHI and government subsidizes their premiums </a:t>
            </a:r>
          </a:p>
          <a:p>
            <a:r>
              <a:rPr lang="en-US" dirty="0"/>
              <a:t>Procurement of ARV drugs paid for by government but transitioning to SHI</a:t>
            </a:r>
          </a:p>
          <a:p>
            <a:pPr marL="0" indent="0">
              <a:buNone/>
            </a:pPr>
            <a:endParaRPr lang="en-US" dirty="0"/>
          </a:p>
        </p:txBody>
      </p:sp>
      <p:pic>
        <p:nvPicPr>
          <p:cNvPr id="1026" name="Picture 2" descr="Image result for vietnam flag">
            <a:extLst>
              <a:ext uri="{FF2B5EF4-FFF2-40B4-BE49-F238E27FC236}">
                <a16:creationId xmlns:a16="http://schemas.microsoft.com/office/drawing/2014/main" id="{E5AAE582-9D4D-4038-9ECA-28E210A65E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205" y="1810228"/>
            <a:ext cx="1014095" cy="67483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349BD82A-FE8E-47DE-B805-C1988E186AB5}"/>
              </a:ext>
            </a:extLst>
          </p:cNvPr>
          <p:cNvSpPr>
            <a:spLocks noGrp="1"/>
          </p:cNvSpPr>
          <p:nvPr>
            <p:ph type="sldNum" sz="quarter" idx="12"/>
          </p:nvPr>
        </p:nvSpPr>
        <p:spPr/>
        <p:txBody>
          <a:bodyPr/>
          <a:lstStyle/>
          <a:p>
            <a:fld id="{835E5D8D-E4A4-0641-A6C4-02DA5BE4038A}" type="slidenum">
              <a:rPr lang="en-US" smtClean="0"/>
              <a:t>39</a:t>
            </a:fld>
            <a:endParaRPr lang="en-US"/>
          </a:p>
        </p:txBody>
      </p:sp>
    </p:spTree>
    <p:extLst>
      <p:ext uri="{BB962C8B-B14F-4D97-AF65-F5344CB8AC3E}">
        <p14:creationId xmlns:p14="http://schemas.microsoft.com/office/powerpoint/2010/main" val="2933464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84EBD929-4914-4328-8153-2AD1B168A848}"/>
              </a:ext>
            </a:extLst>
          </p:cNvPr>
          <p:cNvSpPr>
            <a:spLocks noGrp="1"/>
          </p:cNvSpPr>
          <p:nvPr>
            <p:ph type="title"/>
          </p:nvPr>
        </p:nvSpPr>
        <p:spPr>
          <a:xfrm>
            <a:off x="774700" y="762000"/>
            <a:ext cx="3759200" cy="3340100"/>
          </a:xfrm>
        </p:spPr>
        <p:txBody>
          <a:bodyPr vert="horz" lIns="91440" tIns="45720" rIns="91440" bIns="45720" rtlCol="0" anchor="ctr">
            <a:normAutofit/>
          </a:bodyPr>
          <a:lstStyle/>
          <a:p>
            <a:r>
              <a:rPr lang="en-US" kern="1200" dirty="0">
                <a:solidFill>
                  <a:srgbClr val="FFFFFF"/>
                </a:solidFill>
                <a:latin typeface="+mj-lt"/>
                <a:ea typeface="+mj-ea"/>
                <a:cs typeface="+mj-cs"/>
              </a:rPr>
              <a:t>Demographic Transition </a:t>
            </a:r>
          </a:p>
        </p:txBody>
      </p:sp>
      <p:sp>
        <p:nvSpPr>
          <p:cNvPr id="20" name="Rectangle 19">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5" name="Graphic 14" descr="Team">
            <a:extLst>
              <a:ext uri="{FF2B5EF4-FFF2-40B4-BE49-F238E27FC236}">
                <a16:creationId xmlns:a16="http://schemas.microsoft.com/office/drawing/2014/main" id="{43C3A5B8-5FFF-4574-A38E-0737E6AFA2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43078" y="2576514"/>
            <a:ext cx="1705848" cy="1705848"/>
          </a:xfrm>
          <a:prstGeom prst="rect">
            <a:avLst/>
          </a:prstGeom>
        </p:spPr>
      </p:pic>
      <p:sp>
        <p:nvSpPr>
          <p:cNvPr id="22" name="Rectangle 21">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11" name="TextBox 10">
            <a:extLst>
              <a:ext uri="{FF2B5EF4-FFF2-40B4-BE49-F238E27FC236}">
                <a16:creationId xmlns:a16="http://schemas.microsoft.com/office/drawing/2014/main" id="{E4B3B540-FFBA-4E4A-8B59-D483AFD74C7D}"/>
              </a:ext>
            </a:extLst>
          </p:cNvPr>
          <p:cNvSpPr txBox="1"/>
          <p:nvPr/>
        </p:nvSpPr>
        <p:spPr>
          <a:xfrm>
            <a:off x="7658103" y="795548"/>
            <a:ext cx="3759198" cy="5275603"/>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i="1" dirty="0"/>
              <a:t>The transition from high birth and high mortality rates to lower birth and lower mortality rates as a country develops economically. 	</a:t>
            </a:r>
          </a:p>
          <a:p>
            <a:pPr>
              <a:lnSpc>
                <a:spcPct val="90000"/>
              </a:lnSpc>
              <a:spcAft>
                <a:spcPts val="600"/>
              </a:spcAft>
            </a:pPr>
            <a:r>
              <a:rPr lang="en-US" sz="2000" i="1" dirty="0"/>
              <a:t>- </a:t>
            </a:r>
            <a:r>
              <a:rPr lang="en-US" sz="2000" dirty="0"/>
              <a:t>Thompson, 1929</a:t>
            </a:r>
            <a:endParaRPr lang="en-US" sz="2000" i="1" dirty="0"/>
          </a:p>
        </p:txBody>
      </p:sp>
      <p:sp>
        <p:nvSpPr>
          <p:cNvPr id="3" name="Slide Number Placeholder 2">
            <a:extLst>
              <a:ext uri="{FF2B5EF4-FFF2-40B4-BE49-F238E27FC236}">
                <a16:creationId xmlns:a16="http://schemas.microsoft.com/office/drawing/2014/main" id="{6D3B1440-EA80-4576-A235-21942C92064D}"/>
              </a:ext>
            </a:extLst>
          </p:cNvPr>
          <p:cNvSpPr>
            <a:spLocks noGrp="1"/>
          </p:cNvSpPr>
          <p:nvPr>
            <p:ph type="sldNum" sz="quarter" idx="12"/>
          </p:nvPr>
        </p:nvSpPr>
        <p:spPr/>
        <p:txBody>
          <a:bodyPr/>
          <a:lstStyle/>
          <a:p>
            <a:fld id="{835E5D8D-E4A4-0641-A6C4-02DA5BE4038A}" type="slidenum">
              <a:rPr lang="en-US" smtClean="0"/>
              <a:t>4</a:t>
            </a:fld>
            <a:endParaRPr lang="en-US"/>
          </a:p>
        </p:txBody>
      </p:sp>
    </p:spTree>
    <p:extLst>
      <p:ext uri="{BB962C8B-B14F-4D97-AF65-F5344CB8AC3E}">
        <p14:creationId xmlns:p14="http://schemas.microsoft.com/office/powerpoint/2010/main" val="3191568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2CBB9-5D2F-43F3-9050-FC7285ADF9F2}"/>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5400" kern="1200" dirty="0">
                <a:solidFill>
                  <a:srgbClr val="FFFFFF"/>
                </a:solidFill>
                <a:latin typeface="+mj-lt"/>
                <a:ea typeface="+mj-ea"/>
                <a:cs typeface="+mj-cs"/>
              </a:rPr>
              <a:t>Service delivery challenges and opportunities</a:t>
            </a:r>
          </a:p>
        </p:txBody>
      </p:sp>
      <p:cxnSp>
        <p:nvCxnSpPr>
          <p:cNvPr id="12" name="Straight Connector 11">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32AAF05-10EB-461E-9114-F14431B80E1D}"/>
              </a:ext>
            </a:extLst>
          </p:cNvPr>
          <p:cNvSpPr>
            <a:spLocks noGrp="1"/>
          </p:cNvSpPr>
          <p:nvPr>
            <p:ph type="sldNum" sz="quarter" idx="12"/>
          </p:nvPr>
        </p:nvSpPr>
        <p:spPr/>
        <p:txBody>
          <a:bodyPr/>
          <a:lstStyle/>
          <a:p>
            <a:pPr>
              <a:defRPr/>
            </a:pPr>
            <a:fld id="{E0D8E988-6C0E-420E-BE45-97BA1944944A}" type="slidenum">
              <a:rPr lang="en-US" smtClean="0"/>
              <a:pPr>
                <a:defRPr/>
              </a:pPr>
              <a:t>40</a:t>
            </a:fld>
            <a:endParaRPr lang="en-US" dirty="0"/>
          </a:p>
        </p:txBody>
      </p:sp>
    </p:spTree>
    <p:extLst>
      <p:ext uri="{BB962C8B-B14F-4D97-AF65-F5344CB8AC3E}">
        <p14:creationId xmlns:p14="http://schemas.microsoft.com/office/powerpoint/2010/main" val="3945800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7DC8F-BE86-4097-86B1-C20AABBCFAE6}"/>
              </a:ext>
            </a:extLst>
          </p:cNvPr>
          <p:cNvSpPr>
            <a:spLocks noGrp="1"/>
          </p:cNvSpPr>
          <p:nvPr>
            <p:ph type="title"/>
          </p:nvPr>
        </p:nvSpPr>
        <p:spPr>
          <a:xfrm>
            <a:off x="480391" y="433072"/>
            <a:ext cx="11252869" cy="1031875"/>
          </a:xfrm>
        </p:spPr>
        <p:txBody>
          <a:bodyPr>
            <a:noAutofit/>
          </a:bodyPr>
          <a:lstStyle/>
          <a:p>
            <a:r>
              <a:rPr lang="en-US" sz="3000" dirty="0"/>
              <a:t>Bosnia and Herzegovina: Vaccine financing was not enough</a:t>
            </a:r>
          </a:p>
        </p:txBody>
      </p:sp>
      <p:sp>
        <p:nvSpPr>
          <p:cNvPr id="3" name="Content Placeholder 2">
            <a:extLst>
              <a:ext uri="{FF2B5EF4-FFF2-40B4-BE49-F238E27FC236}">
                <a16:creationId xmlns:a16="http://schemas.microsoft.com/office/drawing/2014/main" id="{8EFE6FC9-CCFE-47A8-A8C4-F974ED890205}"/>
              </a:ext>
            </a:extLst>
          </p:cNvPr>
          <p:cNvSpPr>
            <a:spLocks noGrp="1"/>
          </p:cNvSpPr>
          <p:nvPr>
            <p:ph sz="quarter" idx="10"/>
          </p:nvPr>
        </p:nvSpPr>
        <p:spPr>
          <a:xfrm>
            <a:off x="1553271" y="2043431"/>
            <a:ext cx="10179989" cy="4600863"/>
          </a:xfrm>
        </p:spPr>
        <p:txBody>
          <a:bodyPr>
            <a:normAutofit fontScale="92500" lnSpcReduction="20000"/>
          </a:bodyPr>
          <a:lstStyle/>
          <a:p>
            <a:pPr>
              <a:lnSpc>
                <a:spcPct val="100000"/>
              </a:lnSpc>
            </a:pPr>
            <a:r>
              <a:rPr lang="en-US" sz="2600" dirty="0"/>
              <a:t>Successful transition of financing for vaccines </a:t>
            </a:r>
            <a:r>
              <a:rPr lang="en-US" sz="2600" u="sng" dirty="0"/>
              <a:t>BUT</a:t>
            </a:r>
          </a:p>
          <a:p>
            <a:pPr>
              <a:lnSpc>
                <a:spcPct val="100000"/>
              </a:lnSpc>
            </a:pPr>
            <a:r>
              <a:rPr lang="en-US" sz="2600" dirty="0"/>
              <a:t>Insufficient investment in primary health care led to limited funding for outreach or the purchase of consumables, safety boxes,  cold chain equipment, maintenance, and staff training</a:t>
            </a:r>
          </a:p>
          <a:p>
            <a:pPr>
              <a:lnSpc>
                <a:spcPct val="100000"/>
              </a:lnSpc>
            </a:pPr>
            <a:r>
              <a:rPr lang="en-US" sz="2600" dirty="0"/>
              <a:t>Insufficient coverage of training for health care workers on new introductions led to insufficient knowledge of injection safety and waste management</a:t>
            </a:r>
          </a:p>
          <a:p>
            <a:pPr>
              <a:lnSpc>
                <a:spcPct val="100000"/>
              </a:lnSpc>
            </a:pPr>
            <a:r>
              <a:rPr lang="en-US" sz="2600" dirty="0"/>
              <a:t>Coverage dropped from </a:t>
            </a:r>
            <a:r>
              <a:rPr lang="en-US" sz="2600" b="1" u="sng" dirty="0"/>
              <a:t>95% in 2007 to 75% in 2017</a:t>
            </a:r>
          </a:p>
          <a:p>
            <a:pPr>
              <a:lnSpc>
                <a:spcPct val="100000"/>
              </a:lnSpc>
            </a:pPr>
            <a:endParaRPr lang="en-US" sz="2600" dirty="0"/>
          </a:p>
          <a:p>
            <a:pPr>
              <a:lnSpc>
                <a:spcPct val="100000"/>
              </a:lnSpc>
            </a:pPr>
            <a:endParaRPr lang="en-US" sz="2600" dirty="0"/>
          </a:p>
          <a:p>
            <a:pPr>
              <a:lnSpc>
                <a:spcPct val="100000"/>
              </a:lnSpc>
            </a:pPr>
            <a:r>
              <a:rPr lang="en-US" sz="2600" b="1" dirty="0"/>
              <a:t>A strong primary health care system is a critical factor affecting sustainable immunization</a:t>
            </a:r>
          </a:p>
        </p:txBody>
      </p:sp>
      <p:pic>
        <p:nvPicPr>
          <p:cNvPr id="6146" name="Picture 2" descr="Image result for bosnia flag">
            <a:hlinkClick r:id="rId2"/>
            <a:extLst>
              <a:ext uri="{FF2B5EF4-FFF2-40B4-BE49-F238E27FC236}">
                <a16:creationId xmlns:a16="http://schemas.microsoft.com/office/drawing/2014/main" id="{DDDB6473-60A5-4B30-A26E-969232A758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40" y="2147888"/>
            <a:ext cx="1076738" cy="536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049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983" y="463120"/>
            <a:ext cx="10175174" cy="1208088"/>
          </a:xfrm>
        </p:spPr>
        <p:txBody>
          <a:bodyPr/>
          <a:lstStyle/>
          <a:p>
            <a:pPr>
              <a:lnSpc>
                <a:spcPts val="3800"/>
              </a:lnSpc>
            </a:pPr>
            <a:r>
              <a:rPr lang="en-US" sz="3200" b="1" dirty="0">
                <a:latin typeface="Calibri Light" panose="020F0302020204030204" pitchFamily="34" charset="0"/>
                <a:cs typeface="Calibri Light" panose="020F0302020204030204" pitchFamily="34" charset="0"/>
              </a:rPr>
              <a:t>Lao People’s Democratic Republic: Transition presents opportunities to improve quality/efficiency of service delivery</a:t>
            </a:r>
            <a:endParaRPr lang="en-US" altLang="en-US" sz="32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296932" y="1818777"/>
            <a:ext cx="7839939" cy="4389437"/>
          </a:xfrm>
        </p:spPr>
        <p:txBody>
          <a:bodyPr/>
          <a:lstStyle/>
          <a:p>
            <a:pPr marL="285750" indent="-285750">
              <a:lnSpc>
                <a:spcPct val="100000"/>
              </a:lnSpc>
              <a:spcBef>
                <a:spcPts val="600"/>
              </a:spcBef>
              <a:buFont typeface="Arial" panose="020B0604020202020204" pitchFamily="34" charset="0"/>
              <a:buChar char="•"/>
            </a:pPr>
            <a:r>
              <a:rPr lang="en-US" sz="2200" dirty="0"/>
              <a:t>Gavi and other donors support 70% of immunizations offered through outreach; </a:t>
            </a:r>
          </a:p>
          <a:p>
            <a:pPr marL="285750" indent="-285750">
              <a:lnSpc>
                <a:spcPct val="100000"/>
              </a:lnSpc>
              <a:spcBef>
                <a:spcPts val="600"/>
              </a:spcBef>
              <a:buFont typeface="Arial" panose="020B0604020202020204" pitchFamily="34" charset="0"/>
              <a:buChar char="•"/>
            </a:pPr>
            <a:endParaRPr lang="en-US" sz="2200" dirty="0"/>
          </a:p>
          <a:p>
            <a:pPr marL="285750" indent="-285750">
              <a:lnSpc>
                <a:spcPct val="100000"/>
              </a:lnSpc>
              <a:spcBef>
                <a:spcPts val="600"/>
              </a:spcBef>
              <a:buFont typeface="Arial" panose="020B0604020202020204" pitchFamily="34" charset="0"/>
              <a:buChar char="•"/>
            </a:pPr>
            <a:r>
              <a:rPr lang="en-US" sz="2200" dirty="0"/>
              <a:t>Incentives offered to workers through per diems potentially crowd out fixed-site service delivery/↑ cost </a:t>
            </a:r>
          </a:p>
          <a:p>
            <a:pPr marL="285750" indent="-285750">
              <a:lnSpc>
                <a:spcPct val="100000"/>
              </a:lnSpc>
              <a:spcBef>
                <a:spcPts val="600"/>
              </a:spcBef>
              <a:buFont typeface="Arial" panose="020B0604020202020204" pitchFamily="34" charset="0"/>
              <a:buChar char="•"/>
            </a:pPr>
            <a:endParaRPr lang="en-US" sz="2200" dirty="0"/>
          </a:p>
          <a:p>
            <a:pPr marL="285750" indent="-285750">
              <a:lnSpc>
                <a:spcPct val="100000"/>
              </a:lnSpc>
              <a:spcBef>
                <a:spcPts val="600"/>
              </a:spcBef>
              <a:buFont typeface="Arial" panose="020B0604020202020204" pitchFamily="34" charset="0"/>
              <a:buChar char="•"/>
            </a:pPr>
            <a:r>
              <a:rPr lang="en-US" sz="2200" dirty="0"/>
              <a:t>Integrated outreach reforms promote greater efficiency:</a:t>
            </a:r>
          </a:p>
          <a:p>
            <a:pPr marL="652463" lvl="3" indent="-285750">
              <a:lnSpc>
                <a:spcPct val="100000"/>
              </a:lnSpc>
              <a:spcBef>
                <a:spcPts val="600"/>
              </a:spcBef>
            </a:pPr>
            <a:r>
              <a:rPr lang="en-US" sz="2200" dirty="0"/>
              <a:t>Improve targeting of integrated outreach for remote areas</a:t>
            </a:r>
          </a:p>
          <a:p>
            <a:pPr marL="652463" lvl="3" indent="-285750">
              <a:lnSpc>
                <a:spcPct val="100000"/>
              </a:lnSpc>
              <a:spcBef>
                <a:spcPts val="600"/>
              </a:spcBef>
            </a:pPr>
            <a:r>
              <a:rPr lang="en-US" sz="2200" dirty="0"/>
              <a:t>Improve quality at fixed sites   </a:t>
            </a:r>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a:p>
            <a:pPr marL="285750" indent="-285750">
              <a:buFont typeface="Arial" panose="020B0604020202020204" pitchFamily="34" charset="0"/>
              <a:buChar char="•"/>
            </a:pPr>
            <a:endParaRPr lang="en-US" sz="2200" dirty="0"/>
          </a:p>
        </p:txBody>
      </p:sp>
      <p:sp>
        <p:nvSpPr>
          <p:cNvPr id="4" name="Slide Number Placeholder 3"/>
          <p:cNvSpPr>
            <a:spLocks noGrp="1"/>
          </p:cNvSpPr>
          <p:nvPr>
            <p:ph type="sldNum" sz="quarter" idx="12"/>
          </p:nvPr>
        </p:nvSpPr>
        <p:spPr/>
        <p:txBody>
          <a:bodyPr/>
          <a:lstStyle/>
          <a:p>
            <a:pPr>
              <a:defRPr/>
            </a:pPr>
            <a:fld id="{A38F0010-5754-420E-89C6-CC05E7172C2E}" type="slidenum">
              <a:rPr lang="en-US" altLang="en-US" smtClean="0"/>
              <a:pPr>
                <a:defRPr/>
              </a:pPr>
              <a:t>42</a:t>
            </a:fld>
            <a:endParaRPr lang="en-US" altLang="en-US" dirty="0"/>
          </a:p>
        </p:txBody>
      </p:sp>
      <p:pic>
        <p:nvPicPr>
          <p:cNvPr id="6" name="Picture 5">
            <a:extLst>
              <a:ext uri="{FF2B5EF4-FFF2-40B4-BE49-F238E27FC236}">
                <a16:creationId xmlns:a16="http://schemas.microsoft.com/office/drawing/2014/main" id="{DE1762AF-4689-45CB-9004-F94E944F7D36}"/>
              </a:ext>
            </a:extLst>
          </p:cNvPr>
          <p:cNvPicPr>
            <a:picLocks noChangeAspect="1"/>
          </p:cNvPicPr>
          <p:nvPr/>
        </p:nvPicPr>
        <p:blipFill>
          <a:blip r:embed="rId3"/>
          <a:stretch>
            <a:fillRect/>
          </a:stretch>
        </p:blipFill>
        <p:spPr>
          <a:xfrm>
            <a:off x="8233287" y="1488662"/>
            <a:ext cx="3482462" cy="4719552"/>
          </a:xfrm>
          <a:prstGeom prst="rect">
            <a:avLst/>
          </a:prstGeom>
        </p:spPr>
      </p:pic>
      <p:pic>
        <p:nvPicPr>
          <p:cNvPr id="2050" name="Picture 2" descr="Image result for lao pdr flag">
            <a:extLst>
              <a:ext uri="{FF2B5EF4-FFF2-40B4-BE49-F238E27FC236}">
                <a16:creationId xmlns:a16="http://schemas.microsoft.com/office/drawing/2014/main" id="{530C20C6-ABBC-4082-B37D-EC6555C99E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37" y="649786"/>
            <a:ext cx="1064930" cy="70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44593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1A2A4-5D0C-4E94-BC09-8983C201B2B2}"/>
              </a:ext>
            </a:extLst>
          </p:cNvPr>
          <p:cNvSpPr>
            <a:spLocks noGrp="1"/>
          </p:cNvSpPr>
          <p:nvPr>
            <p:ph type="title"/>
          </p:nvPr>
        </p:nvSpPr>
        <p:spPr>
          <a:xfrm>
            <a:off x="674371" y="301626"/>
            <a:ext cx="10679430" cy="1031875"/>
          </a:xfrm>
        </p:spPr>
        <p:txBody>
          <a:bodyPr>
            <a:normAutofit fontScale="90000"/>
          </a:bodyPr>
          <a:lstStyle/>
          <a:p>
            <a:r>
              <a:rPr lang="en-US" dirty="0">
                <a:latin typeface="+mj-lt"/>
              </a:rPr>
              <a:t>Transition challenges are often more about figuring out how to reorganize</a:t>
            </a:r>
          </a:p>
        </p:txBody>
      </p:sp>
      <p:sp>
        <p:nvSpPr>
          <p:cNvPr id="4" name="Slide Number Placeholder 3">
            <a:extLst>
              <a:ext uri="{FF2B5EF4-FFF2-40B4-BE49-F238E27FC236}">
                <a16:creationId xmlns:a16="http://schemas.microsoft.com/office/drawing/2014/main" id="{CDF52AF0-80ED-48AC-9D4A-AD09191290BC}"/>
              </a:ext>
            </a:extLst>
          </p:cNvPr>
          <p:cNvSpPr>
            <a:spLocks noGrp="1"/>
          </p:cNvSpPr>
          <p:nvPr>
            <p:ph type="sldNum" sz="quarter" idx="12"/>
          </p:nvPr>
        </p:nvSpPr>
        <p:spPr/>
        <p:txBody>
          <a:bodyPr/>
          <a:lstStyle/>
          <a:p>
            <a:pPr>
              <a:defRPr/>
            </a:pPr>
            <a:fld id="{E0D8E988-6C0E-420E-BE45-97BA1944944A}" type="slidenum">
              <a:rPr lang="en-US" smtClean="0"/>
              <a:pPr>
                <a:defRPr/>
              </a:pPr>
              <a:t>43</a:t>
            </a:fld>
            <a:endParaRPr lang="en-US" dirty="0"/>
          </a:p>
        </p:txBody>
      </p:sp>
      <p:sp>
        <p:nvSpPr>
          <p:cNvPr id="7" name="Title 1">
            <a:extLst>
              <a:ext uri="{FF2B5EF4-FFF2-40B4-BE49-F238E27FC236}">
                <a16:creationId xmlns:a16="http://schemas.microsoft.com/office/drawing/2014/main" id="{70962891-3D15-4A80-8ABC-08209D499222}"/>
              </a:ext>
            </a:extLst>
          </p:cNvPr>
          <p:cNvSpPr txBox="1">
            <a:spLocks/>
          </p:cNvSpPr>
          <p:nvPr/>
        </p:nvSpPr>
        <p:spPr>
          <a:xfrm>
            <a:off x="1229143" y="6008874"/>
            <a:ext cx="4137133" cy="1143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cap="none" baseline="0">
                <a:solidFill>
                  <a:schemeClr val="tx1"/>
                </a:solidFill>
                <a:latin typeface="Adobe Devanagari" panose="02040503050201020203" pitchFamily="18" charset="0"/>
                <a:ea typeface="+mj-ea"/>
                <a:cs typeface="Adobe Devanagari" panose="02040503050201020203" pitchFamily="18" charset="0"/>
              </a:defRPr>
            </a:lvl1pPr>
          </a:lstStyle>
          <a:p>
            <a:pPr algn="ctr"/>
            <a:r>
              <a:rPr lang="en-US" sz="2400" dirty="0"/>
              <a:t>PRESENT RESPONSE </a:t>
            </a:r>
            <a:r>
              <a:rPr lang="en-US" dirty="0">
                <a:solidFill>
                  <a:schemeClr val="accent2"/>
                </a:solidFill>
              </a:rPr>
              <a:t>WITH</a:t>
            </a:r>
            <a:r>
              <a:rPr lang="en-US" sz="2400" dirty="0"/>
              <a:t> GF SUPPORT </a:t>
            </a:r>
            <a:br>
              <a:rPr lang="en-US" sz="2400" dirty="0"/>
            </a:br>
            <a:endParaRPr lang="es-ES" sz="1600" dirty="0"/>
          </a:p>
        </p:txBody>
      </p:sp>
      <p:sp>
        <p:nvSpPr>
          <p:cNvPr id="8" name="Slide Number Placeholder 3">
            <a:extLst>
              <a:ext uri="{FF2B5EF4-FFF2-40B4-BE49-F238E27FC236}">
                <a16:creationId xmlns:a16="http://schemas.microsoft.com/office/drawing/2014/main" id="{EFB723C5-745B-4E3A-A69A-D7F84714FF02}"/>
              </a:ext>
            </a:extLst>
          </p:cNvPr>
          <p:cNvSpPr txBox="1">
            <a:spLocks/>
          </p:cNvSpPr>
          <p:nvPr/>
        </p:nvSpPr>
        <p:spPr>
          <a:xfrm>
            <a:off x="8610600" y="616383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Garamond" panose="02020404030301010803"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1E3EDB-D7EB-F14E-A6D1-748C03EC5EDC}" type="slidenum">
              <a:rPr lang="en-US" smtClean="0"/>
              <a:pPr/>
              <a:t>43</a:t>
            </a:fld>
            <a:endParaRPr lang="en-US" dirty="0"/>
          </a:p>
        </p:txBody>
      </p:sp>
      <p:sp>
        <p:nvSpPr>
          <p:cNvPr id="9" name="Rounded Rectangle 4">
            <a:extLst>
              <a:ext uri="{FF2B5EF4-FFF2-40B4-BE49-F238E27FC236}">
                <a16:creationId xmlns:a16="http://schemas.microsoft.com/office/drawing/2014/main" id="{3CC00C98-DA49-4247-8B4B-DCF1ADDFC8CA}"/>
              </a:ext>
            </a:extLst>
          </p:cNvPr>
          <p:cNvSpPr/>
          <p:nvPr/>
        </p:nvSpPr>
        <p:spPr>
          <a:xfrm>
            <a:off x="572059" y="1635983"/>
            <a:ext cx="5451300" cy="877688"/>
          </a:xfrm>
          <a:prstGeom prst="roundRect">
            <a:avLst/>
          </a:prstGeom>
          <a:solidFill>
            <a:srgbClr val="CC3300"/>
          </a:solidFill>
          <a:ln>
            <a:solidFill>
              <a:srgbClr val="CC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Key and vulnerable population groups get the services they need for a sustainable response</a:t>
            </a:r>
            <a:endParaRPr lang="es-ES" sz="1867" dirty="0"/>
          </a:p>
        </p:txBody>
      </p:sp>
      <p:sp>
        <p:nvSpPr>
          <p:cNvPr id="10" name="Rounded Rectangle 5">
            <a:extLst>
              <a:ext uri="{FF2B5EF4-FFF2-40B4-BE49-F238E27FC236}">
                <a16:creationId xmlns:a16="http://schemas.microsoft.com/office/drawing/2014/main" id="{9F35206B-1922-41D4-96D8-E04DDB2497FA}"/>
              </a:ext>
            </a:extLst>
          </p:cNvPr>
          <p:cNvSpPr/>
          <p:nvPr/>
        </p:nvSpPr>
        <p:spPr>
          <a:xfrm>
            <a:off x="4065265" y="4277016"/>
            <a:ext cx="1968616" cy="604008"/>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PR (</a:t>
            </a:r>
            <a:r>
              <a:rPr lang="en-US" sz="1600" dirty="0" err="1">
                <a:solidFill>
                  <a:schemeClr val="tx1"/>
                </a:solidFill>
              </a:rPr>
              <a:t>Gov</a:t>
            </a:r>
            <a:r>
              <a:rPr lang="en-US" sz="1600" dirty="0">
                <a:solidFill>
                  <a:schemeClr val="tx1"/>
                </a:solidFill>
              </a:rPr>
              <a:t> or NGO)</a:t>
            </a:r>
            <a:endParaRPr lang="es-ES" sz="1600" dirty="0">
              <a:solidFill>
                <a:schemeClr val="tx1"/>
              </a:solidFill>
            </a:endParaRPr>
          </a:p>
        </p:txBody>
      </p:sp>
      <p:sp>
        <p:nvSpPr>
          <p:cNvPr id="11" name="Rectangle 10">
            <a:extLst>
              <a:ext uri="{FF2B5EF4-FFF2-40B4-BE49-F238E27FC236}">
                <a16:creationId xmlns:a16="http://schemas.microsoft.com/office/drawing/2014/main" id="{82ED5434-0F64-41EE-BC23-EF03E5D48E1F}"/>
              </a:ext>
            </a:extLst>
          </p:cNvPr>
          <p:cNvSpPr/>
          <p:nvPr/>
        </p:nvSpPr>
        <p:spPr>
          <a:xfrm>
            <a:off x="6842075" y="1722270"/>
            <a:ext cx="103571" cy="4172125"/>
          </a:xfrm>
          <a:prstGeom prst="rect">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400"/>
          </a:p>
        </p:txBody>
      </p:sp>
      <p:sp>
        <p:nvSpPr>
          <p:cNvPr id="12" name="Rounded Rectangle 13">
            <a:extLst>
              <a:ext uri="{FF2B5EF4-FFF2-40B4-BE49-F238E27FC236}">
                <a16:creationId xmlns:a16="http://schemas.microsoft.com/office/drawing/2014/main" id="{B04AE7A7-1610-41C4-8C1F-80F233EBF15D}"/>
              </a:ext>
            </a:extLst>
          </p:cNvPr>
          <p:cNvSpPr/>
          <p:nvPr/>
        </p:nvSpPr>
        <p:spPr>
          <a:xfrm>
            <a:off x="3892831" y="5252646"/>
            <a:ext cx="2263109" cy="648749"/>
          </a:xfrm>
          <a:prstGeom prst="roundRect">
            <a:avLst/>
          </a:prstGeom>
          <a:solidFill>
            <a:srgbClr val="003F72"/>
          </a:solidFill>
          <a:ln>
            <a:solidFill>
              <a:srgbClr val="003F7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t>Global Fund </a:t>
            </a:r>
          </a:p>
          <a:p>
            <a:pPr algn="ctr"/>
            <a:r>
              <a:rPr lang="en-US" sz="1600" dirty="0"/>
              <a:t>(and other donors)</a:t>
            </a:r>
            <a:endParaRPr lang="es-ES" sz="1600" dirty="0"/>
          </a:p>
        </p:txBody>
      </p:sp>
      <p:sp>
        <p:nvSpPr>
          <p:cNvPr id="13" name="Rounded Rectangle 30">
            <a:extLst>
              <a:ext uri="{FF2B5EF4-FFF2-40B4-BE49-F238E27FC236}">
                <a16:creationId xmlns:a16="http://schemas.microsoft.com/office/drawing/2014/main" id="{90A683BE-1A87-4C61-90AD-7F28395EA437}"/>
              </a:ext>
            </a:extLst>
          </p:cNvPr>
          <p:cNvSpPr/>
          <p:nvPr/>
        </p:nvSpPr>
        <p:spPr>
          <a:xfrm>
            <a:off x="4858440" y="3061141"/>
            <a:ext cx="1402067" cy="492155"/>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SRs/SSRs (CSO)</a:t>
            </a:r>
            <a:endParaRPr lang="es-ES" sz="1200" dirty="0">
              <a:solidFill>
                <a:schemeClr val="tx1"/>
              </a:solidFill>
            </a:endParaRPr>
          </a:p>
        </p:txBody>
      </p:sp>
      <p:sp>
        <p:nvSpPr>
          <p:cNvPr id="14" name="Title 1">
            <a:extLst>
              <a:ext uri="{FF2B5EF4-FFF2-40B4-BE49-F238E27FC236}">
                <a16:creationId xmlns:a16="http://schemas.microsoft.com/office/drawing/2014/main" id="{922F85CA-68B1-486A-A95F-DA27E44A4B84}"/>
              </a:ext>
            </a:extLst>
          </p:cNvPr>
          <p:cNvSpPr txBox="1">
            <a:spLocks/>
          </p:cNvSpPr>
          <p:nvPr/>
        </p:nvSpPr>
        <p:spPr>
          <a:xfrm>
            <a:off x="6945646" y="5996516"/>
            <a:ext cx="4794569" cy="835195"/>
          </a:xfrm>
          <a:prstGeom prst="rect">
            <a:avLst/>
          </a:prstGeom>
        </p:spPr>
        <p:txBody>
          <a:bodyPr vert="horz" lIns="0" tIns="0" rIns="0" bIns="60960" rtlCol="0" anchor="t" anchorCtr="0">
            <a:noAutofit/>
          </a:bodyPr>
          <a:lstStyle>
            <a:lvl1pPr algn="l" defTabSz="457200" rtl="0" eaLnBrk="1" latinLnBrk="0" hangingPunct="1">
              <a:spcBef>
                <a:spcPct val="0"/>
              </a:spcBef>
              <a:buNone/>
              <a:defRPr sz="2400" kern="1200" baseline="0">
                <a:solidFill>
                  <a:schemeClr val="tx1"/>
                </a:solidFill>
                <a:latin typeface="Arial"/>
                <a:ea typeface="+mj-ea"/>
                <a:cs typeface="+mj-cs"/>
              </a:defRPr>
            </a:lvl1pPr>
          </a:lstStyle>
          <a:p>
            <a:pPr algn="ctr"/>
            <a:r>
              <a:rPr lang="en-US" b="1" dirty="0"/>
              <a:t>FUTURE RESPONSE </a:t>
            </a:r>
            <a:r>
              <a:rPr lang="en-US" sz="2667" b="1" dirty="0">
                <a:solidFill>
                  <a:schemeClr val="accent2"/>
                </a:solidFill>
              </a:rPr>
              <a:t>WITHOUT</a:t>
            </a:r>
            <a:r>
              <a:rPr lang="en-US" b="1" dirty="0"/>
              <a:t> GF SUPPORT: </a:t>
            </a:r>
            <a:endParaRPr lang="es-ES" b="1" dirty="0"/>
          </a:p>
        </p:txBody>
      </p:sp>
      <p:sp>
        <p:nvSpPr>
          <p:cNvPr id="15" name="TextBox 14">
            <a:extLst>
              <a:ext uri="{FF2B5EF4-FFF2-40B4-BE49-F238E27FC236}">
                <a16:creationId xmlns:a16="http://schemas.microsoft.com/office/drawing/2014/main" id="{1D515398-1707-464B-837F-D3511379FD41}"/>
              </a:ext>
            </a:extLst>
          </p:cNvPr>
          <p:cNvSpPr txBox="1"/>
          <p:nvPr/>
        </p:nvSpPr>
        <p:spPr>
          <a:xfrm>
            <a:off x="10665958" y="3023324"/>
            <a:ext cx="1431721" cy="1897892"/>
          </a:xfrm>
          <a:prstGeom prst="rect">
            <a:avLst/>
          </a:prstGeom>
          <a:noFill/>
        </p:spPr>
        <p:txBody>
          <a:bodyPr wrap="square" rtlCol="0">
            <a:spAutoFit/>
          </a:bodyPr>
          <a:lstStyle/>
          <a:p>
            <a:r>
              <a:rPr lang="en-US" sz="11733" dirty="0"/>
              <a:t>?</a:t>
            </a:r>
            <a:endParaRPr lang="es-ES" sz="11733" dirty="0"/>
          </a:p>
        </p:txBody>
      </p:sp>
      <p:cxnSp>
        <p:nvCxnSpPr>
          <p:cNvPr id="16" name="Straight Arrow Connector 15">
            <a:extLst>
              <a:ext uri="{FF2B5EF4-FFF2-40B4-BE49-F238E27FC236}">
                <a16:creationId xmlns:a16="http://schemas.microsoft.com/office/drawing/2014/main" id="{8A78DF6A-1A1A-4D69-943C-35F106734B3D}"/>
              </a:ext>
            </a:extLst>
          </p:cNvPr>
          <p:cNvCxnSpPr/>
          <p:nvPr/>
        </p:nvCxnSpPr>
        <p:spPr>
          <a:xfrm flipV="1">
            <a:off x="5582019" y="2575161"/>
            <a:ext cx="0" cy="4393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9F228963-EC92-48B4-BD11-D7F2A176F20E}"/>
              </a:ext>
            </a:extLst>
          </p:cNvPr>
          <p:cNvSpPr/>
          <p:nvPr/>
        </p:nvSpPr>
        <p:spPr>
          <a:xfrm>
            <a:off x="595106" y="3303095"/>
            <a:ext cx="2348225" cy="1162008"/>
          </a:xfrm>
          <a:prstGeom prst="rect">
            <a:avLst/>
          </a:prstGeom>
          <a:solidFill>
            <a:srgbClr val="FFC000"/>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Health clinics/hospital (private or public)</a:t>
            </a:r>
            <a:endParaRPr lang="es-ES" sz="1867" dirty="0"/>
          </a:p>
        </p:txBody>
      </p:sp>
      <p:sp>
        <p:nvSpPr>
          <p:cNvPr id="18" name="Rectangle 17">
            <a:extLst>
              <a:ext uri="{FF2B5EF4-FFF2-40B4-BE49-F238E27FC236}">
                <a16:creationId xmlns:a16="http://schemas.microsoft.com/office/drawing/2014/main" id="{2768AEC7-B7B7-4069-AA01-E5B65B6BC98A}"/>
              </a:ext>
            </a:extLst>
          </p:cNvPr>
          <p:cNvSpPr/>
          <p:nvPr/>
        </p:nvSpPr>
        <p:spPr>
          <a:xfrm>
            <a:off x="650380" y="4788014"/>
            <a:ext cx="2415480" cy="1085655"/>
          </a:xfrm>
          <a:prstGeom prst="rect">
            <a:avLst/>
          </a:prstGeom>
          <a:solidFill>
            <a:srgbClr val="FF99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Domestic public and private resources</a:t>
            </a:r>
            <a:endParaRPr lang="es-ES" sz="1867" dirty="0"/>
          </a:p>
        </p:txBody>
      </p:sp>
      <p:cxnSp>
        <p:nvCxnSpPr>
          <p:cNvPr id="19" name="Straight Arrow Connector 18">
            <a:extLst>
              <a:ext uri="{FF2B5EF4-FFF2-40B4-BE49-F238E27FC236}">
                <a16:creationId xmlns:a16="http://schemas.microsoft.com/office/drawing/2014/main" id="{505EC7EA-373A-4A78-9365-7C5DC8949F81}"/>
              </a:ext>
            </a:extLst>
          </p:cNvPr>
          <p:cNvCxnSpPr/>
          <p:nvPr/>
        </p:nvCxnSpPr>
        <p:spPr>
          <a:xfrm flipH="1" flipV="1">
            <a:off x="1599537" y="2594785"/>
            <a:ext cx="1" cy="65511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2931E72E-017B-489E-BA85-848C586793BA}"/>
              </a:ext>
            </a:extLst>
          </p:cNvPr>
          <p:cNvCxnSpPr/>
          <p:nvPr/>
        </p:nvCxnSpPr>
        <p:spPr>
          <a:xfrm flipV="1">
            <a:off x="1808383" y="4514213"/>
            <a:ext cx="16301" cy="4045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Rounded Rectangle 47">
            <a:extLst>
              <a:ext uri="{FF2B5EF4-FFF2-40B4-BE49-F238E27FC236}">
                <a16:creationId xmlns:a16="http://schemas.microsoft.com/office/drawing/2014/main" id="{1B7B2F5C-E6D1-48CC-A316-FBDC49FA770D}"/>
              </a:ext>
            </a:extLst>
          </p:cNvPr>
          <p:cNvSpPr/>
          <p:nvPr/>
        </p:nvSpPr>
        <p:spPr>
          <a:xfrm>
            <a:off x="7259683" y="1648357"/>
            <a:ext cx="4718075" cy="865313"/>
          </a:xfrm>
          <a:prstGeom prst="roundRect">
            <a:avLst/>
          </a:prstGeom>
          <a:solidFill>
            <a:srgbClr val="CC33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Key and vulnerable population groups get the services they need for a sustainable response</a:t>
            </a:r>
            <a:endParaRPr lang="es-ES" sz="1867" dirty="0"/>
          </a:p>
        </p:txBody>
      </p:sp>
      <p:sp>
        <p:nvSpPr>
          <p:cNvPr id="22" name="Rectangle 21">
            <a:extLst>
              <a:ext uri="{FF2B5EF4-FFF2-40B4-BE49-F238E27FC236}">
                <a16:creationId xmlns:a16="http://schemas.microsoft.com/office/drawing/2014/main" id="{2DCD968E-E976-4050-9DFA-F0473C04119A}"/>
              </a:ext>
            </a:extLst>
          </p:cNvPr>
          <p:cNvSpPr/>
          <p:nvPr/>
        </p:nvSpPr>
        <p:spPr>
          <a:xfrm>
            <a:off x="7520562" y="3076964"/>
            <a:ext cx="2348225" cy="1162008"/>
          </a:xfrm>
          <a:prstGeom prst="rect">
            <a:avLst/>
          </a:prstGeom>
          <a:solidFill>
            <a:srgbClr val="FFC000"/>
          </a:solidFill>
          <a:ln>
            <a:solidFill>
              <a:schemeClr val="accent6">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Health clinics/hospital (private or public)</a:t>
            </a:r>
            <a:endParaRPr lang="es-ES" sz="1867" dirty="0"/>
          </a:p>
        </p:txBody>
      </p:sp>
      <p:cxnSp>
        <p:nvCxnSpPr>
          <p:cNvPr id="23" name="Straight Arrow Connector 22">
            <a:extLst>
              <a:ext uri="{FF2B5EF4-FFF2-40B4-BE49-F238E27FC236}">
                <a16:creationId xmlns:a16="http://schemas.microsoft.com/office/drawing/2014/main" id="{B700E55C-6CA8-4D8D-B1EB-6D06912A8D82}"/>
              </a:ext>
            </a:extLst>
          </p:cNvPr>
          <p:cNvCxnSpPr/>
          <p:nvPr/>
        </p:nvCxnSpPr>
        <p:spPr>
          <a:xfrm flipV="1">
            <a:off x="8682565" y="2513670"/>
            <a:ext cx="12108" cy="54730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B1B4222C-D9A7-4BE3-B935-E2ABD4978DB9}"/>
              </a:ext>
            </a:extLst>
          </p:cNvPr>
          <p:cNvCxnSpPr>
            <a:endCxn id="22" idx="2"/>
          </p:cNvCxnSpPr>
          <p:nvPr/>
        </p:nvCxnSpPr>
        <p:spPr>
          <a:xfrm flipV="1">
            <a:off x="8694673" y="4238972"/>
            <a:ext cx="2" cy="51971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B0ECE75D-BC01-4D6A-AD2D-61A9C3F5DDA1}"/>
              </a:ext>
            </a:extLst>
          </p:cNvPr>
          <p:cNvSpPr/>
          <p:nvPr/>
        </p:nvSpPr>
        <p:spPr>
          <a:xfrm>
            <a:off x="7308728" y="4758691"/>
            <a:ext cx="2771891" cy="1085655"/>
          </a:xfrm>
          <a:prstGeom prst="rect">
            <a:avLst/>
          </a:prstGeom>
          <a:solidFill>
            <a:srgbClr val="FF9933"/>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67" dirty="0"/>
              <a:t>Domestic public and private resources</a:t>
            </a:r>
            <a:endParaRPr lang="es-ES" sz="1867" dirty="0"/>
          </a:p>
        </p:txBody>
      </p:sp>
      <p:sp>
        <p:nvSpPr>
          <p:cNvPr id="26" name="TextBox 25">
            <a:extLst>
              <a:ext uri="{FF2B5EF4-FFF2-40B4-BE49-F238E27FC236}">
                <a16:creationId xmlns:a16="http://schemas.microsoft.com/office/drawing/2014/main" id="{FD409ED9-8992-45FE-8CA2-D27735A6E5A7}"/>
              </a:ext>
            </a:extLst>
          </p:cNvPr>
          <p:cNvSpPr txBox="1"/>
          <p:nvPr/>
        </p:nvSpPr>
        <p:spPr>
          <a:xfrm>
            <a:off x="58877" y="4713561"/>
            <a:ext cx="410433" cy="1546545"/>
          </a:xfrm>
          <a:prstGeom prst="rect">
            <a:avLst/>
          </a:prstGeom>
          <a:noFill/>
        </p:spPr>
        <p:txBody>
          <a:bodyPr vert="vert270" wrap="square" rtlCol="0">
            <a:spAutoFit/>
          </a:bodyPr>
          <a:lstStyle/>
          <a:p>
            <a:pPr algn="ctr"/>
            <a:r>
              <a:rPr lang="en-US" sz="1467" i="1" dirty="0"/>
              <a:t>Funding source</a:t>
            </a:r>
            <a:endParaRPr lang="es-ES" sz="1467" i="1" dirty="0"/>
          </a:p>
        </p:txBody>
      </p:sp>
      <p:cxnSp>
        <p:nvCxnSpPr>
          <p:cNvPr id="27" name="Straight Arrow Connector 26">
            <a:extLst>
              <a:ext uri="{FF2B5EF4-FFF2-40B4-BE49-F238E27FC236}">
                <a16:creationId xmlns:a16="http://schemas.microsoft.com/office/drawing/2014/main" id="{5B13659F-5C0E-4DE8-B554-562E8C456803}"/>
              </a:ext>
            </a:extLst>
          </p:cNvPr>
          <p:cNvCxnSpPr/>
          <p:nvPr/>
        </p:nvCxnSpPr>
        <p:spPr>
          <a:xfrm flipV="1">
            <a:off x="4975204" y="4848133"/>
            <a:ext cx="16301" cy="40451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Elbow Connector 19">
            <a:extLst>
              <a:ext uri="{FF2B5EF4-FFF2-40B4-BE49-F238E27FC236}">
                <a16:creationId xmlns:a16="http://schemas.microsoft.com/office/drawing/2014/main" id="{1F83E35C-4131-404D-9B91-CA015F3D49A9}"/>
              </a:ext>
            </a:extLst>
          </p:cNvPr>
          <p:cNvCxnSpPr>
            <a:stCxn id="10" idx="0"/>
            <a:endCxn id="29" idx="2"/>
          </p:cNvCxnSpPr>
          <p:nvPr/>
        </p:nvCxnSpPr>
        <p:spPr>
          <a:xfrm rot="16200000" flipV="1">
            <a:off x="4160238" y="3387679"/>
            <a:ext cx="727844" cy="105083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9" name="Rounded Rectangle 36">
            <a:extLst>
              <a:ext uri="{FF2B5EF4-FFF2-40B4-BE49-F238E27FC236}">
                <a16:creationId xmlns:a16="http://schemas.microsoft.com/office/drawing/2014/main" id="{517C9D67-132E-40CB-8CBC-B2D4E809A4D4}"/>
              </a:ext>
            </a:extLst>
          </p:cNvPr>
          <p:cNvSpPr/>
          <p:nvPr/>
        </p:nvSpPr>
        <p:spPr>
          <a:xfrm>
            <a:off x="3297709" y="3057017"/>
            <a:ext cx="1402067" cy="492155"/>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CHW</a:t>
            </a:r>
            <a:endParaRPr lang="es-ES" sz="1200" dirty="0">
              <a:solidFill>
                <a:schemeClr val="tx1"/>
              </a:solidFill>
            </a:endParaRPr>
          </a:p>
        </p:txBody>
      </p:sp>
      <p:cxnSp>
        <p:nvCxnSpPr>
          <p:cNvPr id="30" name="Straight Arrow Connector 29">
            <a:extLst>
              <a:ext uri="{FF2B5EF4-FFF2-40B4-BE49-F238E27FC236}">
                <a16:creationId xmlns:a16="http://schemas.microsoft.com/office/drawing/2014/main" id="{20422862-ED35-4A18-A9FB-74A7CB8A1731}"/>
              </a:ext>
            </a:extLst>
          </p:cNvPr>
          <p:cNvCxnSpPr/>
          <p:nvPr/>
        </p:nvCxnSpPr>
        <p:spPr>
          <a:xfrm flipV="1">
            <a:off x="3863408" y="2564511"/>
            <a:ext cx="0" cy="4393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Elbow Connector 24">
            <a:extLst>
              <a:ext uri="{FF2B5EF4-FFF2-40B4-BE49-F238E27FC236}">
                <a16:creationId xmlns:a16="http://schemas.microsoft.com/office/drawing/2014/main" id="{4CDAA056-D551-4C06-9EA6-241F111C9E12}"/>
              </a:ext>
            </a:extLst>
          </p:cNvPr>
          <p:cNvCxnSpPr>
            <a:stCxn id="10" idx="0"/>
            <a:endCxn id="13" idx="2"/>
          </p:cNvCxnSpPr>
          <p:nvPr/>
        </p:nvCxnSpPr>
        <p:spPr>
          <a:xfrm rot="5400000" flipH="1" flipV="1">
            <a:off x="4942663" y="3660207"/>
            <a:ext cx="723720" cy="50990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6013523B-689D-47E4-BD81-D9AFEBCAAD6E}"/>
              </a:ext>
            </a:extLst>
          </p:cNvPr>
          <p:cNvCxnSpPr>
            <a:endCxn id="29" idx="1"/>
          </p:cNvCxnSpPr>
          <p:nvPr/>
        </p:nvCxnSpPr>
        <p:spPr>
          <a:xfrm>
            <a:off x="2943331" y="3303095"/>
            <a:ext cx="354379"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3" name="Elbow Connector 41">
            <a:extLst>
              <a:ext uri="{FF2B5EF4-FFF2-40B4-BE49-F238E27FC236}">
                <a16:creationId xmlns:a16="http://schemas.microsoft.com/office/drawing/2014/main" id="{966DF9D7-FD51-4B3D-A9D8-566BA03704BD}"/>
              </a:ext>
            </a:extLst>
          </p:cNvPr>
          <p:cNvCxnSpPr>
            <a:stCxn id="10" idx="1"/>
            <a:endCxn id="17" idx="3"/>
          </p:cNvCxnSpPr>
          <p:nvPr/>
        </p:nvCxnSpPr>
        <p:spPr>
          <a:xfrm rot="10800000">
            <a:off x="2943333" y="3884101"/>
            <a:ext cx="1121935" cy="69492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8B98CB76-F666-4493-AA87-3596D5AEA4ED}"/>
              </a:ext>
            </a:extLst>
          </p:cNvPr>
          <p:cNvSpPr txBox="1"/>
          <p:nvPr/>
        </p:nvSpPr>
        <p:spPr>
          <a:xfrm>
            <a:off x="57782" y="2878019"/>
            <a:ext cx="410433" cy="1508483"/>
          </a:xfrm>
          <a:prstGeom prst="rect">
            <a:avLst/>
          </a:prstGeom>
          <a:noFill/>
        </p:spPr>
        <p:txBody>
          <a:bodyPr vert="vert270" wrap="square" rtlCol="0">
            <a:spAutoFit/>
          </a:bodyPr>
          <a:lstStyle/>
          <a:p>
            <a:r>
              <a:rPr lang="en-US" sz="1467" i="1" dirty="0"/>
              <a:t>Provider</a:t>
            </a:r>
            <a:endParaRPr lang="es-ES" sz="1467" i="1" dirty="0"/>
          </a:p>
        </p:txBody>
      </p:sp>
      <p:sp>
        <p:nvSpPr>
          <p:cNvPr id="35" name="Rounded Rectangle 33">
            <a:extLst>
              <a:ext uri="{FF2B5EF4-FFF2-40B4-BE49-F238E27FC236}">
                <a16:creationId xmlns:a16="http://schemas.microsoft.com/office/drawing/2014/main" id="{675F1DEF-79F4-400F-B79A-F98A1E6EF380}"/>
              </a:ext>
            </a:extLst>
          </p:cNvPr>
          <p:cNvSpPr/>
          <p:nvPr/>
        </p:nvSpPr>
        <p:spPr>
          <a:xfrm>
            <a:off x="9309531" y="2757748"/>
            <a:ext cx="1402067" cy="492155"/>
          </a:xfrm>
          <a:prstGeom prst="round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tx1"/>
                </a:solidFill>
              </a:rPr>
              <a:t>CHW</a:t>
            </a:r>
            <a:endParaRPr lang="es-ES" sz="1200" dirty="0">
              <a:solidFill>
                <a:schemeClr val="tx1"/>
              </a:solidFill>
            </a:endParaRPr>
          </a:p>
        </p:txBody>
      </p:sp>
      <p:cxnSp>
        <p:nvCxnSpPr>
          <p:cNvPr id="36" name="Elbow Connector 6">
            <a:extLst>
              <a:ext uri="{FF2B5EF4-FFF2-40B4-BE49-F238E27FC236}">
                <a16:creationId xmlns:a16="http://schemas.microsoft.com/office/drawing/2014/main" id="{5C2ADC8E-8EA0-4D8F-8F7B-7E66AFD85B84}"/>
              </a:ext>
            </a:extLst>
          </p:cNvPr>
          <p:cNvCxnSpPr>
            <a:stCxn id="18" idx="3"/>
          </p:cNvCxnSpPr>
          <p:nvPr/>
        </p:nvCxnSpPr>
        <p:spPr>
          <a:xfrm flipV="1">
            <a:off x="3065860" y="4713561"/>
            <a:ext cx="1016792" cy="617281"/>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pic>
        <p:nvPicPr>
          <p:cNvPr id="37" name="Picture 36">
            <a:extLst>
              <a:ext uri="{FF2B5EF4-FFF2-40B4-BE49-F238E27FC236}">
                <a16:creationId xmlns:a16="http://schemas.microsoft.com/office/drawing/2014/main" id="{A186BDCC-27AF-411C-9B3C-6CF76FAB0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7701" y="4602754"/>
            <a:ext cx="1557433" cy="1168075"/>
          </a:xfrm>
          <a:prstGeom prst="rect">
            <a:avLst/>
          </a:prstGeom>
        </p:spPr>
      </p:pic>
    </p:spTree>
    <p:extLst>
      <p:ext uri="{BB962C8B-B14F-4D97-AF65-F5344CB8AC3E}">
        <p14:creationId xmlns:p14="http://schemas.microsoft.com/office/powerpoint/2010/main" val="12636664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35" y="2988454"/>
            <a:ext cx="3242382" cy="1208088"/>
          </a:xfrm>
        </p:spPr>
        <p:txBody>
          <a:bodyPr anchor="ctr" anchorCtr="0"/>
          <a:lstStyle/>
          <a:p>
            <a:r>
              <a:rPr lang="en-US" sz="3000" b="1" dirty="0">
                <a:latin typeface="Calibri Light" panose="020F0302020204030204" pitchFamily="34" charset="0"/>
                <a:cs typeface="Calibri Light" panose="020F0302020204030204" pitchFamily="34" charset="0"/>
              </a:rPr>
              <a:t>Government of PNG absorbs positions supported by Global Fund</a:t>
            </a:r>
            <a:endParaRPr lang="en-US" sz="3000" b="1" dirty="0">
              <a:solidFill>
                <a:schemeClr val="accent4"/>
              </a:solidFill>
              <a:latin typeface="Calibri Light" panose="020F0302020204030204" pitchFamily="34" charset="0"/>
              <a:cs typeface="Calibri Light" panose="020F0302020204030204" pitchFamily="34" charset="0"/>
            </a:endParaRPr>
          </a:p>
        </p:txBody>
      </p:sp>
      <p:sp>
        <p:nvSpPr>
          <p:cNvPr id="3" name="Slide Number Placeholder 2"/>
          <p:cNvSpPr>
            <a:spLocks noGrp="1"/>
          </p:cNvSpPr>
          <p:nvPr>
            <p:ph type="sldNum" sz="quarter" idx="12"/>
          </p:nvPr>
        </p:nvSpPr>
        <p:spPr/>
        <p:txBody>
          <a:bodyPr/>
          <a:lstStyle/>
          <a:p>
            <a:pPr fontAlgn="base">
              <a:spcBef>
                <a:spcPct val="0"/>
              </a:spcBef>
              <a:spcAft>
                <a:spcPct val="0"/>
              </a:spcAft>
            </a:pPr>
            <a:fld id="{60707171-2A42-41AF-B064-502AF594E48C}" type="slidenum">
              <a:rPr lang="en-US" altLang="en-US">
                <a:ea typeface="MS PGothic" pitchFamily="34" charset="-128"/>
              </a:rPr>
              <a:pPr fontAlgn="base">
                <a:spcBef>
                  <a:spcPct val="0"/>
                </a:spcBef>
                <a:spcAft>
                  <a:spcPct val="0"/>
                </a:spcAft>
              </a:pPr>
              <a:t>44</a:t>
            </a:fld>
            <a:endParaRPr lang="en-US" altLang="en-US">
              <a:ea typeface="MS PGothic" pitchFamily="34" charset="-128"/>
            </a:endParaRPr>
          </a:p>
        </p:txBody>
      </p:sp>
      <p:pic>
        <p:nvPicPr>
          <p:cNvPr id="128" name="Picture 127"/>
          <p:cNvPicPr>
            <a:picLocks noChangeAspect="1"/>
          </p:cNvPicPr>
          <p:nvPr/>
        </p:nvPicPr>
        <p:blipFill>
          <a:blip r:embed="rId3"/>
          <a:stretch>
            <a:fillRect/>
          </a:stretch>
        </p:blipFill>
        <p:spPr>
          <a:xfrm>
            <a:off x="4579689" y="2298032"/>
            <a:ext cx="7374184" cy="3406207"/>
          </a:xfrm>
          <a:prstGeom prst="rect">
            <a:avLst/>
          </a:prstGeom>
        </p:spPr>
      </p:pic>
      <p:pic>
        <p:nvPicPr>
          <p:cNvPr id="129" name="Picture 128"/>
          <p:cNvPicPr>
            <a:picLocks noChangeAspect="1"/>
          </p:cNvPicPr>
          <p:nvPr/>
        </p:nvPicPr>
        <p:blipFill>
          <a:blip r:embed="rId4"/>
          <a:stretch>
            <a:fillRect/>
          </a:stretch>
        </p:blipFill>
        <p:spPr>
          <a:xfrm>
            <a:off x="2091175" y="4983111"/>
            <a:ext cx="3242382" cy="1544900"/>
          </a:xfrm>
          <a:prstGeom prst="rect">
            <a:avLst/>
          </a:prstGeom>
        </p:spPr>
      </p:pic>
      <p:sp>
        <p:nvSpPr>
          <p:cNvPr id="4" name="Oval 3"/>
          <p:cNvSpPr/>
          <p:nvPr/>
        </p:nvSpPr>
        <p:spPr bwMode="auto">
          <a:xfrm>
            <a:off x="10221325" y="3094596"/>
            <a:ext cx="1732548" cy="2990954"/>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indent="-115888" fontAlgn="base">
              <a:spcBef>
                <a:spcPct val="50000"/>
              </a:spcBef>
              <a:spcAft>
                <a:spcPct val="0"/>
              </a:spcAft>
              <a:buFontTx/>
              <a:buChar char="•"/>
            </a:pPr>
            <a:endParaRPr lang="en-US" sz="1300">
              <a:solidFill>
                <a:srgbClr val="002345"/>
              </a:solidFill>
              <a:latin typeface="Trebuchet MS" pitchFamily="34" charset="0"/>
              <a:ea typeface="MS PGothic" pitchFamily="34" charset="-128"/>
              <a:cs typeface="Times New Roman" pitchFamily="18" charset="0"/>
            </a:endParaRPr>
          </a:p>
        </p:txBody>
      </p:sp>
      <p:sp>
        <p:nvSpPr>
          <p:cNvPr id="5" name="TextBox 4">
            <a:extLst>
              <a:ext uri="{FF2B5EF4-FFF2-40B4-BE49-F238E27FC236}">
                <a16:creationId xmlns:a16="http://schemas.microsoft.com/office/drawing/2014/main" id="{F9047EB7-BFDA-4FBE-BB7A-664AD1F339AC}"/>
              </a:ext>
            </a:extLst>
          </p:cNvPr>
          <p:cNvSpPr txBox="1"/>
          <p:nvPr/>
        </p:nvSpPr>
        <p:spPr>
          <a:xfrm>
            <a:off x="565484" y="397042"/>
            <a:ext cx="10744200" cy="1077218"/>
          </a:xfrm>
          <a:prstGeom prst="rect">
            <a:avLst/>
          </a:prstGeom>
          <a:noFill/>
        </p:spPr>
        <p:txBody>
          <a:bodyPr wrap="square" rtlCol="0">
            <a:spAutoFit/>
          </a:bodyPr>
          <a:lstStyle/>
          <a:p>
            <a:r>
              <a:rPr lang="en-US" sz="3200" b="1" dirty="0">
                <a:latin typeface="Calibri Light" panose="020F0302020204030204" pitchFamily="34" charset="0"/>
                <a:cs typeface="Calibri Light" panose="020F0302020204030204" pitchFamily="34" charset="0"/>
              </a:rPr>
              <a:t>In many countries, transferring capacity (and often personnel) may be a challenge </a:t>
            </a:r>
          </a:p>
        </p:txBody>
      </p:sp>
    </p:spTree>
    <p:extLst>
      <p:ext uri="{BB962C8B-B14F-4D97-AF65-F5344CB8AC3E}">
        <p14:creationId xmlns:p14="http://schemas.microsoft.com/office/powerpoint/2010/main" val="50739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2CBB9-5D2F-43F3-9050-FC7285ADF9F2}"/>
              </a:ext>
            </a:extLst>
          </p:cNvPr>
          <p:cNvSpPr>
            <a:spLocks noGrp="1"/>
          </p:cNvSpPr>
          <p:nvPr>
            <p:ph type="title"/>
          </p:nvPr>
        </p:nvSpPr>
        <p:spPr>
          <a:xfrm>
            <a:off x="1118215" y="1269255"/>
            <a:ext cx="5956353" cy="3038947"/>
          </a:xfrm>
        </p:spPr>
        <p:txBody>
          <a:bodyPr vert="horz" lIns="91440" tIns="45720" rIns="91440" bIns="45720" rtlCol="0" anchor="b">
            <a:normAutofit fontScale="90000"/>
          </a:bodyPr>
          <a:lstStyle/>
          <a:p>
            <a:pPr algn="r"/>
            <a:r>
              <a:rPr lang="en-US" sz="5400" kern="1200" dirty="0">
                <a:solidFill>
                  <a:srgbClr val="FFFFFF"/>
                </a:solidFill>
                <a:latin typeface="+mj-lt"/>
                <a:ea typeface="+mj-ea"/>
                <a:cs typeface="+mj-cs"/>
              </a:rPr>
              <a:t>Equity and protection of human rights: challenges and opportunities</a:t>
            </a:r>
          </a:p>
        </p:txBody>
      </p:sp>
      <p:cxnSp>
        <p:nvCxnSpPr>
          <p:cNvPr id="12" name="Straight Connector 11">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F5BCE06-2AFA-43F4-8302-FBCAB9CADAE1}"/>
              </a:ext>
            </a:extLst>
          </p:cNvPr>
          <p:cNvSpPr>
            <a:spLocks noGrp="1"/>
          </p:cNvSpPr>
          <p:nvPr>
            <p:ph type="sldNum" sz="quarter" idx="12"/>
          </p:nvPr>
        </p:nvSpPr>
        <p:spPr/>
        <p:txBody>
          <a:bodyPr/>
          <a:lstStyle/>
          <a:p>
            <a:pPr>
              <a:defRPr/>
            </a:pPr>
            <a:fld id="{E0D8E988-6C0E-420E-BE45-97BA1944944A}" type="slidenum">
              <a:rPr lang="en-US" smtClean="0"/>
              <a:pPr>
                <a:defRPr/>
              </a:pPr>
              <a:t>45</a:t>
            </a:fld>
            <a:endParaRPr lang="en-US" dirty="0"/>
          </a:p>
        </p:txBody>
      </p:sp>
    </p:spTree>
    <p:extLst>
      <p:ext uri="{BB962C8B-B14F-4D97-AF65-F5344CB8AC3E}">
        <p14:creationId xmlns:p14="http://schemas.microsoft.com/office/powerpoint/2010/main" val="4049684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2FC1-75C3-4B24-BB67-35604D7CF5F1}"/>
              </a:ext>
            </a:extLst>
          </p:cNvPr>
          <p:cNvSpPr>
            <a:spLocks noGrp="1"/>
          </p:cNvSpPr>
          <p:nvPr>
            <p:ph type="title"/>
          </p:nvPr>
        </p:nvSpPr>
        <p:spPr/>
        <p:txBody>
          <a:bodyPr/>
          <a:lstStyle/>
          <a:p>
            <a:r>
              <a:rPr lang="en-US" dirty="0"/>
              <a:t>The experience of Serbia</a:t>
            </a:r>
          </a:p>
        </p:txBody>
      </p:sp>
      <p:sp>
        <p:nvSpPr>
          <p:cNvPr id="4" name="Slide Number Placeholder 3">
            <a:extLst>
              <a:ext uri="{FF2B5EF4-FFF2-40B4-BE49-F238E27FC236}">
                <a16:creationId xmlns:a16="http://schemas.microsoft.com/office/drawing/2014/main" id="{60229C03-E7E6-4889-BFEC-1265C794B41C}"/>
              </a:ext>
            </a:extLst>
          </p:cNvPr>
          <p:cNvSpPr>
            <a:spLocks noGrp="1"/>
          </p:cNvSpPr>
          <p:nvPr>
            <p:ph type="sldNum" sz="quarter" idx="12"/>
          </p:nvPr>
        </p:nvSpPr>
        <p:spPr/>
        <p:txBody>
          <a:bodyPr/>
          <a:lstStyle/>
          <a:p>
            <a:fld id="{835E5D8D-E4A4-0641-A6C4-02DA5BE4038A}" type="slidenum">
              <a:rPr lang="en-US" smtClean="0"/>
              <a:t>46</a:t>
            </a:fld>
            <a:endParaRPr lang="en-US"/>
          </a:p>
        </p:txBody>
      </p:sp>
      <p:sp>
        <p:nvSpPr>
          <p:cNvPr id="5" name="Rectangle 4">
            <a:extLst>
              <a:ext uri="{FF2B5EF4-FFF2-40B4-BE49-F238E27FC236}">
                <a16:creationId xmlns:a16="http://schemas.microsoft.com/office/drawing/2014/main" id="{DD2E6091-7988-4CC8-8418-1384EB296E17}"/>
              </a:ext>
            </a:extLst>
          </p:cNvPr>
          <p:cNvSpPr/>
          <p:nvPr/>
        </p:nvSpPr>
        <p:spPr>
          <a:xfrm>
            <a:off x="3048000" y="3105835"/>
            <a:ext cx="6096000" cy="646331"/>
          </a:xfrm>
          <a:prstGeom prst="rect">
            <a:avLst/>
          </a:prstGeom>
        </p:spPr>
        <p:txBody>
          <a:bodyPr>
            <a:spAutoFit/>
          </a:bodyPr>
          <a:lstStyle/>
          <a:p>
            <a:pPr marL="742950" lvl="1" indent="-285750">
              <a:buFont typeface="Wingdings" panose="05000000000000000000" pitchFamily="2" charset="2"/>
              <a:buChar char="§"/>
            </a:pPr>
            <a:r>
              <a:rPr lang="es-ES" dirty="0">
                <a:hlinkClick r:id="rId3"/>
              </a:rPr>
              <a:t>https://www.youtube.com/watch?v=eRH6WQltl00&amp;hl=en%5FUS&amp;version=3</a:t>
            </a:r>
            <a:endParaRPr lang="es-ES" dirty="0"/>
          </a:p>
        </p:txBody>
      </p:sp>
    </p:spTree>
    <p:extLst>
      <p:ext uri="{BB962C8B-B14F-4D97-AF65-F5344CB8AC3E}">
        <p14:creationId xmlns:p14="http://schemas.microsoft.com/office/powerpoint/2010/main" val="18545589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E1F8D-71C1-466A-8A73-FFB6C6E4E48F}"/>
              </a:ext>
            </a:extLst>
          </p:cNvPr>
          <p:cNvSpPr>
            <a:spLocks noGrp="1"/>
          </p:cNvSpPr>
          <p:nvPr>
            <p:ph type="title"/>
          </p:nvPr>
        </p:nvSpPr>
        <p:spPr>
          <a:xfrm>
            <a:off x="838200" y="323240"/>
            <a:ext cx="10515600" cy="1325563"/>
          </a:xfrm>
        </p:spPr>
        <p:txBody>
          <a:bodyPr>
            <a:noAutofit/>
          </a:bodyPr>
          <a:lstStyle/>
          <a:p>
            <a:r>
              <a:rPr lang="en-US" sz="3600" b="1" dirty="0"/>
              <a:t>Service provision for key populations may be at risk due to transition</a:t>
            </a:r>
          </a:p>
        </p:txBody>
      </p:sp>
      <p:sp>
        <p:nvSpPr>
          <p:cNvPr id="3" name="Content Placeholder 2">
            <a:extLst>
              <a:ext uri="{FF2B5EF4-FFF2-40B4-BE49-F238E27FC236}">
                <a16:creationId xmlns:a16="http://schemas.microsoft.com/office/drawing/2014/main" id="{792682A3-77D3-4B0F-BEB6-C7C187D8AA3E}"/>
              </a:ext>
            </a:extLst>
          </p:cNvPr>
          <p:cNvSpPr>
            <a:spLocks noGrp="1"/>
          </p:cNvSpPr>
          <p:nvPr>
            <p:ph idx="1"/>
          </p:nvPr>
        </p:nvSpPr>
        <p:spPr>
          <a:xfrm>
            <a:off x="1748790" y="1825625"/>
            <a:ext cx="9605010" cy="4351338"/>
          </a:xfrm>
        </p:spPr>
        <p:txBody>
          <a:bodyPr>
            <a:normAutofit/>
          </a:bodyPr>
          <a:lstStyle/>
          <a:p>
            <a:r>
              <a:rPr lang="en-US" b="1" dirty="0"/>
              <a:t>Romania: </a:t>
            </a:r>
            <a:r>
              <a:rPr lang="en-US" dirty="0"/>
              <a:t>After first transition of HIV support from Global Fund, the government failed to adequately prioritize harm reduction programs, leading to a spike in HIV infections among people who inject drugs (PWID)</a:t>
            </a:r>
          </a:p>
          <a:p>
            <a:pPr lvl="1"/>
            <a:r>
              <a:rPr lang="en-US" dirty="0"/>
              <a:t>from  1.1% prevalence in 2009 to 6.9% in 2012 to 53% in 2013 </a:t>
            </a:r>
          </a:p>
          <a:p>
            <a:r>
              <a:rPr lang="en-US" dirty="0"/>
              <a:t>There is policy or legislation that supports a mechanism for the government to fund NGOs (grant or contract) for some activities, but it does not currently include provision of harm reduction services </a:t>
            </a:r>
          </a:p>
          <a:p>
            <a:pPr marL="0" indent="0">
              <a:buNone/>
            </a:pPr>
            <a:endParaRPr lang="en-US" dirty="0"/>
          </a:p>
        </p:txBody>
      </p:sp>
      <p:sp>
        <p:nvSpPr>
          <p:cNvPr id="4" name="Slide Number Placeholder 3">
            <a:extLst>
              <a:ext uri="{FF2B5EF4-FFF2-40B4-BE49-F238E27FC236}">
                <a16:creationId xmlns:a16="http://schemas.microsoft.com/office/drawing/2014/main" id="{C529F793-8C8B-44EF-8FA7-20BE6C11F92A}"/>
              </a:ext>
            </a:extLst>
          </p:cNvPr>
          <p:cNvSpPr>
            <a:spLocks noGrp="1"/>
          </p:cNvSpPr>
          <p:nvPr>
            <p:ph type="sldNum" sz="quarter" idx="12"/>
          </p:nvPr>
        </p:nvSpPr>
        <p:spPr/>
        <p:txBody>
          <a:bodyPr/>
          <a:lstStyle/>
          <a:p>
            <a:pPr>
              <a:defRPr/>
            </a:pPr>
            <a:fld id="{A38F0010-5754-420E-89C6-CC05E7172C2E}" type="slidenum">
              <a:rPr lang="en-US" altLang="en-US" smtClean="0"/>
              <a:pPr>
                <a:defRPr/>
              </a:pPr>
              <a:t>47</a:t>
            </a:fld>
            <a:endParaRPr lang="en-US" altLang="en-US"/>
          </a:p>
        </p:txBody>
      </p:sp>
      <p:pic>
        <p:nvPicPr>
          <p:cNvPr id="8" name="Picture 2" descr="Image result for romania flag">
            <a:extLst>
              <a:ext uri="{FF2B5EF4-FFF2-40B4-BE49-F238E27FC236}">
                <a16:creationId xmlns:a16="http://schemas.microsoft.com/office/drawing/2014/main" id="{7D5E5CAA-C954-41D3-A3CE-BDC9DBC002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263" y="1825625"/>
            <a:ext cx="1188720" cy="792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9432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2CBB9-5D2F-43F3-9050-FC7285ADF9F2}"/>
              </a:ext>
            </a:extLst>
          </p:cNvPr>
          <p:cNvSpPr>
            <a:spLocks noGrp="1"/>
          </p:cNvSpPr>
          <p:nvPr>
            <p:ph type="title"/>
          </p:nvPr>
        </p:nvSpPr>
        <p:spPr>
          <a:xfrm>
            <a:off x="1118215" y="1269255"/>
            <a:ext cx="5956353" cy="3038947"/>
          </a:xfrm>
        </p:spPr>
        <p:txBody>
          <a:bodyPr vert="horz" lIns="91440" tIns="45720" rIns="91440" bIns="45720" rtlCol="0" anchor="b">
            <a:normAutofit fontScale="90000"/>
          </a:bodyPr>
          <a:lstStyle/>
          <a:p>
            <a:pPr algn="r"/>
            <a:r>
              <a:rPr lang="en-US" sz="5400" kern="1200" dirty="0">
                <a:solidFill>
                  <a:srgbClr val="FFFFFF"/>
                </a:solidFill>
                <a:latin typeface="+mj-lt"/>
                <a:ea typeface="+mj-ea"/>
                <a:cs typeface="+mj-cs"/>
              </a:rPr>
              <a:t>Procurement and supply chain: challenges and opportunities</a:t>
            </a:r>
          </a:p>
        </p:txBody>
      </p:sp>
      <p:cxnSp>
        <p:nvCxnSpPr>
          <p:cNvPr id="16" name="Straight Connector 15">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4BDA2B0-4C62-438B-8361-B70976B4A826}"/>
              </a:ext>
            </a:extLst>
          </p:cNvPr>
          <p:cNvSpPr>
            <a:spLocks noGrp="1"/>
          </p:cNvSpPr>
          <p:nvPr>
            <p:ph type="sldNum" sz="quarter" idx="12"/>
          </p:nvPr>
        </p:nvSpPr>
        <p:spPr/>
        <p:txBody>
          <a:bodyPr/>
          <a:lstStyle/>
          <a:p>
            <a:pPr>
              <a:defRPr/>
            </a:pPr>
            <a:fld id="{E0D8E988-6C0E-420E-BE45-97BA1944944A}" type="slidenum">
              <a:rPr lang="en-US" smtClean="0"/>
              <a:pPr>
                <a:defRPr/>
              </a:pPr>
              <a:t>48</a:t>
            </a:fld>
            <a:endParaRPr lang="en-US" dirty="0"/>
          </a:p>
        </p:txBody>
      </p:sp>
    </p:spTree>
    <p:extLst>
      <p:ext uri="{BB962C8B-B14F-4D97-AF65-F5344CB8AC3E}">
        <p14:creationId xmlns:p14="http://schemas.microsoft.com/office/powerpoint/2010/main" val="3552505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B41F-7564-4B59-A2BC-C7110524C804}"/>
              </a:ext>
            </a:extLst>
          </p:cNvPr>
          <p:cNvSpPr>
            <a:spLocks noGrp="1"/>
          </p:cNvSpPr>
          <p:nvPr>
            <p:ph type="title"/>
          </p:nvPr>
        </p:nvSpPr>
        <p:spPr/>
        <p:txBody>
          <a:bodyPr/>
          <a:lstStyle/>
          <a:p>
            <a:r>
              <a:rPr lang="en-US" sz="3600" b="1" dirty="0">
                <a:latin typeface="Calibri Light" panose="020F0302020204030204" pitchFamily="34" charset="0"/>
                <a:cs typeface="Calibri Light" panose="020F0302020204030204" pitchFamily="34" charset="0"/>
              </a:rPr>
              <a:t>Access to timely and affordable supply essential for program efficiency in Gavi transitioning countries</a:t>
            </a:r>
            <a:endParaRPr lang="en-US" sz="3600" dirty="0"/>
          </a:p>
        </p:txBody>
      </p:sp>
      <p:sp>
        <p:nvSpPr>
          <p:cNvPr id="3" name="Content Placeholder 2">
            <a:extLst>
              <a:ext uri="{FF2B5EF4-FFF2-40B4-BE49-F238E27FC236}">
                <a16:creationId xmlns:a16="http://schemas.microsoft.com/office/drawing/2014/main" id="{A8D0E07B-15E6-48B1-8902-714358458729}"/>
              </a:ext>
            </a:extLst>
          </p:cNvPr>
          <p:cNvSpPr>
            <a:spLocks noGrp="1"/>
          </p:cNvSpPr>
          <p:nvPr>
            <p:ph idx="1"/>
          </p:nvPr>
        </p:nvSpPr>
        <p:spPr>
          <a:xfrm>
            <a:off x="261762" y="1892744"/>
            <a:ext cx="6161615" cy="4457259"/>
          </a:xfrm>
        </p:spPr>
        <p:txBody>
          <a:bodyPr/>
          <a:lstStyle/>
          <a:p>
            <a:pPr marL="342900" indent="-342900">
              <a:lnSpc>
                <a:spcPct val="10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Many countries use a mixed procurement method, procuring at least in part through UNICEF</a:t>
            </a:r>
          </a:p>
          <a:p>
            <a:pPr marL="342900" indent="-342900">
              <a:lnSpc>
                <a:spcPct val="10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Some countries face barriers to continuing UN procurement  </a:t>
            </a:r>
          </a:p>
          <a:p>
            <a:pPr marL="342900" indent="-342900">
              <a:lnSpc>
                <a:spcPct val="10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73% of transitioned or transitioning countries have identified at least one red flag in their current procurement practices (Cernuschi et al, 2018)</a:t>
            </a:r>
          </a:p>
          <a:p>
            <a:pPr marL="342900" indent="-342900">
              <a:lnSpc>
                <a:spcPct val="100000"/>
              </a:lnSpc>
              <a:buFont typeface="Arial" panose="020B0604020202020204" pitchFamily="34" charset="0"/>
              <a:buChar char="•"/>
            </a:pPr>
            <a:r>
              <a:rPr lang="en-US" sz="2200" dirty="0">
                <a:latin typeface="Calibri" panose="020F0502020204030204" pitchFamily="34" charset="0"/>
                <a:cs typeface="Calibri" panose="020F0502020204030204" pitchFamily="34" charset="0"/>
              </a:rPr>
              <a:t>Gavi transition plans support training on procurement methods, improving registration procedures, improving government understanding of UNICEF procurement processes, etc.</a:t>
            </a:r>
          </a:p>
        </p:txBody>
      </p:sp>
      <p:sp>
        <p:nvSpPr>
          <p:cNvPr id="4" name="Slide Number Placeholder 3">
            <a:extLst>
              <a:ext uri="{FF2B5EF4-FFF2-40B4-BE49-F238E27FC236}">
                <a16:creationId xmlns:a16="http://schemas.microsoft.com/office/drawing/2014/main" id="{32E715F1-C8BD-4073-B5B0-FDDB18FD5C39}"/>
              </a:ext>
            </a:extLst>
          </p:cNvPr>
          <p:cNvSpPr>
            <a:spLocks noGrp="1"/>
          </p:cNvSpPr>
          <p:nvPr>
            <p:ph type="sldNum" sz="quarter" idx="12"/>
          </p:nvPr>
        </p:nvSpPr>
        <p:spPr/>
        <p:txBody>
          <a:bodyPr/>
          <a:lstStyle/>
          <a:p>
            <a:pPr>
              <a:defRPr/>
            </a:pPr>
            <a:fld id="{A38F0010-5754-420E-89C6-CC05E7172C2E}" type="slidenum">
              <a:rPr lang="en-US" altLang="en-US" smtClean="0"/>
              <a:pPr>
                <a:defRPr/>
              </a:pPr>
              <a:t>49</a:t>
            </a:fld>
            <a:endParaRPr lang="en-US" altLang="en-US"/>
          </a:p>
        </p:txBody>
      </p:sp>
      <p:pic>
        <p:nvPicPr>
          <p:cNvPr id="6" name="Picture 5">
            <a:extLst>
              <a:ext uri="{FF2B5EF4-FFF2-40B4-BE49-F238E27FC236}">
                <a16:creationId xmlns:a16="http://schemas.microsoft.com/office/drawing/2014/main" id="{547C2C2C-8A35-42C8-B205-00137086016D}"/>
              </a:ext>
            </a:extLst>
          </p:cNvPr>
          <p:cNvPicPr>
            <a:picLocks noChangeAspect="1"/>
          </p:cNvPicPr>
          <p:nvPr/>
        </p:nvPicPr>
        <p:blipFill>
          <a:blip r:embed="rId3"/>
          <a:stretch>
            <a:fillRect/>
          </a:stretch>
        </p:blipFill>
        <p:spPr>
          <a:xfrm>
            <a:off x="6605971" y="1573915"/>
            <a:ext cx="5535155" cy="3710170"/>
          </a:xfrm>
          <a:prstGeom prst="rect">
            <a:avLst/>
          </a:prstGeom>
        </p:spPr>
      </p:pic>
    </p:spTree>
    <p:extLst>
      <p:ext uri="{BB962C8B-B14F-4D97-AF65-F5344CB8AC3E}">
        <p14:creationId xmlns:p14="http://schemas.microsoft.com/office/powerpoint/2010/main" val="2194447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AE062-A7DC-47A3-8ACB-328D049666F0}"/>
              </a:ext>
            </a:extLst>
          </p:cNvPr>
          <p:cNvSpPr>
            <a:spLocks noGrp="1"/>
          </p:cNvSpPr>
          <p:nvPr>
            <p:ph type="title"/>
          </p:nvPr>
        </p:nvSpPr>
        <p:spPr>
          <a:xfrm>
            <a:off x="0" y="-8947"/>
            <a:ext cx="12192000" cy="937202"/>
          </a:xfrm>
        </p:spPr>
        <p:txBody>
          <a:bodyPr>
            <a:normAutofit/>
          </a:bodyPr>
          <a:lstStyle/>
          <a:p>
            <a:pPr algn="ctr"/>
            <a:r>
              <a:rPr lang="en-US" sz="4000" b="1" dirty="0"/>
              <a:t>Armenia’s population structure is changing</a:t>
            </a:r>
            <a:endParaRPr lang="en-US" sz="4000" dirty="0"/>
          </a:p>
        </p:txBody>
      </p:sp>
      <p:sp>
        <p:nvSpPr>
          <p:cNvPr id="4" name="Slide Number Placeholder 3">
            <a:extLst>
              <a:ext uri="{FF2B5EF4-FFF2-40B4-BE49-F238E27FC236}">
                <a16:creationId xmlns:a16="http://schemas.microsoft.com/office/drawing/2014/main" id="{3FC389B6-39DE-4938-B4CF-8EB2A9672C1A}"/>
              </a:ext>
            </a:extLst>
          </p:cNvPr>
          <p:cNvSpPr>
            <a:spLocks noGrp="1"/>
          </p:cNvSpPr>
          <p:nvPr>
            <p:ph type="sldNum" sz="quarter" idx="12"/>
          </p:nvPr>
        </p:nvSpPr>
        <p:spPr>
          <a:xfrm>
            <a:off x="8998532" y="6356350"/>
            <a:ext cx="2743200" cy="365125"/>
          </a:xfrm>
        </p:spPr>
        <p:txBody>
          <a:bodyPr/>
          <a:lstStyle/>
          <a:p>
            <a:fld id="{835E5D8D-E4A4-0641-A6C4-02DA5BE4038A}" type="slidenum">
              <a:rPr lang="en-US" smtClean="0"/>
              <a:t>5</a:t>
            </a:fld>
            <a:endParaRPr lang="en-US" dirty="0"/>
          </a:p>
        </p:txBody>
      </p:sp>
      <p:sp>
        <p:nvSpPr>
          <p:cNvPr id="50" name="Rectangle 49">
            <a:extLst>
              <a:ext uri="{FF2B5EF4-FFF2-40B4-BE49-F238E27FC236}">
                <a16:creationId xmlns:a16="http://schemas.microsoft.com/office/drawing/2014/main" id="{C6D219FC-D2BD-40FC-B508-D4263A0B9FBC}"/>
              </a:ext>
            </a:extLst>
          </p:cNvPr>
          <p:cNvSpPr/>
          <p:nvPr/>
        </p:nvSpPr>
        <p:spPr>
          <a:xfrm rot="16200000" flipH="1">
            <a:off x="2112126" y="1771645"/>
            <a:ext cx="155172" cy="307710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6" b="1" dirty="0">
              <a:latin typeface="+mj-lt"/>
            </a:endParaRPr>
          </a:p>
        </p:txBody>
      </p:sp>
      <p:sp>
        <p:nvSpPr>
          <p:cNvPr id="55" name="Rectangle 54">
            <a:extLst>
              <a:ext uri="{FF2B5EF4-FFF2-40B4-BE49-F238E27FC236}">
                <a16:creationId xmlns:a16="http://schemas.microsoft.com/office/drawing/2014/main" id="{2C1BC9EF-470C-4B9A-AFB5-D3BD1FDAB5D5}"/>
              </a:ext>
            </a:extLst>
          </p:cNvPr>
          <p:cNvSpPr/>
          <p:nvPr/>
        </p:nvSpPr>
        <p:spPr>
          <a:xfrm rot="16200000" flipH="1">
            <a:off x="9576133" y="1464655"/>
            <a:ext cx="155173" cy="369108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82282" tIns="41141" rIns="82282" bIns="41141" rtlCol="0" anchor="ctr"/>
          <a:lstStyle/>
          <a:p>
            <a:pPr algn="ctr"/>
            <a:endParaRPr lang="bg-BG" sz="506" b="1" dirty="0">
              <a:latin typeface="+mj-lt"/>
            </a:endParaRPr>
          </a:p>
        </p:txBody>
      </p:sp>
      <p:sp>
        <p:nvSpPr>
          <p:cNvPr id="56" name="Rectangle 55">
            <a:extLst>
              <a:ext uri="{FF2B5EF4-FFF2-40B4-BE49-F238E27FC236}">
                <a16:creationId xmlns:a16="http://schemas.microsoft.com/office/drawing/2014/main" id="{41CDE035-9EA5-4FF9-A1C2-89C6C76D8C3D}"/>
              </a:ext>
            </a:extLst>
          </p:cNvPr>
          <p:cNvSpPr/>
          <p:nvPr/>
        </p:nvSpPr>
        <p:spPr>
          <a:xfrm rot="16200000" flipH="1">
            <a:off x="6002256" y="1586008"/>
            <a:ext cx="175034" cy="3448379"/>
          </a:xfrm>
          <a:prstGeom prst="rect">
            <a:avLst/>
          </a:prstGeom>
          <a:solidFill>
            <a:srgbClr val="3C058D"/>
          </a:solidFill>
          <a:ln>
            <a:noFill/>
          </a:ln>
        </p:spPr>
        <p:style>
          <a:lnRef idx="3">
            <a:schemeClr val="lt1"/>
          </a:lnRef>
          <a:fillRef idx="1">
            <a:schemeClr val="accent6"/>
          </a:fillRef>
          <a:effectRef idx="1">
            <a:schemeClr val="accent6"/>
          </a:effectRef>
          <a:fontRef idx="minor">
            <a:schemeClr val="lt1"/>
          </a:fontRef>
        </p:style>
        <p:txBody>
          <a:bodyPr lIns="82282" tIns="41141" rIns="82282" bIns="41141" rtlCol="0" anchor="ctr"/>
          <a:lstStyle/>
          <a:p>
            <a:pPr algn="ctr"/>
            <a:endParaRPr lang="bg-BG" sz="506" b="1" dirty="0">
              <a:latin typeface="+mj-lt"/>
            </a:endParaRPr>
          </a:p>
        </p:txBody>
      </p:sp>
      <p:grpSp>
        <p:nvGrpSpPr>
          <p:cNvPr id="5" name="Group 4">
            <a:extLst>
              <a:ext uri="{FF2B5EF4-FFF2-40B4-BE49-F238E27FC236}">
                <a16:creationId xmlns:a16="http://schemas.microsoft.com/office/drawing/2014/main" id="{ACB57D32-F3F8-4041-B456-E930C6914283}"/>
              </a:ext>
            </a:extLst>
          </p:cNvPr>
          <p:cNvGrpSpPr/>
          <p:nvPr/>
        </p:nvGrpSpPr>
        <p:grpSpPr>
          <a:xfrm>
            <a:off x="684985" y="3624238"/>
            <a:ext cx="3815424" cy="2726873"/>
            <a:chOff x="4205425" y="3624238"/>
            <a:chExt cx="3815424" cy="2726873"/>
          </a:xfrm>
        </p:grpSpPr>
        <p:pic>
          <p:nvPicPr>
            <p:cNvPr id="87" name="Picture 86">
              <a:extLst>
                <a:ext uri="{FF2B5EF4-FFF2-40B4-BE49-F238E27FC236}">
                  <a16:creationId xmlns:a16="http://schemas.microsoft.com/office/drawing/2014/main" id="{D28067F8-8BE8-48D3-AE12-71F341F9E456}"/>
                </a:ext>
              </a:extLst>
            </p:cNvPr>
            <p:cNvPicPr>
              <a:picLocks noChangeAspect="1"/>
            </p:cNvPicPr>
            <p:nvPr/>
          </p:nvPicPr>
          <p:blipFill>
            <a:blip r:embed="rId3"/>
            <a:stretch>
              <a:fillRect/>
            </a:stretch>
          </p:blipFill>
          <p:spPr>
            <a:xfrm>
              <a:off x="4205425" y="5931017"/>
              <a:ext cx="381370" cy="381370"/>
            </a:xfrm>
            <a:prstGeom prst="rect">
              <a:avLst/>
            </a:prstGeom>
          </p:spPr>
        </p:pic>
        <p:pic>
          <p:nvPicPr>
            <p:cNvPr id="85" name="Picture 84">
              <a:extLst>
                <a:ext uri="{FF2B5EF4-FFF2-40B4-BE49-F238E27FC236}">
                  <a16:creationId xmlns:a16="http://schemas.microsoft.com/office/drawing/2014/main" id="{F4E4853C-0063-4A4E-B535-22B1E483D748}"/>
                </a:ext>
              </a:extLst>
            </p:cNvPr>
            <p:cNvPicPr>
              <a:picLocks noChangeAspect="1"/>
            </p:cNvPicPr>
            <p:nvPr/>
          </p:nvPicPr>
          <p:blipFill>
            <a:blip r:embed="rId4"/>
            <a:stretch>
              <a:fillRect/>
            </a:stretch>
          </p:blipFill>
          <p:spPr>
            <a:xfrm>
              <a:off x="4218295" y="5466869"/>
              <a:ext cx="368499" cy="368499"/>
            </a:xfrm>
            <a:prstGeom prst="rect">
              <a:avLst/>
            </a:prstGeom>
          </p:spPr>
        </p:pic>
        <p:cxnSp>
          <p:nvCxnSpPr>
            <p:cNvPr id="63" name="Straight Arrow Connector 62">
              <a:extLst>
                <a:ext uri="{FF2B5EF4-FFF2-40B4-BE49-F238E27FC236}">
                  <a16:creationId xmlns:a16="http://schemas.microsoft.com/office/drawing/2014/main" id="{5BAE000B-1DD9-4A32-9243-771191AADF53}"/>
                </a:ext>
              </a:extLst>
            </p:cNvPr>
            <p:cNvCxnSpPr>
              <a:cxnSpLocks/>
            </p:cNvCxnSpPr>
            <p:nvPr/>
          </p:nvCxnSpPr>
          <p:spPr>
            <a:xfrm flipV="1">
              <a:off x="5000901" y="3624238"/>
              <a:ext cx="0" cy="138865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6" name="Rectangle 65">
              <a:extLst>
                <a:ext uri="{FF2B5EF4-FFF2-40B4-BE49-F238E27FC236}">
                  <a16:creationId xmlns:a16="http://schemas.microsoft.com/office/drawing/2014/main" id="{89FAE14F-29B9-4DB8-9B95-117A5C6EF4D3}"/>
                </a:ext>
              </a:extLst>
            </p:cNvPr>
            <p:cNvSpPr/>
            <p:nvPr/>
          </p:nvSpPr>
          <p:spPr>
            <a:xfrm>
              <a:off x="4517519" y="5543574"/>
              <a:ext cx="3455626" cy="369332"/>
            </a:xfrm>
            <a:prstGeom prst="rect">
              <a:avLst/>
            </a:prstGeom>
          </p:spPr>
          <p:txBody>
            <a:bodyPr wrap="none">
              <a:spAutoFit/>
            </a:bodyPr>
            <a:lstStyle/>
            <a:p>
              <a:pPr algn="ctr"/>
              <a:r>
                <a:rPr lang="en-US" dirty="0"/>
                <a:t>1960 – 63 years </a:t>
              </a:r>
              <a:r>
                <a:rPr lang="en-US" b="1" dirty="0">
                  <a:solidFill>
                    <a:srgbClr val="C00000"/>
                  </a:solidFill>
                  <a:sym typeface="Wingdings" panose="05000000000000000000" pitchFamily="2" charset="2"/>
                </a:rPr>
                <a:t></a:t>
              </a:r>
              <a:r>
                <a:rPr lang="en-US" dirty="0"/>
                <a:t> </a:t>
              </a:r>
              <a:r>
                <a:rPr lang="en-GB" dirty="0"/>
                <a:t>2</a:t>
              </a:r>
              <a:r>
                <a:rPr lang="en-US" dirty="0"/>
                <a:t>017 – 71 years</a:t>
              </a:r>
            </a:p>
          </p:txBody>
        </p:sp>
        <p:pic>
          <p:nvPicPr>
            <p:cNvPr id="76" name="Picture 75">
              <a:extLst>
                <a:ext uri="{FF2B5EF4-FFF2-40B4-BE49-F238E27FC236}">
                  <a16:creationId xmlns:a16="http://schemas.microsoft.com/office/drawing/2014/main" id="{42BFEFD1-17C0-49A7-8F5F-FD0D0CC37827}"/>
                </a:ext>
              </a:extLst>
            </p:cNvPr>
            <p:cNvPicPr>
              <a:picLocks noChangeAspect="1"/>
            </p:cNvPicPr>
            <p:nvPr/>
          </p:nvPicPr>
          <p:blipFill>
            <a:blip r:embed="rId5"/>
            <a:stretch>
              <a:fillRect/>
            </a:stretch>
          </p:blipFill>
          <p:spPr>
            <a:xfrm>
              <a:off x="5433076" y="3832097"/>
              <a:ext cx="1269841" cy="1269841"/>
            </a:xfrm>
            <a:prstGeom prst="rect">
              <a:avLst/>
            </a:prstGeom>
          </p:spPr>
        </p:pic>
        <p:sp>
          <p:nvSpPr>
            <p:cNvPr id="88" name="Rectangle 87">
              <a:extLst>
                <a:ext uri="{FF2B5EF4-FFF2-40B4-BE49-F238E27FC236}">
                  <a16:creationId xmlns:a16="http://schemas.microsoft.com/office/drawing/2014/main" id="{823589A4-09D2-4DEA-9872-91BB762C7DA6}"/>
                </a:ext>
              </a:extLst>
            </p:cNvPr>
            <p:cNvSpPr/>
            <p:nvPr/>
          </p:nvSpPr>
          <p:spPr>
            <a:xfrm>
              <a:off x="4512324" y="5981779"/>
              <a:ext cx="3508525" cy="369332"/>
            </a:xfrm>
            <a:prstGeom prst="rect">
              <a:avLst/>
            </a:prstGeom>
          </p:spPr>
          <p:txBody>
            <a:bodyPr wrap="none">
              <a:spAutoFit/>
            </a:bodyPr>
            <a:lstStyle/>
            <a:p>
              <a:pPr algn="ctr"/>
              <a:r>
                <a:rPr lang="en-GB" dirty="0"/>
                <a:t>1</a:t>
              </a:r>
              <a:r>
                <a:rPr lang="en-US" dirty="0"/>
                <a:t>960 – 69 years </a:t>
              </a:r>
              <a:r>
                <a:rPr lang="en-US" b="1" dirty="0">
                  <a:solidFill>
                    <a:srgbClr val="C00000"/>
                  </a:solidFill>
                  <a:sym typeface="Wingdings" panose="05000000000000000000" pitchFamily="2" charset="2"/>
                </a:rPr>
                <a:t></a:t>
              </a:r>
              <a:r>
                <a:rPr lang="en-US" b="1" dirty="0">
                  <a:solidFill>
                    <a:schemeClr val="accent1">
                      <a:lumMod val="50000"/>
                    </a:schemeClr>
                  </a:solidFill>
                  <a:sym typeface="Wingdings" panose="05000000000000000000" pitchFamily="2" charset="2"/>
                </a:rPr>
                <a:t> </a:t>
              </a:r>
              <a:r>
                <a:rPr lang="en-US" dirty="0"/>
                <a:t>2017 – 78 years</a:t>
              </a:r>
            </a:p>
          </p:txBody>
        </p:sp>
        <p:sp>
          <p:nvSpPr>
            <p:cNvPr id="89" name="Rectangle 88">
              <a:extLst>
                <a:ext uri="{FF2B5EF4-FFF2-40B4-BE49-F238E27FC236}">
                  <a16:creationId xmlns:a16="http://schemas.microsoft.com/office/drawing/2014/main" id="{752CC327-4C0C-4466-8270-97F160B13D6C}"/>
                </a:ext>
              </a:extLst>
            </p:cNvPr>
            <p:cNvSpPr/>
            <p:nvPr/>
          </p:nvSpPr>
          <p:spPr>
            <a:xfrm>
              <a:off x="4638219" y="5090595"/>
              <a:ext cx="2629631" cy="369332"/>
            </a:xfrm>
            <a:prstGeom prst="rect">
              <a:avLst/>
            </a:prstGeom>
          </p:spPr>
          <p:txBody>
            <a:bodyPr wrap="none">
              <a:spAutoFit/>
            </a:bodyPr>
            <a:lstStyle/>
            <a:p>
              <a:pPr algn="ctr"/>
              <a:r>
                <a:rPr lang="en-US" b="1" dirty="0"/>
                <a:t>Increasing life expectancy</a:t>
              </a:r>
            </a:p>
          </p:txBody>
        </p:sp>
      </p:grpSp>
      <p:grpSp>
        <p:nvGrpSpPr>
          <p:cNvPr id="6" name="Group 5">
            <a:extLst>
              <a:ext uri="{FF2B5EF4-FFF2-40B4-BE49-F238E27FC236}">
                <a16:creationId xmlns:a16="http://schemas.microsoft.com/office/drawing/2014/main" id="{B5D56B3B-1049-4476-B787-83CBFFE6A1C0}"/>
              </a:ext>
            </a:extLst>
          </p:cNvPr>
          <p:cNvGrpSpPr/>
          <p:nvPr/>
        </p:nvGrpSpPr>
        <p:grpSpPr>
          <a:xfrm>
            <a:off x="4566196" y="3591038"/>
            <a:ext cx="3251534" cy="2608636"/>
            <a:chOff x="769917" y="1223461"/>
            <a:chExt cx="3251534" cy="2608636"/>
          </a:xfrm>
        </p:grpSpPr>
        <p:pic>
          <p:nvPicPr>
            <p:cNvPr id="68" name="Picture 67">
              <a:extLst>
                <a:ext uri="{FF2B5EF4-FFF2-40B4-BE49-F238E27FC236}">
                  <a16:creationId xmlns:a16="http://schemas.microsoft.com/office/drawing/2014/main" id="{03A923CC-B6EF-4EF5-88ED-9BACE3E17BEF}"/>
                </a:ext>
              </a:extLst>
            </p:cNvPr>
            <p:cNvPicPr>
              <a:picLocks noChangeAspect="1"/>
            </p:cNvPicPr>
            <p:nvPr/>
          </p:nvPicPr>
          <p:blipFill>
            <a:blip r:embed="rId6"/>
            <a:stretch>
              <a:fillRect/>
            </a:stretch>
          </p:blipFill>
          <p:spPr>
            <a:xfrm>
              <a:off x="1939799" y="1442109"/>
              <a:ext cx="1192667" cy="1192667"/>
            </a:xfrm>
            <a:prstGeom prst="rect">
              <a:avLst/>
            </a:prstGeom>
          </p:spPr>
        </p:pic>
        <p:cxnSp>
          <p:nvCxnSpPr>
            <p:cNvPr id="70" name="Straight Arrow Connector 69">
              <a:extLst>
                <a:ext uri="{FF2B5EF4-FFF2-40B4-BE49-F238E27FC236}">
                  <a16:creationId xmlns:a16="http://schemas.microsoft.com/office/drawing/2014/main" id="{61429BF7-41AB-4CE4-9D93-EFCD71DE44A4}"/>
                </a:ext>
              </a:extLst>
            </p:cNvPr>
            <p:cNvCxnSpPr>
              <a:cxnSpLocks/>
            </p:cNvCxnSpPr>
            <p:nvPr/>
          </p:nvCxnSpPr>
          <p:spPr>
            <a:xfrm>
              <a:off x="1580757" y="1223461"/>
              <a:ext cx="0" cy="144306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72" name="Rectangle 71">
              <a:extLst>
                <a:ext uri="{FF2B5EF4-FFF2-40B4-BE49-F238E27FC236}">
                  <a16:creationId xmlns:a16="http://schemas.microsoft.com/office/drawing/2014/main" id="{DD398FC3-A1B4-48C7-8D62-2578EE6AA053}"/>
                </a:ext>
              </a:extLst>
            </p:cNvPr>
            <p:cNvSpPr/>
            <p:nvPr/>
          </p:nvSpPr>
          <p:spPr>
            <a:xfrm>
              <a:off x="769917" y="2728549"/>
              <a:ext cx="3251534" cy="646331"/>
            </a:xfrm>
            <a:prstGeom prst="rect">
              <a:avLst/>
            </a:prstGeom>
          </p:spPr>
          <p:txBody>
            <a:bodyPr wrap="square">
              <a:spAutoFit/>
            </a:bodyPr>
            <a:lstStyle/>
            <a:p>
              <a:pPr algn="ctr"/>
              <a:r>
                <a:rPr lang="en-US" b="1" dirty="0"/>
                <a:t>Decreasing fertility rates </a:t>
              </a:r>
            </a:p>
            <a:p>
              <a:pPr algn="ctr"/>
              <a:r>
                <a:rPr lang="en-US" dirty="0"/>
                <a:t> </a:t>
              </a:r>
            </a:p>
          </p:txBody>
        </p:sp>
        <p:sp>
          <p:nvSpPr>
            <p:cNvPr id="90" name="Rectangle 89">
              <a:extLst>
                <a:ext uri="{FF2B5EF4-FFF2-40B4-BE49-F238E27FC236}">
                  <a16:creationId xmlns:a16="http://schemas.microsoft.com/office/drawing/2014/main" id="{7529BEB8-87FD-48EE-BFB4-DBC7BC84DCE4}"/>
                </a:ext>
              </a:extLst>
            </p:cNvPr>
            <p:cNvSpPr/>
            <p:nvPr/>
          </p:nvSpPr>
          <p:spPr>
            <a:xfrm>
              <a:off x="967160" y="3185766"/>
              <a:ext cx="2758343" cy="646331"/>
            </a:xfrm>
            <a:prstGeom prst="rect">
              <a:avLst/>
            </a:prstGeom>
          </p:spPr>
          <p:txBody>
            <a:bodyPr wrap="square">
              <a:spAutoFit/>
            </a:bodyPr>
            <a:lstStyle/>
            <a:p>
              <a:pPr algn="ctr"/>
              <a:r>
                <a:rPr lang="en-US" dirty="0"/>
                <a:t>1960 – 4.8</a:t>
              </a:r>
            </a:p>
            <a:p>
              <a:pPr algn="ctr"/>
              <a:r>
                <a:rPr lang="en-GB" dirty="0"/>
                <a:t>2</a:t>
              </a:r>
              <a:r>
                <a:rPr lang="en-US" dirty="0"/>
                <a:t>017 – 1.6</a:t>
              </a:r>
            </a:p>
          </p:txBody>
        </p:sp>
      </p:grpSp>
      <p:grpSp>
        <p:nvGrpSpPr>
          <p:cNvPr id="7" name="Group 6">
            <a:extLst>
              <a:ext uri="{FF2B5EF4-FFF2-40B4-BE49-F238E27FC236}">
                <a16:creationId xmlns:a16="http://schemas.microsoft.com/office/drawing/2014/main" id="{A0CA0765-BD8D-40CE-8548-1AF0929F9223}"/>
              </a:ext>
            </a:extLst>
          </p:cNvPr>
          <p:cNvGrpSpPr/>
          <p:nvPr/>
        </p:nvGrpSpPr>
        <p:grpSpPr>
          <a:xfrm>
            <a:off x="8182254" y="3470565"/>
            <a:ext cx="3812585" cy="2499647"/>
            <a:chOff x="8182254" y="3470565"/>
            <a:chExt cx="3812585" cy="2499647"/>
          </a:xfrm>
        </p:grpSpPr>
        <p:pic>
          <p:nvPicPr>
            <p:cNvPr id="47" name="Picture 46">
              <a:extLst>
                <a:ext uri="{FF2B5EF4-FFF2-40B4-BE49-F238E27FC236}">
                  <a16:creationId xmlns:a16="http://schemas.microsoft.com/office/drawing/2014/main" id="{5FC7C7C5-3970-4307-9369-6E870915EDAB}"/>
                </a:ext>
              </a:extLst>
            </p:cNvPr>
            <p:cNvPicPr>
              <a:picLocks noChangeAspect="1"/>
            </p:cNvPicPr>
            <p:nvPr/>
          </p:nvPicPr>
          <p:blipFill>
            <a:blip r:embed="rId7"/>
            <a:stretch>
              <a:fillRect/>
            </a:stretch>
          </p:blipFill>
          <p:spPr>
            <a:xfrm>
              <a:off x="8617537" y="3470565"/>
              <a:ext cx="2438401" cy="1887086"/>
            </a:xfrm>
            <a:prstGeom prst="rect">
              <a:avLst/>
            </a:prstGeom>
          </p:spPr>
        </p:pic>
        <p:sp>
          <p:nvSpPr>
            <p:cNvPr id="48" name="Rectangle 47">
              <a:extLst>
                <a:ext uri="{FF2B5EF4-FFF2-40B4-BE49-F238E27FC236}">
                  <a16:creationId xmlns:a16="http://schemas.microsoft.com/office/drawing/2014/main" id="{F0208CB4-B90E-424C-8271-22AFA382144E}"/>
                </a:ext>
              </a:extLst>
            </p:cNvPr>
            <p:cNvSpPr/>
            <p:nvPr/>
          </p:nvSpPr>
          <p:spPr>
            <a:xfrm>
              <a:off x="8182254" y="5107451"/>
              <a:ext cx="3812585" cy="369332"/>
            </a:xfrm>
            <a:prstGeom prst="rect">
              <a:avLst/>
            </a:prstGeom>
          </p:spPr>
          <p:txBody>
            <a:bodyPr wrap="square">
              <a:spAutoFit/>
            </a:bodyPr>
            <a:lstStyle/>
            <a:p>
              <a:pPr algn="ctr"/>
              <a:r>
                <a:rPr lang="en-US" b="1" dirty="0"/>
                <a:t>Decreasing population</a:t>
              </a:r>
              <a:r>
                <a:rPr lang="en-US" dirty="0"/>
                <a:t> </a:t>
              </a:r>
            </a:p>
          </p:txBody>
        </p:sp>
        <p:cxnSp>
          <p:nvCxnSpPr>
            <p:cNvPr id="21" name="Straight Arrow Connector 20">
              <a:extLst>
                <a:ext uri="{FF2B5EF4-FFF2-40B4-BE49-F238E27FC236}">
                  <a16:creationId xmlns:a16="http://schemas.microsoft.com/office/drawing/2014/main" id="{238F1CCB-BC94-4EB4-8159-FC453CF00F5A}"/>
                </a:ext>
              </a:extLst>
            </p:cNvPr>
            <p:cNvCxnSpPr>
              <a:cxnSpLocks/>
            </p:cNvCxnSpPr>
            <p:nvPr/>
          </p:nvCxnSpPr>
          <p:spPr>
            <a:xfrm>
              <a:off x="8492845" y="3591038"/>
              <a:ext cx="0" cy="144306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 name="Rectangle 2">
              <a:extLst>
                <a:ext uri="{FF2B5EF4-FFF2-40B4-BE49-F238E27FC236}">
                  <a16:creationId xmlns:a16="http://schemas.microsoft.com/office/drawing/2014/main" id="{ACDB8C28-5022-4066-A386-90129A27BF27}"/>
                </a:ext>
              </a:extLst>
            </p:cNvPr>
            <p:cNvSpPr/>
            <p:nvPr/>
          </p:nvSpPr>
          <p:spPr>
            <a:xfrm>
              <a:off x="8965098" y="5600880"/>
              <a:ext cx="2650084" cy="369332"/>
            </a:xfrm>
            <a:prstGeom prst="rect">
              <a:avLst/>
            </a:prstGeom>
          </p:spPr>
          <p:txBody>
            <a:bodyPr wrap="none">
              <a:spAutoFit/>
            </a:bodyPr>
            <a:lstStyle/>
            <a:p>
              <a:r>
                <a:rPr lang="en-US" dirty="0"/>
                <a:t>2.93 million people (2017)</a:t>
              </a:r>
            </a:p>
          </p:txBody>
        </p:sp>
      </p:grpSp>
      <p:pic>
        <p:nvPicPr>
          <p:cNvPr id="23" name="Picture 22">
            <a:extLst>
              <a:ext uri="{FF2B5EF4-FFF2-40B4-BE49-F238E27FC236}">
                <a16:creationId xmlns:a16="http://schemas.microsoft.com/office/drawing/2014/main" id="{BC3E6C0C-91A0-423A-84AF-FB43AFFFF467}"/>
              </a:ext>
            </a:extLst>
          </p:cNvPr>
          <p:cNvPicPr>
            <a:picLocks noChangeAspect="1"/>
          </p:cNvPicPr>
          <p:nvPr/>
        </p:nvPicPr>
        <p:blipFill>
          <a:blip r:embed="rId8">
            <a:biLevel thresh="75000"/>
          </a:blip>
          <a:stretch>
            <a:fillRect/>
          </a:stretch>
        </p:blipFill>
        <p:spPr>
          <a:xfrm>
            <a:off x="4744874" y="969820"/>
            <a:ext cx="2673927" cy="2173232"/>
          </a:xfrm>
          <a:prstGeom prst="rect">
            <a:avLst/>
          </a:prstGeom>
        </p:spPr>
      </p:pic>
      <p:sp>
        <p:nvSpPr>
          <p:cNvPr id="24" name="Rectangle 23">
            <a:extLst>
              <a:ext uri="{FF2B5EF4-FFF2-40B4-BE49-F238E27FC236}">
                <a16:creationId xmlns:a16="http://schemas.microsoft.com/office/drawing/2014/main" id="{51988E78-0529-4918-9367-CA5749F6D862}"/>
              </a:ext>
            </a:extLst>
          </p:cNvPr>
          <p:cNvSpPr/>
          <p:nvPr/>
        </p:nvSpPr>
        <p:spPr>
          <a:xfrm rot="16200000" flipH="1">
            <a:off x="2749445" y="1771645"/>
            <a:ext cx="155172" cy="307710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sz="506" b="1" dirty="0">
              <a:latin typeface="+mj-lt"/>
            </a:endParaRPr>
          </a:p>
        </p:txBody>
      </p:sp>
    </p:spTree>
    <p:extLst>
      <p:ext uri="{BB962C8B-B14F-4D97-AF65-F5344CB8AC3E}">
        <p14:creationId xmlns:p14="http://schemas.microsoft.com/office/powerpoint/2010/main" val="2661542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600" b="1" dirty="0">
                <a:latin typeface="Calibri Light" panose="020F0302020204030204" pitchFamily="34" charset="0"/>
                <a:cs typeface="Calibri Light" panose="020F0302020204030204" pitchFamily="34" charset="0"/>
              </a:rPr>
              <a:t>In some countries, laws and regulations can “make or break” countries’ ability to access affordable prices for commodities</a:t>
            </a:r>
          </a:p>
        </p:txBody>
      </p:sp>
      <p:sp>
        <p:nvSpPr>
          <p:cNvPr id="3" name="Content Placeholder 2">
            <a:extLst>
              <a:ext uri="{FF2B5EF4-FFF2-40B4-BE49-F238E27FC236}">
                <a16:creationId xmlns:a16="http://schemas.microsoft.com/office/drawing/2014/main" id="{4AEF09D6-466C-4722-81B2-0FC63D6F7217}"/>
              </a:ext>
            </a:extLst>
          </p:cNvPr>
          <p:cNvSpPr>
            <a:spLocks noGrp="1"/>
          </p:cNvSpPr>
          <p:nvPr>
            <p:ph idx="1"/>
          </p:nvPr>
        </p:nvSpPr>
        <p:spPr>
          <a:xfrm>
            <a:off x="1617490" y="1652128"/>
            <a:ext cx="10398337" cy="1869614"/>
          </a:xfrm>
        </p:spPr>
        <p:txBody>
          <a:bodyPr/>
          <a:lstStyle/>
          <a:p>
            <a:pPr marL="0" lvl="2" indent="0">
              <a:lnSpc>
                <a:spcPct val="100000"/>
              </a:lnSpc>
              <a:buNone/>
            </a:pPr>
            <a:endParaRPr lang="en-US" b="1" dirty="0"/>
          </a:p>
          <a:p>
            <a:pPr marL="242888" lvl="2" indent="-285750">
              <a:lnSpc>
                <a:spcPct val="100000"/>
              </a:lnSpc>
            </a:pPr>
            <a:endParaRPr lang="en-US" dirty="0"/>
          </a:p>
          <a:p>
            <a:pPr marL="0" indent="0">
              <a:lnSpc>
                <a:spcPct val="100000"/>
              </a:lnSpc>
            </a:pPr>
            <a:endParaRPr lang="en-US" dirty="0">
              <a:highlight>
                <a:srgbClr val="FFFF00"/>
              </a:highlight>
            </a:endParaRPr>
          </a:p>
        </p:txBody>
      </p:sp>
      <p:sp>
        <p:nvSpPr>
          <p:cNvPr id="2" name="Rectangle 1">
            <a:extLst>
              <a:ext uri="{FF2B5EF4-FFF2-40B4-BE49-F238E27FC236}">
                <a16:creationId xmlns:a16="http://schemas.microsoft.com/office/drawing/2014/main" id="{DF781420-2498-464D-A900-BC8C1C5F6CD9}"/>
              </a:ext>
            </a:extLst>
          </p:cNvPr>
          <p:cNvSpPr/>
          <p:nvPr/>
        </p:nvSpPr>
        <p:spPr>
          <a:xfrm>
            <a:off x="560301" y="1689682"/>
            <a:ext cx="11281833" cy="4190314"/>
          </a:xfrm>
          <a:prstGeom prst="rect">
            <a:avLst/>
          </a:prstGeom>
        </p:spPr>
        <p:txBody>
          <a:bodyPr wrap="square">
            <a:spAutoFit/>
          </a:bodyPr>
          <a:lstStyle/>
          <a:p>
            <a:pPr marL="285750" indent="-285750">
              <a:lnSpc>
                <a:spcPct val="150000"/>
              </a:lnSpc>
              <a:buFont typeface="Arial" panose="020B0604020202020204" pitchFamily="34" charset="0"/>
              <a:buChar char="•"/>
            </a:pPr>
            <a:r>
              <a:rPr lang="en-US" sz="2000" b="1" dirty="0"/>
              <a:t>At least one country in Eastern Europe/Central Asia (similar process in other regions): </a:t>
            </a:r>
          </a:p>
          <a:p>
            <a:pPr marL="742950" lvl="1" indent="-285750">
              <a:lnSpc>
                <a:spcPct val="150000"/>
              </a:lnSpc>
              <a:buFont typeface="Arial" panose="020B0604020202020204" pitchFamily="34" charset="0"/>
              <a:buChar char="•"/>
            </a:pPr>
            <a:r>
              <a:rPr lang="en-US" sz="2000" dirty="0"/>
              <a:t>MOH procures almost all vaccines directly (even those that could be lower cost using an MOU with UNICEF Supply Division) </a:t>
            </a:r>
          </a:p>
          <a:p>
            <a:pPr marL="742950" lvl="1" indent="-285750">
              <a:lnSpc>
                <a:spcPct val="150000"/>
              </a:lnSpc>
              <a:buFont typeface="Arial" panose="020B0604020202020204" pitchFamily="34" charset="0"/>
              <a:buChar char="•"/>
            </a:pPr>
            <a:r>
              <a:rPr lang="en-US" sz="2000" dirty="0"/>
              <a:t>Small market size and concerns about quality and cold chain requirements led to a shift to direct procurement of vaccines through UNICEF Supply Division</a:t>
            </a:r>
          </a:p>
          <a:p>
            <a:pPr marL="742950" lvl="1" indent="-285750">
              <a:lnSpc>
                <a:spcPct val="150000"/>
              </a:lnSpc>
              <a:buFont typeface="Arial" panose="020B0604020202020204" pitchFamily="34" charset="0"/>
              <a:buChar char="•"/>
            </a:pPr>
            <a:r>
              <a:rPr lang="en-US" sz="2000" dirty="0"/>
              <a:t>MOH regulations allowed for pre-payment of vaccines but only if made in same fiscal year as delivery of vaccines</a:t>
            </a:r>
          </a:p>
          <a:p>
            <a:pPr marL="742950" lvl="1" indent="-285750">
              <a:lnSpc>
                <a:spcPct val="150000"/>
              </a:lnSpc>
              <a:buFont typeface="Arial" panose="020B0604020202020204" pitchFamily="34" charset="0"/>
              <a:buChar char="•"/>
            </a:pPr>
            <a:r>
              <a:rPr lang="en-US" sz="2000" dirty="0"/>
              <a:t>Price per dose reduced considerably; $2 million dollars saved in first year and reinvested in immunization program, including upgrades to cold chain equipment</a:t>
            </a:r>
          </a:p>
        </p:txBody>
      </p:sp>
    </p:spTree>
    <p:extLst>
      <p:ext uri="{BB962C8B-B14F-4D97-AF65-F5344CB8AC3E}">
        <p14:creationId xmlns:p14="http://schemas.microsoft.com/office/powerpoint/2010/main" val="37283865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2600" b="1" dirty="0">
                <a:latin typeface="Calibri Light" panose="020F0302020204030204" pitchFamily="34" charset="0"/>
                <a:cs typeface="Calibri Light" panose="020F0302020204030204" pitchFamily="34" charset="0"/>
              </a:rPr>
              <a:t>In some countries, laws and regulations can “make or break” countries’ ability to access affordable prices for commodities</a:t>
            </a:r>
          </a:p>
        </p:txBody>
      </p:sp>
      <p:sp>
        <p:nvSpPr>
          <p:cNvPr id="8" name="Content Placeholder 2">
            <a:extLst>
              <a:ext uri="{FF2B5EF4-FFF2-40B4-BE49-F238E27FC236}">
                <a16:creationId xmlns:a16="http://schemas.microsoft.com/office/drawing/2014/main" id="{770877F9-693E-4103-8CD9-4FE6D689B03A}"/>
              </a:ext>
            </a:extLst>
          </p:cNvPr>
          <p:cNvSpPr txBox="1">
            <a:spLocks/>
          </p:cNvSpPr>
          <p:nvPr/>
        </p:nvSpPr>
        <p:spPr bwMode="auto">
          <a:xfrm>
            <a:off x="1649445" y="1738764"/>
            <a:ext cx="8608247" cy="18696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57175" indent="-257175" algn="l" rtl="0" eaLnBrk="1" fontAlgn="base" hangingPunct="1">
              <a:lnSpc>
                <a:spcPct val="150000"/>
              </a:lnSpc>
              <a:spcBef>
                <a:spcPts val="1350"/>
              </a:spcBef>
              <a:spcAft>
                <a:spcPct val="0"/>
              </a:spcAft>
              <a:buClr>
                <a:srgbClr val="404040"/>
              </a:buClr>
              <a:defRPr>
                <a:solidFill>
                  <a:schemeClr val="tx2"/>
                </a:solidFill>
                <a:latin typeface="Arial"/>
                <a:ea typeface="MS PGothic" pitchFamily="34" charset="-128"/>
                <a:cs typeface="Arial"/>
              </a:defRPr>
            </a:lvl1pPr>
            <a:lvl2pPr marL="214313"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chemeClr val="tx2"/>
                </a:solidFill>
                <a:latin typeface="Arial"/>
                <a:ea typeface="MS PGothic" pitchFamily="34" charset="-128"/>
                <a:cs typeface="Arial"/>
              </a:defRPr>
            </a:lvl2pPr>
            <a:lvl3pPr marL="214313" indent="-214313" algn="l" rtl="0" eaLnBrk="1" fontAlgn="base" hangingPunct="1">
              <a:lnSpc>
                <a:spcPct val="110000"/>
              </a:lnSpc>
              <a:spcBef>
                <a:spcPct val="0"/>
              </a:spcBef>
              <a:spcAft>
                <a:spcPct val="0"/>
              </a:spcAft>
              <a:buClr>
                <a:schemeClr val="tx1"/>
              </a:buClr>
              <a:buFont typeface="Arial" panose="020B0604020202020204" pitchFamily="34" charset="0"/>
              <a:buChar char="•"/>
              <a:defRPr>
                <a:solidFill>
                  <a:schemeClr val="tx2"/>
                </a:solidFill>
                <a:latin typeface="Arial"/>
                <a:ea typeface="MS PGothic" pitchFamily="34" charset="-128"/>
                <a:cs typeface="Arial"/>
              </a:defRPr>
            </a:lvl3pPr>
            <a:lvl4pPr marL="623888"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chemeClr val="tx2"/>
                </a:solidFill>
                <a:latin typeface="Arial"/>
                <a:ea typeface="MS PGothic" pitchFamily="34" charset="-128"/>
                <a:cs typeface="Arial"/>
              </a:defRPr>
            </a:lvl4pPr>
            <a:lvl5pPr marL="897731" indent="-214313" algn="l" rtl="0" eaLnBrk="1" fontAlgn="base" hangingPunct="1">
              <a:lnSpc>
                <a:spcPct val="110000"/>
              </a:lnSpc>
              <a:spcBef>
                <a:spcPct val="0"/>
              </a:spcBef>
              <a:spcAft>
                <a:spcPct val="0"/>
              </a:spcAft>
              <a:buClr>
                <a:srgbClr val="595959"/>
              </a:buClr>
              <a:buFont typeface="Arial" panose="020B0604020202020204" pitchFamily="34" charset="0"/>
              <a:buChar char="•"/>
              <a:defRPr>
                <a:solidFill>
                  <a:schemeClr val="tx2"/>
                </a:solidFill>
                <a:latin typeface="Arial"/>
                <a:ea typeface="MS PGothic" pitchFamily="34" charset="-128"/>
                <a:cs typeface="Arial"/>
              </a:defRPr>
            </a:lvl5pPr>
            <a:lvl6pPr marL="377190" indent="-171450" algn="l" rtl="0" eaLnBrk="1" fontAlgn="base" hangingPunct="1">
              <a:spcBef>
                <a:spcPct val="20000"/>
              </a:spcBef>
              <a:spcAft>
                <a:spcPct val="0"/>
              </a:spcAft>
              <a:buClr>
                <a:schemeClr val="tx2">
                  <a:lumMod val="65000"/>
                  <a:lumOff val="35000"/>
                </a:schemeClr>
              </a:buClr>
              <a:buFont typeface="Arial"/>
              <a:buChar char="•"/>
              <a:defRPr sz="1350">
                <a:solidFill>
                  <a:schemeClr val="tx2"/>
                </a:solidFill>
                <a:latin typeface="+mn-lt"/>
              </a:defRPr>
            </a:lvl6pPr>
            <a:lvl7pPr marL="2228850" indent="-171450" algn="l" rtl="0" eaLnBrk="1" fontAlgn="base" hangingPunct="1">
              <a:spcBef>
                <a:spcPct val="20000"/>
              </a:spcBef>
              <a:spcAft>
                <a:spcPct val="0"/>
              </a:spcAft>
              <a:buClr>
                <a:srgbClr val="00783C"/>
              </a:buClr>
              <a:buChar char="»"/>
              <a:defRPr sz="1200">
                <a:solidFill>
                  <a:schemeClr val="tx1"/>
                </a:solidFill>
                <a:latin typeface="+mn-lt"/>
              </a:defRPr>
            </a:lvl7pPr>
            <a:lvl8pPr marL="2571750" indent="-171450" algn="l" rtl="0" eaLnBrk="1" fontAlgn="base" hangingPunct="1">
              <a:spcBef>
                <a:spcPct val="20000"/>
              </a:spcBef>
              <a:spcAft>
                <a:spcPct val="0"/>
              </a:spcAft>
              <a:buClr>
                <a:srgbClr val="00783C"/>
              </a:buClr>
              <a:buChar char="»"/>
              <a:defRPr sz="1200">
                <a:solidFill>
                  <a:schemeClr val="tx1"/>
                </a:solidFill>
                <a:latin typeface="+mn-lt"/>
              </a:defRPr>
            </a:lvl8pPr>
            <a:lvl9pPr marL="2914650" indent="-171450" algn="l" rtl="0" eaLnBrk="1" fontAlgn="base" hangingPunct="1">
              <a:spcBef>
                <a:spcPct val="20000"/>
              </a:spcBef>
              <a:spcAft>
                <a:spcPct val="0"/>
              </a:spcAft>
              <a:buClr>
                <a:srgbClr val="00783C"/>
              </a:buClr>
              <a:buChar char="»"/>
              <a:defRPr sz="1200">
                <a:solidFill>
                  <a:schemeClr val="tx1"/>
                </a:solidFill>
                <a:latin typeface="+mn-lt"/>
              </a:defRPr>
            </a:lvl9pPr>
          </a:lstStyle>
          <a:p>
            <a:pPr marL="0" lvl="2" indent="0">
              <a:lnSpc>
                <a:spcPct val="100000"/>
              </a:lnSpc>
              <a:buFont typeface="Arial" panose="020B0604020202020204" pitchFamily="34" charset="0"/>
              <a:buNone/>
            </a:pPr>
            <a:endParaRPr lang="en-US" kern="0" dirty="0"/>
          </a:p>
          <a:p>
            <a:pPr marL="242888" lvl="2" indent="-285750">
              <a:lnSpc>
                <a:spcPct val="100000"/>
              </a:lnSpc>
            </a:pPr>
            <a:r>
              <a:rPr lang="en-US" b="1" kern="0" dirty="0"/>
              <a:t>Georgia: </a:t>
            </a:r>
            <a:r>
              <a:rPr lang="en-US" kern="0" dirty="0"/>
              <a:t>Procurement and supply of HIV and TB drugs is now managed by the National Center for Disease Control (NCDC)</a:t>
            </a:r>
          </a:p>
          <a:p>
            <a:pPr marL="242888" lvl="2" indent="-285750">
              <a:lnSpc>
                <a:spcPct val="100000"/>
              </a:lnSpc>
            </a:pPr>
            <a:endParaRPr lang="en-US" kern="0" dirty="0"/>
          </a:p>
          <a:p>
            <a:pPr marL="242888" lvl="2" indent="-285750">
              <a:lnSpc>
                <a:spcPct val="100000"/>
              </a:lnSpc>
            </a:pPr>
            <a:r>
              <a:rPr lang="en-US" kern="0" dirty="0"/>
              <a:t>Provision in the State Budget Law enables NCDC to procure through pooled procurement to ensure quality and best price; but other countries don’t have this provision</a:t>
            </a:r>
          </a:p>
          <a:p>
            <a:pPr marL="0" lvl="2" indent="0">
              <a:lnSpc>
                <a:spcPct val="100000"/>
              </a:lnSpc>
              <a:buFont typeface="Arial" panose="020B0604020202020204" pitchFamily="34" charset="0"/>
              <a:buNone/>
            </a:pPr>
            <a:endParaRPr lang="en-US" b="1" kern="0" dirty="0"/>
          </a:p>
        </p:txBody>
      </p:sp>
      <p:pic>
        <p:nvPicPr>
          <p:cNvPr id="9" name="Picture 4" descr="Image result for georgia flag 2018">
            <a:extLst>
              <a:ext uri="{FF2B5EF4-FFF2-40B4-BE49-F238E27FC236}">
                <a16:creationId xmlns:a16="http://schemas.microsoft.com/office/drawing/2014/main" id="{94E9ABD0-FA21-4B31-890C-B5DF38369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57" y="2088430"/>
            <a:ext cx="977629" cy="60929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0D0B08C-F20A-4868-9E5E-5C217C3DCA04}"/>
              </a:ext>
            </a:extLst>
          </p:cNvPr>
          <p:cNvSpPr>
            <a:spLocks noGrp="1"/>
          </p:cNvSpPr>
          <p:nvPr>
            <p:ph type="sldNum" sz="quarter" idx="12"/>
          </p:nvPr>
        </p:nvSpPr>
        <p:spPr/>
        <p:txBody>
          <a:bodyPr/>
          <a:lstStyle/>
          <a:p>
            <a:pPr>
              <a:defRPr/>
            </a:pPr>
            <a:fld id="{A38F0010-5754-420E-89C6-CC05E7172C2E}" type="slidenum">
              <a:rPr lang="en-US" altLang="en-US" smtClean="0"/>
              <a:pPr>
                <a:defRPr/>
              </a:pPr>
              <a:t>51</a:t>
            </a:fld>
            <a:endParaRPr lang="en-US" altLang="en-US"/>
          </a:p>
        </p:txBody>
      </p:sp>
    </p:spTree>
    <p:extLst>
      <p:ext uri="{BB962C8B-B14F-4D97-AF65-F5344CB8AC3E}">
        <p14:creationId xmlns:p14="http://schemas.microsoft.com/office/powerpoint/2010/main" val="2839731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a:xfrm>
            <a:off x="1301262" y="307475"/>
            <a:ext cx="10388122" cy="708526"/>
          </a:xfrm>
        </p:spPr>
        <p:txBody>
          <a:bodyPr/>
          <a:lstStyle/>
          <a:p>
            <a:r>
              <a:rPr lang="en-US" sz="2600" b="1" dirty="0">
                <a:latin typeface="Calibri Light" panose="020F0302020204030204" pitchFamily="34" charset="0"/>
                <a:cs typeface="Calibri Light" panose="020F0302020204030204" pitchFamily="34" charset="0"/>
              </a:rPr>
              <a:t>Vietnam: Transition also provides an opportunity to reduce duplication and fragmentation of procurement and supply chain systems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3831" y="1409202"/>
            <a:ext cx="7526550" cy="4940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693811" y="6309364"/>
            <a:ext cx="6649000" cy="430887"/>
          </a:xfrm>
          <a:prstGeom prst="rect">
            <a:avLst/>
          </a:prstGeom>
          <a:noFill/>
        </p:spPr>
        <p:txBody>
          <a:bodyPr wrap="square" rtlCol="0">
            <a:spAutoFit/>
          </a:bodyPr>
          <a:lstStyle/>
          <a:p>
            <a:r>
              <a:rPr lang="en-US" sz="1100" dirty="0">
                <a:latin typeface="+mj-lt"/>
              </a:rPr>
              <a:t>Source: Options for Integrating Procurement and Supply Chain Systems for ARVs, Methadone, and anti-Tuberculosis Drugs in Vietnam, USAID Health Financing and Governance, 2014</a:t>
            </a:r>
          </a:p>
        </p:txBody>
      </p:sp>
      <p:pic>
        <p:nvPicPr>
          <p:cNvPr id="5" name="Picture 2" descr="Image result for vietnam flag">
            <a:extLst>
              <a:ext uri="{FF2B5EF4-FFF2-40B4-BE49-F238E27FC236}">
                <a16:creationId xmlns:a16="http://schemas.microsoft.com/office/drawing/2014/main" id="{0D1C1DC1-8530-4638-9C08-CCC812D705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44" y="444913"/>
            <a:ext cx="858191" cy="5710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26EB1D73-40BE-4B37-B145-5D538FDD54F2}"/>
              </a:ext>
            </a:extLst>
          </p:cNvPr>
          <p:cNvSpPr>
            <a:spLocks noGrp="1"/>
          </p:cNvSpPr>
          <p:nvPr>
            <p:ph type="sldNum" sz="quarter" idx="19"/>
          </p:nvPr>
        </p:nvSpPr>
        <p:spPr/>
        <p:txBody>
          <a:bodyPr/>
          <a:lstStyle/>
          <a:p>
            <a:pPr>
              <a:defRPr/>
            </a:pPr>
            <a:fld id="{2BA9DDAB-13A3-4E47-8334-BEEEDFD18BC7}" type="slidenum">
              <a:rPr lang="en-US" smtClean="0"/>
              <a:pPr>
                <a:defRPr/>
              </a:pPr>
              <a:t>52</a:t>
            </a:fld>
            <a:endParaRPr lang="en-US"/>
          </a:p>
        </p:txBody>
      </p:sp>
    </p:spTree>
    <p:extLst>
      <p:ext uri="{BB962C8B-B14F-4D97-AF65-F5344CB8AC3E}">
        <p14:creationId xmlns:p14="http://schemas.microsoft.com/office/powerpoint/2010/main" val="42202975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EF4E260-B79D-41D8-90EB-C84807CD7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135" y="476778"/>
            <a:ext cx="7212450" cy="592065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2CBB9-5D2F-43F3-9050-FC7285ADF9F2}"/>
              </a:ext>
            </a:extLst>
          </p:cNvPr>
          <p:cNvSpPr>
            <a:spLocks noGrp="1"/>
          </p:cNvSpPr>
          <p:nvPr>
            <p:ph type="title"/>
          </p:nvPr>
        </p:nvSpPr>
        <p:spPr>
          <a:xfrm>
            <a:off x="1118215" y="1269255"/>
            <a:ext cx="5956353" cy="3038947"/>
          </a:xfrm>
        </p:spPr>
        <p:txBody>
          <a:bodyPr vert="horz" lIns="91440" tIns="45720" rIns="91440" bIns="45720" rtlCol="0" anchor="b">
            <a:normAutofit/>
          </a:bodyPr>
          <a:lstStyle/>
          <a:p>
            <a:pPr algn="r"/>
            <a:r>
              <a:rPr lang="en-US" sz="5400" kern="1200" dirty="0">
                <a:solidFill>
                  <a:srgbClr val="FFFFFF"/>
                </a:solidFill>
                <a:latin typeface="+mj-lt"/>
                <a:ea typeface="+mj-ea"/>
                <a:cs typeface="+mj-cs"/>
              </a:rPr>
              <a:t>Demand-side challenges and opportunities</a:t>
            </a:r>
          </a:p>
        </p:txBody>
      </p:sp>
      <p:cxnSp>
        <p:nvCxnSpPr>
          <p:cNvPr id="16" name="Straight Connector 15">
            <a:extLst>
              <a:ext uri="{FF2B5EF4-FFF2-40B4-BE49-F238E27FC236}">
                <a16:creationId xmlns:a16="http://schemas.microsoft.com/office/drawing/2014/main" id="{0686AD50-C6DC-4D98-A467-9AC1F3C2D8D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30880" y="4424906"/>
            <a:ext cx="365760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241208F6-8B1C-4098-9388-150BC8E44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452" y="476778"/>
            <a:ext cx="3864383" cy="5920653"/>
          </a:xfrm>
          <a:prstGeom prst="rect">
            <a:avLst/>
          </a:prstGeom>
          <a:solidFill>
            <a:srgbClr val="A6A6A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675B323-3CAF-4ABE-9ABB-FD762D96CA62}"/>
              </a:ext>
            </a:extLst>
          </p:cNvPr>
          <p:cNvSpPr>
            <a:spLocks noGrp="1"/>
          </p:cNvSpPr>
          <p:nvPr>
            <p:ph type="sldNum" sz="quarter" idx="12"/>
          </p:nvPr>
        </p:nvSpPr>
        <p:spPr/>
        <p:txBody>
          <a:bodyPr/>
          <a:lstStyle/>
          <a:p>
            <a:pPr>
              <a:defRPr/>
            </a:pPr>
            <a:fld id="{E0D8E988-6C0E-420E-BE45-97BA1944944A}" type="slidenum">
              <a:rPr lang="en-US" smtClean="0"/>
              <a:pPr>
                <a:defRPr/>
              </a:pPr>
              <a:t>53</a:t>
            </a:fld>
            <a:endParaRPr lang="en-US" dirty="0"/>
          </a:p>
        </p:txBody>
      </p:sp>
    </p:spTree>
    <p:extLst>
      <p:ext uri="{BB962C8B-B14F-4D97-AF65-F5344CB8AC3E}">
        <p14:creationId xmlns:p14="http://schemas.microsoft.com/office/powerpoint/2010/main" val="2439744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2DAB3-2BAC-41BB-B261-DB69EF093DD7}"/>
              </a:ext>
            </a:extLst>
          </p:cNvPr>
          <p:cNvSpPr>
            <a:spLocks noGrp="1"/>
          </p:cNvSpPr>
          <p:nvPr>
            <p:ph type="title"/>
          </p:nvPr>
        </p:nvSpPr>
        <p:spPr/>
        <p:txBody>
          <a:bodyPr>
            <a:normAutofit fontScale="90000"/>
          </a:bodyPr>
          <a:lstStyle/>
          <a:p>
            <a:r>
              <a:rPr lang="en-US" dirty="0"/>
              <a:t>Vaccine hesitancy – one of the top ten threats in global health in 2019 according to WHO </a:t>
            </a:r>
          </a:p>
        </p:txBody>
      </p:sp>
      <p:sp>
        <p:nvSpPr>
          <p:cNvPr id="3" name="Content Placeholder 2">
            <a:extLst>
              <a:ext uri="{FF2B5EF4-FFF2-40B4-BE49-F238E27FC236}">
                <a16:creationId xmlns:a16="http://schemas.microsoft.com/office/drawing/2014/main" id="{A4648F58-C21C-4BBD-ACCD-F4292A69B15B}"/>
              </a:ext>
            </a:extLst>
          </p:cNvPr>
          <p:cNvSpPr>
            <a:spLocks noGrp="1"/>
          </p:cNvSpPr>
          <p:nvPr>
            <p:ph sz="quarter" idx="10"/>
          </p:nvPr>
        </p:nvSpPr>
        <p:spPr/>
        <p:txBody>
          <a:bodyPr/>
          <a:lstStyle/>
          <a:p>
            <a:endParaRPr lang="en-US"/>
          </a:p>
        </p:txBody>
      </p:sp>
      <p:sp>
        <p:nvSpPr>
          <p:cNvPr id="4" name="Slide Number Placeholder 3">
            <a:extLst>
              <a:ext uri="{FF2B5EF4-FFF2-40B4-BE49-F238E27FC236}">
                <a16:creationId xmlns:a16="http://schemas.microsoft.com/office/drawing/2014/main" id="{00EDCD6A-9C4D-4D07-9010-3D927CA14EF6}"/>
              </a:ext>
            </a:extLst>
          </p:cNvPr>
          <p:cNvSpPr>
            <a:spLocks noGrp="1"/>
          </p:cNvSpPr>
          <p:nvPr>
            <p:ph type="sldNum" sz="quarter" idx="12"/>
          </p:nvPr>
        </p:nvSpPr>
        <p:spPr/>
        <p:txBody>
          <a:bodyPr/>
          <a:lstStyle/>
          <a:p>
            <a:pPr>
              <a:defRPr/>
            </a:pPr>
            <a:fld id="{E0D8E988-6C0E-420E-BE45-97BA1944944A}" type="slidenum">
              <a:rPr lang="en-US" smtClean="0"/>
              <a:pPr>
                <a:defRPr/>
              </a:pPr>
              <a:t>54</a:t>
            </a:fld>
            <a:endParaRPr lang="en-US" dirty="0"/>
          </a:p>
        </p:txBody>
      </p:sp>
      <p:pic>
        <p:nvPicPr>
          <p:cNvPr id="5" name="Picture 4">
            <a:extLst>
              <a:ext uri="{FF2B5EF4-FFF2-40B4-BE49-F238E27FC236}">
                <a16:creationId xmlns:a16="http://schemas.microsoft.com/office/drawing/2014/main" id="{3EF0620E-43BA-42E5-BD0E-060D52E351D6}"/>
              </a:ext>
            </a:extLst>
          </p:cNvPr>
          <p:cNvPicPr>
            <a:picLocks noChangeAspect="1"/>
          </p:cNvPicPr>
          <p:nvPr/>
        </p:nvPicPr>
        <p:blipFill rotWithShape="1">
          <a:blip r:embed="rId3"/>
          <a:srcRect l="51409" t="7430" b="19293"/>
          <a:stretch/>
        </p:blipFill>
        <p:spPr>
          <a:xfrm>
            <a:off x="370193" y="1675538"/>
            <a:ext cx="11403174" cy="4863374"/>
          </a:xfrm>
          <a:prstGeom prst="rect">
            <a:avLst/>
          </a:prstGeom>
        </p:spPr>
      </p:pic>
    </p:spTree>
    <p:extLst>
      <p:ext uri="{BB962C8B-B14F-4D97-AF65-F5344CB8AC3E}">
        <p14:creationId xmlns:p14="http://schemas.microsoft.com/office/powerpoint/2010/main" val="17720859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70863B-A56B-4087-A979-AEFC86C765FE}"/>
              </a:ext>
            </a:extLst>
          </p:cNvPr>
          <p:cNvSpPr>
            <a:spLocks noGrp="1"/>
          </p:cNvSpPr>
          <p:nvPr>
            <p:ph idx="1"/>
          </p:nvPr>
        </p:nvSpPr>
        <p:spPr>
          <a:xfrm>
            <a:off x="8264768" y="1825625"/>
            <a:ext cx="3563817" cy="4351338"/>
          </a:xfrm>
        </p:spPr>
        <p:txBody>
          <a:bodyPr/>
          <a:lstStyle/>
          <a:p>
            <a:r>
              <a:rPr lang="en-US" dirty="0"/>
              <a:t>All control knobs needed:</a:t>
            </a:r>
          </a:p>
          <a:p>
            <a:pPr lvl="1"/>
            <a:r>
              <a:rPr lang="en-US" dirty="0"/>
              <a:t>Financing</a:t>
            </a:r>
          </a:p>
          <a:p>
            <a:pPr lvl="1"/>
            <a:r>
              <a:rPr lang="en-US" dirty="0"/>
              <a:t>Payment</a:t>
            </a:r>
          </a:p>
          <a:p>
            <a:pPr lvl="1"/>
            <a:r>
              <a:rPr lang="en-US" dirty="0"/>
              <a:t>Organization</a:t>
            </a:r>
          </a:p>
          <a:p>
            <a:pPr lvl="1"/>
            <a:r>
              <a:rPr lang="en-US" dirty="0"/>
              <a:t>Regulation</a:t>
            </a:r>
          </a:p>
          <a:p>
            <a:pPr lvl="1"/>
            <a:r>
              <a:rPr lang="en-US" dirty="0"/>
              <a:t>Behavior</a:t>
            </a:r>
          </a:p>
          <a:p>
            <a:pPr lvl="1"/>
            <a:endParaRPr lang="en-US" dirty="0"/>
          </a:p>
          <a:p>
            <a:endParaRPr lang="en-US" dirty="0"/>
          </a:p>
        </p:txBody>
      </p:sp>
      <p:sp>
        <p:nvSpPr>
          <p:cNvPr id="4" name="Slide Number Placeholder 3">
            <a:extLst>
              <a:ext uri="{FF2B5EF4-FFF2-40B4-BE49-F238E27FC236}">
                <a16:creationId xmlns:a16="http://schemas.microsoft.com/office/drawing/2014/main" id="{0FECE316-1FFD-47D1-9DC9-40249B7375E4}"/>
              </a:ext>
            </a:extLst>
          </p:cNvPr>
          <p:cNvSpPr>
            <a:spLocks noGrp="1"/>
          </p:cNvSpPr>
          <p:nvPr>
            <p:ph type="sldNum" sz="quarter" idx="12"/>
          </p:nvPr>
        </p:nvSpPr>
        <p:spPr/>
        <p:txBody>
          <a:bodyPr/>
          <a:lstStyle/>
          <a:p>
            <a:fld id="{835E5D8D-E4A4-0641-A6C4-02DA5BE4038A}" type="slidenum">
              <a:rPr lang="en-US" smtClean="0"/>
              <a:t>55</a:t>
            </a:fld>
            <a:endParaRPr lang="en-US"/>
          </a:p>
        </p:txBody>
      </p:sp>
      <p:pic>
        <p:nvPicPr>
          <p:cNvPr id="3074" name="Picture 2" descr="https://cdn.zmescience.com/wp-content/uploads/2019/01/DdGDoD_X0AAdspD.jpg">
            <a:extLst>
              <a:ext uri="{FF2B5EF4-FFF2-40B4-BE49-F238E27FC236}">
                <a16:creationId xmlns:a16="http://schemas.microsoft.com/office/drawing/2014/main" id="{51519F30-8586-456E-8D01-298849CD296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77"/>
          <a:stretch/>
        </p:blipFill>
        <p:spPr bwMode="auto">
          <a:xfrm>
            <a:off x="586154" y="1169657"/>
            <a:ext cx="7186006" cy="55739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BC729CC-3928-4141-86BC-6853A6B3EBCA}"/>
              </a:ext>
            </a:extLst>
          </p:cNvPr>
          <p:cNvSpPr>
            <a:spLocks noGrp="1"/>
          </p:cNvSpPr>
          <p:nvPr>
            <p:ph type="title"/>
          </p:nvPr>
        </p:nvSpPr>
        <p:spPr>
          <a:xfrm>
            <a:off x="838200" y="320675"/>
            <a:ext cx="10515600" cy="1325563"/>
          </a:xfrm>
        </p:spPr>
        <p:txBody>
          <a:bodyPr/>
          <a:lstStyle/>
          <a:p>
            <a:r>
              <a:rPr lang="en-US" dirty="0"/>
              <a:t>How to address vaccine hesitancy?</a:t>
            </a:r>
          </a:p>
        </p:txBody>
      </p:sp>
    </p:spTree>
    <p:extLst>
      <p:ext uri="{BB962C8B-B14F-4D97-AF65-F5344CB8AC3E}">
        <p14:creationId xmlns:p14="http://schemas.microsoft.com/office/powerpoint/2010/main" val="16554832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E922D942-4D86-4A2C-8DF2-26548BF5C13B}"/>
              </a:ext>
            </a:extLst>
          </p:cNvPr>
          <p:cNvGraphicFramePr>
            <a:graphicFrameLocks noGrp="1"/>
          </p:cNvGraphicFramePr>
          <p:nvPr>
            <p:ph idx="1"/>
            <p:extLst>
              <p:ext uri="{D42A27DB-BD31-4B8C-83A1-F6EECF244321}">
                <p14:modId xmlns:p14="http://schemas.microsoft.com/office/powerpoint/2010/main" val="313446556"/>
              </p:ext>
            </p:extLst>
          </p:nvPr>
        </p:nvGraphicFramePr>
        <p:xfrm>
          <a:off x="3828081" y="982979"/>
          <a:ext cx="7901957" cy="54521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3144CFC7-1F1D-4619-806A-C5A7F89AB938}"/>
              </a:ext>
            </a:extLst>
          </p:cNvPr>
          <p:cNvSpPr/>
          <p:nvPr/>
        </p:nvSpPr>
        <p:spPr>
          <a:xfrm>
            <a:off x="0" y="0"/>
            <a:ext cx="1868557"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BC5F04-FDDB-4D19-A0A2-FB99E5C1080C}"/>
              </a:ext>
            </a:extLst>
          </p:cNvPr>
          <p:cNvSpPr>
            <a:spLocks noGrp="1"/>
          </p:cNvSpPr>
          <p:nvPr>
            <p:ph type="title"/>
          </p:nvPr>
        </p:nvSpPr>
        <p:spPr>
          <a:xfrm>
            <a:off x="496957" y="2057400"/>
            <a:ext cx="2743200" cy="2743200"/>
          </a:xfrm>
          <a:prstGeom prst="ellipse">
            <a:avLst/>
          </a:prstGeom>
          <a:solidFill>
            <a:schemeClr val="accent5"/>
          </a:solidFill>
          <a:ln w="174625" cmpd="thinThick">
            <a:solidFill>
              <a:srgbClr val="262626"/>
            </a:solidFill>
          </a:ln>
        </p:spPr>
        <p:txBody>
          <a:bodyPr anchor="ctr">
            <a:normAutofit/>
          </a:bodyPr>
          <a:lstStyle/>
          <a:p>
            <a:pPr algn="ctr"/>
            <a:r>
              <a:rPr lang="en-US" sz="2600">
                <a:solidFill>
                  <a:srgbClr val="FFFFFF"/>
                </a:solidFill>
              </a:rPr>
              <a:t>Key messages</a:t>
            </a:r>
          </a:p>
        </p:txBody>
      </p:sp>
      <p:sp>
        <p:nvSpPr>
          <p:cNvPr id="3" name="Slide Number Placeholder 2">
            <a:extLst>
              <a:ext uri="{FF2B5EF4-FFF2-40B4-BE49-F238E27FC236}">
                <a16:creationId xmlns:a16="http://schemas.microsoft.com/office/drawing/2014/main" id="{2DD5F68F-B774-49D5-A288-2237EB20131E}"/>
              </a:ext>
            </a:extLst>
          </p:cNvPr>
          <p:cNvSpPr>
            <a:spLocks noGrp="1"/>
          </p:cNvSpPr>
          <p:nvPr>
            <p:ph type="sldNum" sz="quarter" idx="12"/>
          </p:nvPr>
        </p:nvSpPr>
        <p:spPr/>
        <p:txBody>
          <a:bodyPr/>
          <a:lstStyle/>
          <a:p>
            <a:fld id="{835E5D8D-E4A4-0641-A6C4-02DA5BE4038A}" type="slidenum">
              <a:rPr lang="en-US" smtClean="0"/>
              <a:t>56</a:t>
            </a:fld>
            <a:endParaRPr lang="en-US"/>
          </a:p>
        </p:txBody>
      </p:sp>
    </p:spTree>
    <p:extLst>
      <p:ext uri="{BB962C8B-B14F-4D97-AF65-F5344CB8AC3E}">
        <p14:creationId xmlns:p14="http://schemas.microsoft.com/office/powerpoint/2010/main" val="1529175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descr="A close up of a device&#10;&#10;Description generated with very high confidence">
            <a:extLst>
              <a:ext uri="{FF2B5EF4-FFF2-40B4-BE49-F238E27FC236}">
                <a16:creationId xmlns:a16="http://schemas.microsoft.com/office/drawing/2014/main" id="{4789B88C-A437-400A-BE0B-E02620BA2751}"/>
              </a:ext>
            </a:extLst>
          </p:cNvPr>
          <p:cNvPicPr>
            <a:picLocks noChangeAspect="1"/>
          </p:cNvPicPr>
          <p:nvPr/>
        </p:nvPicPr>
        <p:blipFill rotWithShape="1">
          <a:blip r:embed="rId3">
            <a:extLst>
              <a:ext uri="{28A0092B-C50C-407E-A947-70E740481C1C}">
                <a14:useLocalDpi xmlns:a14="http://schemas.microsoft.com/office/drawing/2010/main" val="0"/>
              </a:ext>
            </a:extLst>
          </a:blip>
          <a:srcRect l="38417" r="47726" b="90269"/>
          <a:stretch/>
        </p:blipFill>
        <p:spPr>
          <a:xfrm rot="16200000">
            <a:off x="9054672" y="2103461"/>
            <a:ext cx="4778336" cy="1496320"/>
          </a:xfrm>
          <a:prstGeom prst="rect">
            <a:avLst/>
          </a:prstGeom>
        </p:spPr>
      </p:pic>
      <p:grpSp>
        <p:nvGrpSpPr>
          <p:cNvPr id="19" name="Group 18">
            <a:extLst>
              <a:ext uri="{FF2B5EF4-FFF2-40B4-BE49-F238E27FC236}">
                <a16:creationId xmlns:a16="http://schemas.microsoft.com/office/drawing/2014/main" id="{5C2F8B54-58D9-4A1C-9062-1E0A3E161FCB}"/>
              </a:ext>
            </a:extLst>
          </p:cNvPr>
          <p:cNvGrpSpPr/>
          <p:nvPr/>
        </p:nvGrpSpPr>
        <p:grpSpPr>
          <a:xfrm>
            <a:off x="0" y="-52551"/>
            <a:ext cx="9524999" cy="6992761"/>
            <a:chOff x="2667000" y="0"/>
            <a:chExt cx="9524999" cy="6858000"/>
          </a:xfrm>
        </p:grpSpPr>
        <p:pic>
          <p:nvPicPr>
            <p:cNvPr id="8" name="Picture 7" descr="A close up of a device&#10;&#10;Description generated with very high confidence">
              <a:extLst>
                <a:ext uri="{FF2B5EF4-FFF2-40B4-BE49-F238E27FC236}">
                  <a16:creationId xmlns:a16="http://schemas.microsoft.com/office/drawing/2014/main" id="{871FFE60-D709-4D42-A08E-5D52580D1FAB}"/>
                </a:ext>
              </a:extLst>
            </p:cNvPr>
            <p:cNvPicPr>
              <a:picLocks noChangeAspect="1"/>
            </p:cNvPicPr>
            <p:nvPr/>
          </p:nvPicPr>
          <p:blipFill rotWithShape="1">
            <a:blip r:embed="rId3">
              <a:extLst>
                <a:ext uri="{28A0092B-C50C-407E-A947-70E740481C1C}">
                  <a14:useLocalDpi xmlns:a14="http://schemas.microsoft.com/office/drawing/2010/main" val="0"/>
                </a:ext>
              </a:extLst>
            </a:blip>
            <a:srcRect l="3850" t="61073" r="70460" b="7127"/>
            <a:stretch/>
          </p:blipFill>
          <p:spPr>
            <a:xfrm>
              <a:off x="9447727" y="2338552"/>
              <a:ext cx="1761798" cy="2180896"/>
            </a:xfrm>
            <a:prstGeom prst="rect">
              <a:avLst/>
            </a:prstGeom>
          </p:spPr>
        </p:pic>
        <p:pic>
          <p:nvPicPr>
            <p:cNvPr id="9" name="Picture 8" descr="A close up of a device&#10;&#10;Description generated with very high confidence">
              <a:extLst>
                <a:ext uri="{FF2B5EF4-FFF2-40B4-BE49-F238E27FC236}">
                  <a16:creationId xmlns:a16="http://schemas.microsoft.com/office/drawing/2014/main" id="{A62A6E24-C660-4C0E-AE95-2A3527DCBFAC}"/>
                </a:ext>
              </a:extLst>
            </p:cNvPr>
            <p:cNvPicPr>
              <a:picLocks noChangeAspect="1"/>
            </p:cNvPicPr>
            <p:nvPr/>
          </p:nvPicPr>
          <p:blipFill rotWithShape="1">
            <a:blip r:embed="rId3">
              <a:extLst>
                <a:ext uri="{28A0092B-C50C-407E-A947-70E740481C1C}">
                  <a14:useLocalDpi xmlns:a14="http://schemas.microsoft.com/office/drawing/2010/main" val="0"/>
                </a:ext>
              </a:extLst>
            </a:blip>
            <a:srcRect l="25746" t="21839" r="63832" b="66054"/>
            <a:stretch/>
          </p:blipFill>
          <p:spPr>
            <a:xfrm>
              <a:off x="9267497" y="1597451"/>
              <a:ext cx="714703" cy="830319"/>
            </a:xfrm>
            <a:prstGeom prst="rect">
              <a:avLst/>
            </a:prstGeom>
          </p:spPr>
        </p:pic>
        <p:grpSp>
          <p:nvGrpSpPr>
            <p:cNvPr id="18" name="Group 17">
              <a:extLst>
                <a:ext uri="{FF2B5EF4-FFF2-40B4-BE49-F238E27FC236}">
                  <a16:creationId xmlns:a16="http://schemas.microsoft.com/office/drawing/2014/main" id="{AB9CF3F3-205B-44A0-86A0-39D11B109FD5}"/>
                </a:ext>
              </a:extLst>
            </p:cNvPr>
            <p:cNvGrpSpPr/>
            <p:nvPr/>
          </p:nvGrpSpPr>
          <p:grpSpPr>
            <a:xfrm>
              <a:off x="2667000" y="0"/>
              <a:ext cx="9524999" cy="6858000"/>
              <a:chOff x="2667000" y="0"/>
              <a:chExt cx="9524999" cy="6858000"/>
            </a:xfrm>
          </p:grpSpPr>
          <p:grpSp>
            <p:nvGrpSpPr>
              <p:cNvPr id="16" name="Group 15">
                <a:extLst>
                  <a:ext uri="{FF2B5EF4-FFF2-40B4-BE49-F238E27FC236}">
                    <a16:creationId xmlns:a16="http://schemas.microsoft.com/office/drawing/2014/main" id="{233862DA-E88D-44F4-AFB9-F3FA00FD2C6B}"/>
                  </a:ext>
                </a:extLst>
              </p:cNvPr>
              <p:cNvGrpSpPr/>
              <p:nvPr/>
            </p:nvGrpSpPr>
            <p:grpSpPr>
              <a:xfrm>
                <a:off x="2667000" y="0"/>
                <a:ext cx="9524999" cy="6858000"/>
                <a:chOff x="2667000" y="0"/>
                <a:chExt cx="9524999" cy="6858000"/>
              </a:xfrm>
            </p:grpSpPr>
            <p:pic>
              <p:nvPicPr>
                <p:cNvPr id="6" name="Picture 5" descr="A close up of a device&#10;&#10;Description generated with very high confidence">
                  <a:extLst>
                    <a:ext uri="{FF2B5EF4-FFF2-40B4-BE49-F238E27FC236}">
                      <a16:creationId xmlns:a16="http://schemas.microsoft.com/office/drawing/2014/main" id="{EE38F8BD-945D-4D12-B37E-E9D358AE7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pic>
              <p:nvPicPr>
                <p:cNvPr id="7" name="Picture 6" descr="A close up of a device&#10;&#10;Description generated with very high confidence">
                  <a:extLst>
                    <a:ext uri="{FF2B5EF4-FFF2-40B4-BE49-F238E27FC236}">
                      <a16:creationId xmlns:a16="http://schemas.microsoft.com/office/drawing/2014/main" id="{726C5BD8-8FAE-4911-B32A-0EB614628699}"/>
                    </a:ext>
                  </a:extLst>
                </p:cNvPr>
                <p:cNvPicPr>
                  <a:picLocks noChangeAspect="1"/>
                </p:cNvPicPr>
                <p:nvPr/>
              </p:nvPicPr>
              <p:blipFill rotWithShape="1">
                <a:blip r:embed="rId3">
                  <a:extLst>
                    <a:ext uri="{28A0092B-C50C-407E-A947-70E740481C1C}">
                      <a14:useLocalDpi xmlns:a14="http://schemas.microsoft.com/office/drawing/2010/main" val="0"/>
                    </a:ext>
                  </a:extLst>
                </a:blip>
                <a:srcRect l="14521" t="65901" r="72145"/>
                <a:stretch/>
              </p:blipFill>
              <p:spPr>
                <a:xfrm>
                  <a:off x="9525000" y="4519448"/>
                  <a:ext cx="914401" cy="2338552"/>
                </a:xfrm>
                <a:prstGeom prst="rect">
                  <a:avLst/>
                </a:prstGeom>
              </p:spPr>
            </p:pic>
            <p:pic>
              <p:nvPicPr>
                <p:cNvPr id="15" name="Picture 14" descr="A close up of a device&#10;&#10;Description generated with very high confidence">
                  <a:extLst>
                    <a:ext uri="{FF2B5EF4-FFF2-40B4-BE49-F238E27FC236}">
                      <a16:creationId xmlns:a16="http://schemas.microsoft.com/office/drawing/2014/main" id="{DA1F36FD-9130-4199-BB88-9AF93B096F39}"/>
                    </a:ext>
                  </a:extLst>
                </p:cNvPr>
                <p:cNvPicPr>
                  <a:picLocks noChangeAspect="1"/>
                </p:cNvPicPr>
                <p:nvPr/>
              </p:nvPicPr>
              <p:blipFill rotWithShape="1">
                <a:blip r:embed="rId3">
                  <a:extLst>
                    <a:ext uri="{28A0092B-C50C-407E-A947-70E740481C1C}">
                      <a14:useLocalDpi xmlns:a14="http://schemas.microsoft.com/office/drawing/2010/main" val="0"/>
                    </a:ext>
                  </a:extLst>
                </a:blip>
                <a:srcRect l="38417" r="47726" b="90269"/>
                <a:stretch/>
              </p:blipFill>
              <p:spPr>
                <a:xfrm rot="16200000">
                  <a:off x="10146424" y="4812424"/>
                  <a:ext cx="2338552" cy="1752599"/>
                </a:xfrm>
                <a:prstGeom prst="rect">
                  <a:avLst/>
                </a:prstGeom>
              </p:spPr>
            </p:pic>
          </p:grpSp>
          <p:pic>
            <p:nvPicPr>
              <p:cNvPr id="17" name="Picture 16" descr="A close up of a device&#10;&#10;Description generated with very high confidence">
                <a:extLst>
                  <a:ext uri="{FF2B5EF4-FFF2-40B4-BE49-F238E27FC236}">
                    <a16:creationId xmlns:a16="http://schemas.microsoft.com/office/drawing/2014/main" id="{1557AD93-ABE1-4238-8E3A-0794AC63038F}"/>
                  </a:ext>
                </a:extLst>
              </p:cNvPr>
              <p:cNvPicPr>
                <a:picLocks noChangeAspect="1"/>
              </p:cNvPicPr>
              <p:nvPr/>
            </p:nvPicPr>
            <p:blipFill rotWithShape="1">
              <a:blip r:embed="rId3">
                <a:extLst>
                  <a:ext uri="{28A0092B-C50C-407E-A947-70E740481C1C}">
                    <a14:useLocalDpi xmlns:a14="http://schemas.microsoft.com/office/drawing/2010/main" val="0"/>
                  </a:ext>
                </a:extLst>
              </a:blip>
              <a:srcRect l="38417" r="39974" b="90269"/>
              <a:stretch/>
            </p:blipFill>
            <p:spPr>
              <a:xfrm>
                <a:off x="2667000" y="71659"/>
                <a:ext cx="2503328" cy="1127270"/>
              </a:xfrm>
              <a:prstGeom prst="rect">
                <a:avLst/>
              </a:prstGeom>
            </p:spPr>
          </p:pic>
        </p:grpSp>
      </p:grpSp>
      <p:pic>
        <p:nvPicPr>
          <p:cNvPr id="20" name="Picture 19" descr="A close up of a device&#10;&#10;Description generated with very high confidence">
            <a:extLst>
              <a:ext uri="{FF2B5EF4-FFF2-40B4-BE49-F238E27FC236}">
                <a16:creationId xmlns:a16="http://schemas.microsoft.com/office/drawing/2014/main" id="{DC681E78-413B-4DCB-AE32-800121F62A2F}"/>
              </a:ext>
            </a:extLst>
          </p:cNvPr>
          <p:cNvPicPr>
            <a:picLocks noChangeAspect="1"/>
          </p:cNvPicPr>
          <p:nvPr/>
        </p:nvPicPr>
        <p:blipFill rotWithShape="1">
          <a:blip r:embed="rId3">
            <a:extLst>
              <a:ext uri="{28A0092B-C50C-407E-A947-70E740481C1C}">
                <a14:useLocalDpi xmlns:a14="http://schemas.microsoft.com/office/drawing/2010/main" val="0"/>
              </a:ext>
            </a:extLst>
          </a:blip>
          <a:srcRect l="17396" t="56399" r="61005" b="37392"/>
          <a:stretch/>
        </p:blipFill>
        <p:spPr>
          <a:xfrm>
            <a:off x="7718010" y="1999607"/>
            <a:ext cx="1481302" cy="434157"/>
          </a:xfrm>
          <a:prstGeom prst="rect">
            <a:avLst/>
          </a:prstGeom>
        </p:spPr>
      </p:pic>
      <p:pic>
        <p:nvPicPr>
          <p:cNvPr id="21" name="Picture 20" descr="A close up of a device&#10;&#10;Description generated with very high confidence">
            <a:extLst>
              <a:ext uri="{FF2B5EF4-FFF2-40B4-BE49-F238E27FC236}">
                <a16:creationId xmlns:a16="http://schemas.microsoft.com/office/drawing/2014/main" id="{9596AF72-CFDE-442C-BB75-D2A4A2C1E71A}"/>
              </a:ext>
            </a:extLst>
          </p:cNvPr>
          <p:cNvPicPr>
            <a:picLocks noChangeAspect="1"/>
          </p:cNvPicPr>
          <p:nvPr/>
        </p:nvPicPr>
        <p:blipFill rotWithShape="1">
          <a:blip r:embed="rId3">
            <a:extLst>
              <a:ext uri="{28A0092B-C50C-407E-A947-70E740481C1C}">
                <a14:useLocalDpi xmlns:a14="http://schemas.microsoft.com/office/drawing/2010/main" val="0"/>
              </a:ext>
            </a:extLst>
          </a:blip>
          <a:srcRect l="30929" t="56307" r="62021" b="37484"/>
          <a:stretch/>
        </p:blipFill>
        <p:spPr>
          <a:xfrm>
            <a:off x="9108495" y="2010944"/>
            <a:ext cx="4075479" cy="434157"/>
          </a:xfrm>
          <a:prstGeom prst="rect">
            <a:avLst/>
          </a:prstGeom>
        </p:spPr>
      </p:pic>
      <p:pic>
        <p:nvPicPr>
          <p:cNvPr id="24" name="Picture 23" descr="A close up of a device&#10;&#10;Description generated with very high confidence">
            <a:extLst>
              <a:ext uri="{FF2B5EF4-FFF2-40B4-BE49-F238E27FC236}">
                <a16:creationId xmlns:a16="http://schemas.microsoft.com/office/drawing/2014/main" id="{0974E04F-DADD-4A21-A0BB-0DE4036C140F}"/>
              </a:ext>
            </a:extLst>
          </p:cNvPr>
          <p:cNvPicPr>
            <a:picLocks noChangeAspect="1"/>
          </p:cNvPicPr>
          <p:nvPr/>
        </p:nvPicPr>
        <p:blipFill rotWithShape="1">
          <a:blip r:embed="rId3">
            <a:extLst>
              <a:ext uri="{28A0092B-C50C-407E-A947-70E740481C1C}">
                <a14:useLocalDpi xmlns:a14="http://schemas.microsoft.com/office/drawing/2010/main" val="0"/>
              </a:ext>
            </a:extLst>
          </a:blip>
          <a:srcRect l="38417" r="39974" b="90269"/>
          <a:stretch/>
        </p:blipFill>
        <p:spPr>
          <a:xfrm>
            <a:off x="1881474" y="6377573"/>
            <a:ext cx="2680016" cy="521719"/>
          </a:xfrm>
          <a:prstGeom prst="rect">
            <a:avLst/>
          </a:prstGeom>
        </p:spPr>
      </p:pic>
      <p:pic>
        <p:nvPicPr>
          <p:cNvPr id="113" name="Picture 112" descr="A close up of a device&#10;&#10;Description generated with very high confidence">
            <a:extLst>
              <a:ext uri="{FF2B5EF4-FFF2-40B4-BE49-F238E27FC236}">
                <a16:creationId xmlns:a16="http://schemas.microsoft.com/office/drawing/2014/main" id="{043E017D-E32D-43B3-A521-626DE2ED6127}"/>
              </a:ext>
            </a:extLst>
          </p:cNvPr>
          <p:cNvPicPr>
            <a:picLocks noChangeAspect="1"/>
          </p:cNvPicPr>
          <p:nvPr/>
        </p:nvPicPr>
        <p:blipFill rotWithShape="1">
          <a:blip r:embed="rId3">
            <a:extLst>
              <a:ext uri="{28A0092B-C50C-407E-A947-70E740481C1C}">
                <a14:useLocalDpi xmlns:a14="http://schemas.microsoft.com/office/drawing/2010/main" val="0"/>
              </a:ext>
            </a:extLst>
          </a:blip>
          <a:srcRect l="38417" r="39974" b="90269"/>
          <a:stretch/>
        </p:blipFill>
        <p:spPr>
          <a:xfrm>
            <a:off x="6835145" y="-41731"/>
            <a:ext cx="1707380" cy="1630895"/>
          </a:xfrm>
          <a:prstGeom prst="rect">
            <a:avLst/>
          </a:prstGeom>
        </p:spPr>
      </p:pic>
      <p:pic>
        <p:nvPicPr>
          <p:cNvPr id="114" name="Picture 113" descr="A close up of a device&#10;&#10;Description generated with very high confidence">
            <a:extLst>
              <a:ext uri="{FF2B5EF4-FFF2-40B4-BE49-F238E27FC236}">
                <a16:creationId xmlns:a16="http://schemas.microsoft.com/office/drawing/2014/main" id="{26BFD36D-455E-49EF-933F-4BE3EB7A9C78}"/>
              </a:ext>
            </a:extLst>
          </p:cNvPr>
          <p:cNvPicPr>
            <a:picLocks noChangeAspect="1"/>
          </p:cNvPicPr>
          <p:nvPr/>
        </p:nvPicPr>
        <p:blipFill rotWithShape="1">
          <a:blip r:embed="rId3">
            <a:extLst>
              <a:ext uri="{28A0092B-C50C-407E-A947-70E740481C1C}">
                <a14:useLocalDpi xmlns:a14="http://schemas.microsoft.com/office/drawing/2010/main" val="0"/>
              </a:ext>
            </a:extLst>
          </a:blip>
          <a:srcRect l="38417" r="39974" b="90269"/>
          <a:stretch/>
        </p:blipFill>
        <p:spPr>
          <a:xfrm>
            <a:off x="7246809" y="1560340"/>
            <a:ext cx="1332346" cy="441488"/>
          </a:xfrm>
          <a:prstGeom prst="rect">
            <a:avLst/>
          </a:prstGeom>
        </p:spPr>
      </p:pic>
      <p:pic>
        <p:nvPicPr>
          <p:cNvPr id="115" name="Picture 114" descr="A close up of a device&#10;&#10;Description generated with very high confidence">
            <a:extLst>
              <a:ext uri="{FF2B5EF4-FFF2-40B4-BE49-F238E27FC236}">
                <a16:creationId xmlns:a16="http://schemas.microsoft.com/office/drawing/2014/main" id="{32C30AA1-9EFB-4045-A5E5-9CD18C1EB194}"/>
              </a:ext>
            </a:extLst>
          </p:cNvPr>
          <p:cNvPicPr>
            <a:picLocks noChangeAspect="1"/>
          </p:cNvPicPr>
          <p:nvPr/>
        </p:nvPicPr>
        <p:blipFill rotWithShape="1">
          <a:blip r:embed="rId3">
            <a:extLst>
              <a:ext uri="{28A0092B-C50C-407E-A947-70E740481C1C}">
                <a14:useLocalDpi xmlns:a14="http://schemas.microsoft.com/office/drawing/2010/main" val="0"/>
              </a:ext>
            </a:extLst>
          </a:blip>
          <a:srcRect l="38417" r="39974" b="90269"/>
          <a:stretch/>
        </p:blipFill>
        <p:spPr>
          <a:xfrm>
            <a:off x="7260885" y="1949754"/>
            <a:ext cx="502110" cy="472771"/>
          </a:xfrm>
          <a:prstGeom prst="rect">
            <a:avLst/>
          </a:prstGeom>
        </p:spPr>
      </p:pic>
      <p:sp>
        <p:nvSpPr>
          <p:cNvPr id="44" name="Rectangle: Rounded Corners 43">
            <a:extLst>
              <a:ext uri="{FF2B5EF4-FFF2-40B4-BE49-F238E27FC236}">
                <a16:creationId xmlns:a16="http://schemas.microsoft.com/office/drawing/2014/main" id="{20002CB0-9501-4730-ACFD-AA522FC3DB03}"/>
              </a:ext>
            </a:extLst>
          </p:cNvPr>
          <p:cNvSpPr/>
          <p:nvPr/>
        </p:nvSpPr>
        <p:spPr>
          <a:xfrm>
            <a:off x="244369" y="2012611"/>
            <a:ext cx="1458307" cy="304921"/>
          </a:xfrm>
          <a:prstGeom prst="roundRect">
            <a:avLst/>
          </a:prstGeom>
          <a:solidFill>
            <a:srgbClr val="CCFF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Low revenues</a:t>
            </a:r>
          </a:p>
        </p:txBody>
      </p:sp>
      <p:sp>
        <p:nvSpPr>
          <p:cNvPr id="45" name="Rectangle: Rounded Corners 44">
            <a:extLst>
              <a:ext uri="{FF2B5EF4-FFF2-40B4-BE49-F238E27FC236}">
                <a16:creationId xmlns:a16="http://schemas.microsoft.com/office/drawing/2014/main" id="{A6078D16-CA5A-4AE7-9B65-23A31F48C771}"/>
              </a:ext>
            </a:extLst>
          </p:cNvPr>
          <p:cNvSpPr/>
          <p:nvPr/>
        </p:nvSpPr>
        <p:spPr>
          <a:xfrm>
            <a:off x="2541534" y="2079587"/>
            <a:ext cx="1761798" cy="1325429"/>
          </a:xfrm>
          <a:prstGeom prst="roundRect">
            <a:avLst/>
          </a:prstGeom>
          <a:solidFill>
            <a:srgbClr val="CCFF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Low prioritization on health</a:t>
            </a:r>
          </a:p>
        </p:txBody>
      </p:sp>
      <p:sp>
        <p:nvSpPr>
          <p:cNvPr id="46" name="Rectangle: Rounded Corners 45">
            <a:extLst>
              <a:ext uri="{FF2B5EF4-FFF2-40B4-BE49-F238E27FC236}">
                <a16:creationId xmlns:a16="http://schemas.microsoft.com/office/drawing/2014/main" id="{E0BB01C1-796A-439C-9C11-9EC96190793C}"/>
              </a:ext>
            </a:extLst>
          </p:cNvPr>
          <p:cNvSpPr/>
          <p:nvPr/>
        </p:nvSpPr>
        <p:spPr>
          <a:xfrm>
            <a:off x="250079" y="2328043"/>
            <a:ext cx="1458307" cy="304921"/>
          </a:xfrm>
          <a:prstGeom prst="roundRect">
            <a:avLst/>
          </a:prstGeom>
          <a:solidFill>
            <a:srgbClr val="CCFF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High debt</a:t>
            </a:r>
          </a:p>
        </p:txBody>
      </p:sp>
      <p:sp>
        <p:nvSpPr>
          <p:cNvPr id="47" name="Rectangle: Rounded Corners 46">
            <a:extLst>
              <a:ext uri="{FF2B5EF4-FFF2-40B4-BE49-F238E27FC236}">
                <a16:creationId xmlns:a16="http://schemas.microsoft.com/office/drawing/2014/main" id="{F7287D04-AC0B-4A6D-9519-7523B6CF052B}"/>
              </a:ext>
            </a:extLst>
          </p:cNvPr>
          <p:cNvSpPr/>
          <p:nvPr/>
        </p:nvSpPr>
        <p:spPr>
          <a:xfrm>
            <a:off x="250078" y="2643475"/>
            <a:ext cx="1458307" cy="508759"/>
          </a:xfrm>
          <a:prstGeom prst="roundRect">
            <a:avLst/>
          </a:prstGeom>
          <a:solidFill>
            <a:srgbClr val="CCFF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Slowed GDP growth</a:t>
            </a:r>
          </a:p>
        </p:txBody>
      </p:sp>
      <p:sp>
        <p:nvSpPr>
          <p:cNvPr id="48" name="Rectangle: Rounded Corners 47">
            <a:extLst>
              <a:ext uri="{FF2B5EF4-FFF2-40B4-BE49-F238E27FC236}">
                <a16:creationId xmlns:a16="http://schemas.microsoft.com/office/drawing/2014/main" id="{379C3DA2-FB7B-46B2-B90D-E4416B2F07EF}"/>
              </a:ext>
            </a:extLst>
          </p:cNvPr>
          <p:cNvSpPr/>
          <p:nvPr/>
        </p:nvSpPr>
        <p:spPr>
          <a:xfrm>
            <a:off x="2029332" y="4330262"/>
            <a:ext cx="2161667" cy="1591321"/>
          </a:xfrm>
          <a:prstGeom prst="roundRect">
            <a:avLst/>
          </a:prstGeom>
          <a:solidFill>
            <a:srgbClr val="CCFF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Inefficient use of resources</a:t>
            </a:r>
          </a:p>
        </p:txBody>
      </p:sp>
      <p:sp>
        <p:nvSpPr>
          <p:cNvPr id="49" name="Rectangle: Rounded Corners 48">
            <a:extLst>
              <a:ext uri="{FF2B5EF4-FFF2-40B4-BE49-F238E27FC236}">
                <a16:creationId xmlns:a16="http://schemas.microsoft.com/office/drawing/2014/main" id="{E9BE0D0A-0442-4A6F-8ABD-E7E0658A8E27}"/>
              </a:ext>
            </a:extLst>
          </p:cNvPr>
          <p:cNvSpPr/>
          <p:nvPr/>
        </p:nvSpPr>
        <p:spPr>
          <a:xfrm>
            <a:off x="4692142" y="1999607"/>
            <a:ext cx="1995466" cy="1627681"/>
          </a:xfrm>
          <a:prstGeom prst="roundRect">
            <a:avLst/>
          </a:prstGeom>
          <a:solidFill>
            <a:srgbClr val="CCFF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Transition from external financing</a:t>
            </a:r>
          </a:p>
        </p:txBody>
      </p:sp>
      <p:sp>
        <p:nvSpPr>
          <p:cNvPr id="50" name="Rectangle: Rounded Corners 49">
            <a:extLst>
              <a:ext uri="{FF2B5EF4-FFF2-40B4-BE49-F238E27FC236}">
                <a16:creationId xmlns:a16="http://schemas.microsoft.com/office/drawing/2014/main" id="{F286B040-C725-4D5A-B661-B10528DEB77A}"/>
              </a:ext>
            </a:extLst>
          </p:cNvPr>
          <p:cNvSpPr/>
          <p:nvPr/>
        </p:nvSpPr>
        <p:spPr>
          <a:xfrm>
            <a:off x="4976051" y="3897201"/>
            <a:ext cx="1644093" cy="2143164"/>
          </a:xfrm>
          <a:prstGeom prst="roundRect">
            <a:avLst/>
          </a:prstGeom>
          <a:solidFill>
            <a:srgbClr val="CCFF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Demographic transition</a:t>
            </a:r>
          </a:p>
          <a:p>
            <a:pPr algn="ctr"/>
            <a:endParaRPr lang="en-US" sz="1600" dirty="0">
              <a:solidFill>
                <a:schemeClr val="tx1"/>
              </a:solidFill>
            </a:endParaRPr>
          </a:p>
          <a:p>
            <a:pPr algn="ctr"/>
            <a:endParaRPr lang="en-US" sz="1600" dirty="0">
              <a:solidFill>
                <a:schemeClr val="tx1"/>
              </a:solidFill>
            </a:endParaRPr>
          </a:p>
        </p:txBody>
      </p:sp>
      <p:sp>
        <p:nvSpPr>
          <p:cNvPr id="52" name="&quot;No&quot; Symbol 32">
            <a:extLst>
              <a:ext uri="{FF2B5EF4-FFF2-40B4-BE49-F238E27FC236}">
                <a16:creationId xmlns:a16="http://schemas.microsoft.com/office/drawing/2014/main" id="{8214DCE9-26ED-497B-95CA-30BA682D19A6}"/>
              </a:ext>
            </a:extLst>
          </p:cNvPr>
          <p:cNvSpPr/>
          <p:nvPr/>
        </p:nvSpPr>
        <p:spPr bwMode="auto">
          <a:xfrm>
            <a:off x="1392969" y="5775298"/>
            <a:ext cx="460588" cy="394369"/>
          </a:xfrm>
          <a:prstGeom prst="noSmoking">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lvl="0" indent="-115888" algn="l" defTabSz="914400" rtl="0" eaLnBrk="1" fontAlgn="base" latinLnBrk="0" hangingPunct="1">
              <a:lnSpc>
                <a:spcPct val="100000"/>
              </a:lnSpc>
              <a:spcBef>
                <a:spcPct val="50000"/>
              </a:spcBef>
              <a:spcAft>
                <a:spcPct val="0"/>
              </a:spcAft>
              <a:buClrTx/>
              <a:buSzTx/>
              <a:buFontTx/>
              <a:buChar char="•"/>
              <a:tabLst/>
              <a:defRPr/>
            </a:pPr>
            <a:endParaRPr kumimoji="0" lang="en-US" sz="1300" b="0" i="0" u="none" strike="noStrike" kern="1200" cap="none" spc="0" normalizeH="0" baseline="0" noProof="0" dirty="0">
              <a:ln>
                <a:noFill/>
              </a:ln>
              <a:solidFill>
                <a:prstClr val="black"/>
              </a:solidFill>
              <a:effectLst/>
              <a:uLnTx/>
              <a:uFillTx/>
              <a:latin typeface="Trebuchet MS" pitchFamily="34" charset="0"/>
              <a:ea typeface="MS PGothic" pitchFamily="34" charset="-128"/>
              <a:cs typeface="Times New Roman" pitchFamily="18" charset="0"/>
            </a:endParaRPr>
          </a:p>
        </p:txBody>
      </p:sp>
      <p:pic>
        <p:nvPicPr>
          <p:cNvPr id="56" name="Graphic 55" descr="Family with two children">
            <a:extLst>
              <a:ext uri="{FF2B5EF4-FFF2-40B4-BE49-F238E27FC236}">
                <a16:creationId xmlns:a16="http://schemas.microsoft.com/office/drawing/2014/main" id="{54714C4D-9595-4514-A0FD-FBA6D08774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67472" y="4916214"/>
            <a:ext cx="914400" cy="914400"/>
          </a:xfrm>
          <a:prstGeom prst="rect">
            <a:avLst/>
          </a:prstGeom>
        </p:spPr>
      </p:pic>
      <p:pic>
        <p:nvPicPr>
          <p:cNvPr id="61" name="Graphic 60" descr="Water">
            <a:extLst>
              <a:ext uri="{FF2B5EF4-FFF2-40B4-BE49-F238E27FC236}">
                <a16:creationId xmlns:a16="http://schemas.microsoft.com/office/drawing/2014/main" id="{22A354DF-1EC0-41AB-AEE8-D1EB67428F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98682" y="6344593"/>
            <a:ext cx="284800" cy="284800"/>
          </a:xfrm>
          <a:prstGeom prst="rect">
            <a:avLst/>
          </a:prstGeom>
        </p:spPr>
      </p:pic>
      <p:pic>
        <p:nvPicPr>
          <p:cNvPr id="65" name="Graphic 64" descr="Water">
            <a:extLst>
              <a:ext uri="{FF2B5EF4-FFF2-40B4-BE49-F238E27FC236}">
                <a16:creationId xmlns:a16="http://schemas.microsoft.com/office/drawing/2014/main" id="{62BF8B45-D52C-4F1F-87BD-F9F008725C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03240" y="6120328"/>
            <a:ext cx="284800" cy="284800"/>
          </a:xfrm>
          <a:prstGeom prst="rect">
            <a:avLst/>
          </a:prstGeom>
        </p:spPr>
      </p:pic>
      <p:pic>
        <p:nvPicPr>
          <p:cNvPr id="66" name="Graphic 65" descr="Water">
            <a:extLst>
              <a:ext uri="{FF2B5EF4-FFF2-40B4-BE49-F238E27FC236}">
                <a16:creationId xmlns:a16="http://schemas.microsoft.com/office/drawing/2014/main" id="{2542884F-8C44-47CA-AB4D-A299D6141C9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51082" y="6089122"/>
            <a:ext cx="284800" cy="284800"/>
          </a:xfrm>
          <a:prstGeom prst="rect">
            <a:avLst/>
          </a:prstGeom>
        </p:spPr>
      </p:pic>
      <p:pic>
        <p:nvPicPr>
          <p:cNvPr id="69" name="Graphic 68" descr="Water">
            <a:extLst>
              <a:ext uri="{FF2B5EF4-FFF2-40B4-BE49-F238E27FC236}">
                <a16:creationId xmlns:a16="http://schemas.microsoft.com/office/drawing/2014/main" id="{AE91EE87-5D2D-427E-8D88-B7F33D574A0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03482" y="6388662"/>
            <a:ext cx="284800" cy="284800"/>
          </a:xfrm>
          <a:prstGeom prst="rect">
            <a:avLst/>
          </a:prstGeom>
        </p:spPr>
      </p:pic>
      <p:grpSp>
        <p:nvGrpSpPr>
          <p:cNvPr id="78" name="Group 77">
            <a:extLst>
              <a:ext uri="{FF2B5EF4-FFF2-40B4-BE49-F238E27FC236}">
                <a16:creationId xmlns:a16="http://schemas.microsoft.com/office/drawing/2014/main" id="{7C45B22D-9277-43F7-9008-F67CAF2C4498}"/>
              </a:ext>
            </a:extLst>
          </p:cNvPr>
          <p:cNvGrpSpPr/>
          <p:nvPr/>
        </p:nvGrpSpPr>
        <p:grpSpPr>
          <a:xfrm>
            <a:off x="8542525" y="462453"/>
            <a:ext cx="3649475" cy="6436447"/>
            <a:chOff x="7988043" y="-660894"/>
            <a:chExt cx="3649475" cy="6436447"/>
          </a:xfrm>
        </p:grpSpPr>
        <p:pic>
          <p:nvPicPr>
            <p:cNvPr id="82" name="Picture 81" descr="A close up of a device&#10;&#10;Description generated with very high confidence">
              <a:extLst>
                <a:ext uri="{FF2B5EF4-FFF2-40B4-BE49-F238E27FC236}">
                  <a16:creationId xmlns:a16="http://schemas.microsoft.com/office/drawing/2014/main" id="{EA2D32B7-C3BB-4E41-AFF7-BCB86B366534}"/>
                </a:ext>
              </a:extLst>
            </p:cNvPr>
            <p:cNvPicPr>
              <a:picLocks noChangeAspect="1"/>
            </p:cNvPicPr>
            <p:nvPr/>
          </p:nvPicPr>
          <p:blipFill rotWithShape="1">
            <a:blip r:embed="rId3">
              <a:extLst>
                <a:ext uri="{28A0092B-C50C-407E-A947-70E740481C1C}">
                  <a14:useLocalDpi xmlns:a14="http://schemas.microsoft.com/office/drawing/2010/main" val="0"/>
                </a:ext>
              </a:extLst>
            </a:blip>
            <a:srcRect l="25746" t="21839" r="63832" b="66054"/>
            <a:stretch/>
          </p:blipFill>
          <p:spPr>
            <a:xfrm>
              <a:off x="9267497" y="1597451"/>
              <a:ext cx="714703" cy="830319"/>
            </a:xfrm>
            <a:prstGeom prst="rect">
              <a:avLst/>
            </a:prstGeom>
          </p:spPr>
        </p:pic>
        <p:grpSp>
          <p:nvGrpSpPr>
            <p:cNvPr id="84" name="Group 83">
              <a:extLst>
                <a:ext uri="{FF2B5EF4-FFF2-40B4-BE49-F238E27FC236}">
                  <a16:creationId xmlns:a16="http://schemas.microsoft.com/office/drawing/2014/main" id="{06B84C67-648F-49BE-B055-FAD7F24672EA}"/>
                </a:ext>
              </a:extLst>
            </p:cNvPr>
            <p:cNvGrpSpPr/>
            <p:nvPr/>
          </p:nvGrpSpPr>
          <p:grpSpPr>
            <a:xfrm>
              <a:off x="7988043" y="-660894"/>
              <a:ext cx="3649475" cy="6436447"/>
              <a:chOff x="7988043" y="-660894"/>
              <a:chExt cx="3649475" cy="6436447"/>
            </a:xfrm>
          </p:grpSpPr>
          <p:pic>
            <p:nvPicPr>
              <p:cNvPr id="86" name="Picture 85" descr="A close up of a device&#10;&#10;Description generated with very high confidence">
                <a:extLst>
                  <a:ext uri="{FF2B5EF4-FFF2-40B4-BE49-F238E27FC236}">
                    <a16:creationId xmlns:a16="http://schemas.microsoft.com/office/drawing/2014/main" id="{19AA835E-BF6C-443C-8A33-CAEECFF57E6F}"/>
                  </a:ext>
                </a:extLst>
              </p:cNvPr>
              <p:cNvPicPr>
                <a:picLocks noChangeAspect="1"/>
              </p:cNvPicPr>
              <p:nvPr/>
            </p:nvPicPr>
            <p:blipFill rotWithShape="1">
              <a:blip r:embed="rId3">
                <a:extLst>
                  <a:ext uri="{28A0092B-C50C-407E-A947-70E740481C1C}">
                    <a14:useLocalDpi xmlns:a14="http://schemas.microsoft.com/office/drawing/2010/main" val="0"/>
                  </a:ext>
                </a:extLst>
              </a:blip>
              <a:srcRect l="67645" t="932" b="46569"/>
              <a:stretch/>
            </p:blipFill>
            <p:spPr>
              <a:xfrm>
                <a:off x="7989116" y="-660894"/>
                <a:ext cx="2218819" cy="3689131"/>
              </a:xfrm>
              <a:prstGeom prst="rect">
                <a:avLst/>
              </a:prstGeom>
            </p:spPr>
          </p:pic>
          <p:pic>
            <p:nvPicPr>
              <p:cNvPr id="88" name="Picture 87" descr="A close up of a device&#10;&#10;Description generated with very high confidence">
                <a:extLst>
                  <a:ext uri="{FF2B5EF4-FFF2-40B4-BE49-F238E27FC236}">
                    <a16:creationId xmlns:a16="http://schemas.microsoft.com/office/drawing/2014/main" id="{25F43CCB-AD5C-414D-B9AA-51A9FF2D5E8C}"/>
                  </a:ext>
                </a:extLst>
              </p:cNvPr>
              <p:cNvPicPr>
                <a:picLocks noChangeAspect="1"/>
              </p:cNvPicPr>
              <p:nvPr/>
            </p:nvPicPr>
            <p:blipFill rotWithShape="1">
              <a:blip r:embed="rId3">
                <a:extLst>
                  <a:ext uri="{28A0092B-C50C-407E-A947-70E740481C1C}">
                    <a14:useLocalDpi xmlns:a14="http://schemas.microsoft.com/office/drawing/2010/main" val="0"/>
                  </a:ext>
                </a:extLst>
              </a:blip>
              <a:srcRect l="38417" r="47726" b="90269"/>
              <a:stretch/>
            </p:blipFill>
            <p:spPr>
              <a:xfrm rot="16200000">
                <a:off x="8439121" y="2577156"/>
                <a:ext cx="2747319" cy="3649475"/>
              </a:xfrm>
              <a:prstGeom prst="rect">
                <a:avLst/>
              </a:prstGeom>
            </p:spPr>
          </p:pic>
        </p:grpSp>
      </p:grpSp>
      <p:sp>
        <p:nvSpPr>
          <p:cNvPr id="118" name="Rectangle: Rounded Corners 117">
            <a:extLst>
              <a:ext uri="{FF2B5EF4-FFF2-40B4-BE49-F238E27FC236}">
                <a16:creationId xmlns:a16="http://schemas.microsoft.com/office/drawing/2014/main" id="{E5F345E6-D554-47A0-80ED-2A99B55D3B80}"/>
              </a:ext>
            </a:extLst>
          </p:cNvPr>
          <p:cNvSpPr/>
          <p:nvPr/>
        </p:nvSpPr>
        <p:spPr>
          <a:xfrm>
            <a:off x="2452393" y="5993276"/>
            <a:ext cx="1765654" cy="686757"/>
          </a:xfrm>
          <a:prstGeom prst="roundRect">
            <a:avLst/>
          </a:prstGeom>
          <a:solidFill>
            <a:srgbClr val="CCFF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Disease </a:t>
            </a:r>
          </a:p>
          <a:p>
            <a:pPr algn="ctr"/>
            <a:r>
              <a:rPr lang="en-US" sz="1600" dirty="0">
                <a:solidFill>
                  <a:schemeClr val="tx1"/>
                </a:solidFill>
              </a:rPr>
              <a:t>outbreaks</a:t>
            </a:r>
          </a:p>
        </p:txBody>
      </p:sp>
      <p:pic>
        <p:nvPicPr>
          <p:cNvPr id="121" name="Graphic 120" descr="Medical">
            <a:extLst>
              <a:ext uri="{FF2B5EF4-FFF2-40B4-BE49-F238E27FC236}">
                <a16:creationId xmlns:a16="http://schemas.microsoft.com/office/drawing/2014/main" id="{7FC61F84-1359-49F4-B43F-EE2916F92A6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15285" y="6040365"/>
            <a:ext cx="520887" cy="520887"/>
          </a:xfrm>
          <a:prstGeom prst="rect">
            <a:avLst/>
          </a:prstGeom>
        </p:spPr>
      </p:pic>
      <p:sp>
        <p:nvSpPr>
          <p:cNvPr id="57" name="Rectangle: Rounded Corners 56">
            <a:extLst>
              <a:ext uri="{FF2B5EF4-FFF2-40B4-BE49-F238E27FC236}">
                <a16:creationId xmlns:a16="http://schemas.microsoft.com/office/drawing/2014/main" id="{17C8EE99-92EE-4BAC-A32C-0F92E471E92D}"/>
              </a:ext>
            </a:extLst>
          </p:cNvPr>
          <p:cNvSpPr/>
          <p:nvPr/>
        </p:nvSpPr>
        <p:spPr>
          <a:xfrm>
            <a:off x="7757278" y="5075205"/>
            <a:ext cx="1642208" cy="855564"/>
          </a:xfrm>
          <a:prstGeom prst="roundRect">
            <a:avLst/>
          </a:prstGeom>
          <a:solidFill>
            <a:srgbClr val="CCFF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a:solidFill>
                <a:schemeClr val="tx1"/>
              </a:solidFill>
            </a:endParaRPr>
          </a:p>
          <a:p>
            <a:pPr algn="ctr"/>
            <a:r>
              <a:rPr lang="en-US" sz="1600" dirty="0">
                <a:solidFill>
                  <a:schemeClr val="tx1"/>
                </a:solidFill>
              </a:rPr>
              <a:t>Epidemiological </a:t>
            </a:r>
          </a:p>
          <a:p>
            <a:pPr algn="ctr"/>
            <a:r>
              <a:rPr lang="en-US" sz="1600" dirty="0">
                <a:solidFill>
                  <a:schemeClr val="tx1"/>
                </a:solidFill>
              </a:rPr>
              <a:t>transition</a:t>
            </a:r>
          </a:p>
          <a:p>
            <a:pPr algn="ctr"/>
            <a:endParaRPr lang="en-US" sz="1600" dirty="0">
              <a:solidFill>
                <a:schemeClr val="tx1"/>
              </a:solidFill>
            </a:endParaRPr>
          </a:p>
          <a:p>
            <a:pPr algn="ctr"/>
            <a:endParaRPr lang="en-US" sz="1600" dirty="0">
              <a:solidFill>
                <a:schemeClr val="tx1"/>
              </a:solidFill>
            </a:endParaRPr>
          </a:p>
        </p:txBody>
      </p:sp>
      <p:sp>
        <p:nvSpPr>
          <p:cNvPr id="71" name="Oval 70">
            <a:extLst>
              <a:ext uri="{FF2B5EF4-FFF2-40B4-BE49-F238E27FC236}">
                <a16:creationId xmlns:a16="http://schemas.microsoft.com/office/drawing/2014/main" id="{AAF92DA3-63E0-4EA0-83D5-122E6153E263}"/>
              </a:ext>
            </a:extLst>
          </p:cNvPr>
          <p:cNvSpPr/>
          <p:nvPr/>
        </p:nvSpPr>
        <p:spPr>
          <a:xfrm>
            <a:off x="10349722" y="1468166"/>
            <a:ext cx="1817364" cy="1642208"/>
          </a:xfrm>
          <a:prstGeom prst="ellipse">
            <a:avLst/>
          </a:prstGeom>
          <a:solidFill>
            <a:srgbClr val="FFFF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UHC</a:t>
            </a:r>
            <a:endParaRPr lang="en-US" sz="2200" dirty="0">
              <a:solidFill>
                <a:schemeClr val="tx1"/>
              </a:solidFill>
            </a:endParaRPr>
          </a:p>
        </p:txBody>
      </p:sp>
      <p:pic>
        <p:nvPicPr>
          <p:cNvPr id="124" name="Picture 123" descr="A close up of a device&#10;&#10;Description generated with very high confidence">
            <a:extLst>
              <a:ext uri="{FF2B5EF4-FFF2-40B4-BE49-F238E27FC236}">
                <a16:creationId xmlns:a16="http://schemas.microsoft.com/office/drawing/2014/main" id="{15039498-D67F-4C4E-85F0-17351730D5D0}"/>
              </a:ext>
            </a:extLst>
          </p:cNvPr>
          <p:cNvPicPr>
            <a:picLocks noChangeAspect="1"/>
          </p:cNvPicPr>
          <p:nvPr/>
        </p:nvPicPr>
        <p:blipFill rotWithShape="1">
          <a:blip r:embed="rId3">
            <a:extLst>
              <a:ext uri="{28A0092B-C50C-407E-A947-70E740481C1C}">
                <a14:useLocalDpi xmlns:a14="http://schemas.microsoft.com/office/drawing/2010/main" val="0"/>
              </a:ext>
            </a:extLst>
          </a:blip>
          <a:srcRect l="30929" t="56307" r="62021" b="37484"/>
          <a:stretch/>
        </p:blipFill>
        <p:spPr>
          <a:xfrm>
            <a:off x="7246809" y="2007827"/>
            <a:ext cx="1393302" cy="434157"/>
          </a:xfrm>
          <a:prstGeom prst="rect">
            <a:avLst/>
          </a:prstGeom>
        </p:spPr>
      </p:pic>
      <p:sp>
        <p:nvSpPr>
          <p:cNvPr id="134" name="Rectangle: Rounded Corners 133">
            <a:extLst>
              <a:ext uri="{FF2B5EF4-FFF2-40B4-BE49-F238E27FC236}">
                <a16:creationId xmlns:a16="http://schemas.microsoft.com/office/drawing/2014/main" id="{A48D8EE5-A286-43E3-8773-D7C36AD84FA4}"/>
              </a:ext>
            </a:extLst>
          </p:cNvPr>
          <p:cNvSpPr/>
          <p:nvPr/>
        </p:nvSpPr>
        <p:spPr>
          <a:xfrm>
            <a:off x="8609459" y="2651028"/>
            <a:ext cx="1927224" cy="1598799"/>
          </a:xfrm>
          <a:prstGeom prst="roundRect">
            <a:avLst/>
          </a:prstGeom>
          <a:solidFill>
            <a:srgbClr val="CCFF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Rising costs</a:t>
            </a:r>
          </a:p>
          <a:p>
            <a:pPr algn="ctr"/>
            <a:endParaRPr lang="en-US" sz="1600" dirty="0">
              <a:solidFill>
                <a:schemeClr val="tx1"/>
              </a:solidFill>
            </a:endParaRPr>
          </a:p>
          <a:p>
            <a:pPr algn="ctr"/>
            <a:endParaRPr lang="en-US" sz="1600" dirty="0">
              <a:solidFill>
                <a:schemeClr val="tx1"/>
              </a:solidFill>
            </a:endParaRPr>
          </a:p>
        </p:txBody>
      </p:sp>
      <p:sp>
        <p:nvSpPr>
          <p:cNvPr id="133" name="Rectangle 132">
            <a:extLst>
              <a:ext uri="{FF2B5EF4-FFF2-40B4-BE49-F238E27FC236}">
                <a16:creationId xmlns:a16="http://schemas.microsoft.com/office/drawing/2014/main" id="{7998DE8B-CA04-4DA9-8FDD-50588E584E6E}"/>
              </a:ext>
            </a:extLst>
          </p:cNvPr>
          <p:cNvSpPr/>
          <p:nvPr/>
        </p:nvSpPr>
        <p:spPr>
          <a:xfrm>
            <a:off x="9426552" y="3269211"/>
            <a:ext cx="264092" cy="923330"/>
          </a:xfrm>
          <a:prstGeom prst="rect">
            <a:avLst/>
          </a:prstGeom>
        </p:spPr>
        <p:txBody>
          <a:bodyPr wrap="square">
            <a:sp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Franklin Gothic Medium" panose="020B0603020102020204" pitchFamily="34" charset="0"/>
                <a:ea typeface="MS PGothic" pitchFamily="34" charset="-128"/>
                <a:cs typeface="Arial" charset="0"/>
              </a:rPr>
              <a:t>$</a:t>
            </a:r>
          </a:p>
        </p:txBody>
      </p:sp>
      <p:sp>
        <p:nvSpPr>
          <p:cNvPr id="123" name="Rectangle: Rounded Corners 122">
            <a:extLst>
              <a:ext uri="{FF2B5EF4-FFF2-40B4-BE49-F238E27FC236}">
                <a16:creationId xmlns:a16="http://schemas.microsoft.com/office/drawing/2014/main" id="{9FFAC116-3788-46A9-8F3C-230A41C2EF28}"/>
              </a:ext>
            </a:extLst>
          </p:cNvPr>
          <p:cNvSpPr/>
          <p:nvPr/>
        </p:nvSpPr>
        <p:spPr>
          <a:xfrm>
            <a:off x="6802071" y="1297601"/>
            <a:ext cx="1717836" cy="801467"/>
          </a:xfrm>
          <a:prstGeom prst="roundRect">
            <a:avLst/>
          </a:prstGeom>
          <a:solidFill>
            <a:srgbClr val="CCFF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a:solidFill>
                <a:schemeClr val="tx1"/>
              </a:solidFill>
            </a:endParaRPr>
          </a:p>
          <a:p>
            <a:pPr algn="ctr"/>
            <a:r>
              <a:rPr lang="en-US" sz="1600" dirty="0">
                <a:solidFill>
                  <a:schemeClr val="tx1"/>
                </a:solidFill>
              </a:rPr>
              <a:t>Integration of priority programs</a:t>
            </a:r>
          </a:p>
          <a:p>
            <a:pPr algn="ctr"/>
            <a:endParaRPr lang="en-US" sz="1600" dirty="0">
              <a:solidFill>
                <a:schemeClr val="tx1"/>
              </a:solidFill>
            </a:endParaRPr>
          </a:p>
          <a:p>
            <a:pPr algn="ctr"/>
            <a:endParaRPr lang="en-US" sz="1600" dirty="0">
              <a:solidFill>
                <a:schemeClr val="tx1"/>
              </a:solidFill>
            </a:endParaRPr>
          </a:p>
        </p:txBody>
      </p:sp>
      <p:grpSp>
        <p:nvGrpSpPr>
          <p:cNvPr id="139" name="Group 138">
            <a:extLst>
              <a:ext uri="{FF2B5EF4-FFF2-40B4-BE49-F238E27FC236}">
                <a16:creationId xmlns:a16="http://schemas.microsoft.com/office/drawing/2014/main" id="{DF238635-1345-4FC5-9163-75F2D4CBB7A3}"/>
              </a:ext>
            </a:extLst>
          </p:cNvPr>
          <p:cNvGrpSpPr/>
          <p:nvPr/>
        </p:nvGrpSpPr>
        <p:grpSpPr>
          <a:xfrm>
            <a:off x="1250362" y="5674764"/>
            <a:ext cx="747396" cy="688916"/>
            <a:chOff x="1681411" y="6085471"/>
            <a:chExt cx="747396" cy="688916"/>
          </a:xfrm>
        </p:grpSpPr>
        <p:sp>
          <p:nvSpPr>
            <p:cNvPr id="138" name="Oval 137">
              <a:extLst>
                <a:ext uri="{FF2B5EF4-FFF2-40B4-BE49-F238E27FC236}">
                  <a16:creationId xmlns:a16="http://schemas.microsoft.com/office/drawing/2014/main" id="{556ED2D6-8517-41B8-8E1E-8DFE8A46E9F8}"/>
                </a:ext>
              </a:extLst>
            </p:cNvPr>
            <p:cNvSpPr/>
            <p:nvPr/>
          </p:nvSpPr>
          <p:spPr>
            <a:xfrm>
              <a:off x="1681411" y="6085471"/>
              <a:ext cx="747396" cy="688916"/>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128" name="Oval 127">
              <a:extLst>
                <a:ext uri="{FF2B5EF4-FFF2-40B4-BE49-F238E27FC236}">
                  <a16:creationId xmlns:a16="http://schemas.microsoft.com/office/drawing/2014/main" id="{B844132D-02F5-46AD-BFE9-CBD6BA86E8FA}"/>
                </a:ext>
              </a:extLst>
            </p:cNvPr>
            <p:cNvSpPr/>
            <p:nvPr/>
          </p:nvSpPr>
          <p:spPr>
            <a:xfrm>
              <a:off x="1795583" y="6183715"/>
              <a:ext cx="541631" cy="5087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3</a:t>
              </a:r>
            </a:p>
          </p:txBody>
        </p:sp>
      </p:grpSp>
      <p:sp>
        <p:nvSpPr>
          <p:cNvPr id="140" name="Rectangle: Rounded Corners 139">
            <a:extLst>
              <a:ext uri="{FF2B5EF4-FFF2-40B4-BE49-F238E27FC236}">
                <a16:creationId xmlns:a16="http://schemas.microsoft.com/office/drawing/2014/main" id="{72837A44-0937-4026-88A1-3A55297C9CFB}"/>
              </a:ext>
            </a:extLst>
          </p:cNvPr>
          <p:cNvSpPr/>
          <p:nvPr/>
        </p:nvSpPr>
        <p:spPr>
          <a:xfrm>
            <a:off x="335610" y="6300809"/>
            <a:ext cx="1146420" cy="583324"/>
          </a:xfrm>
          <a:prstGeom prst="roundRect">
            <a:avLst/>
          </a:prstGeom>
          <a:solidFill>
            <a:srgbClr val="CCFFC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Weak PFM practices</a:t>
            </a:r>
          </a:p>
        </p:txBody>
      </p:sp>
      <p:grpSp>
        <p:nvGrpSpPr>
          <p:cNvPr id="146" name="Group 145">
            <a:extLst>
              <a:ext uri="{FF2B5EF4-FFF2-40B4-BE49-F238E27FC236}">
                <a16:creationId xmlns:a16="http://schemas.microsoft.com/office/drawing/2014/main" id="{4FC81464-51B7-489C-81B1-98A102741CF3}"/>
              </a:ext>
            </a:extLst>
          </p:cNvPr>
          <p:cNvGrpSpPr/>
          <p:nvPr/>
        </p:nvGrpSpPr>
        <p:grpSpPr>
          <a:xfrm>
            <a:off x="4249621" y="5759109"/>
            <a:ext cx="747396" cy="688916"/>
            <a:chOff x="1681411" y="6085471"/>
            <a:chExt cx="747396" cy="688916"/>
          </a:xfrm>
        </p:grpSpPr>
        <p:sp>
          <p:nvSpPr>
            <p:cNvPr id="147" name="Oval 146">
              <a:extLst>
                <a:ext uri="{FF2B5EF4-FFF2-40B4-BE49-F238E27FC236}">
                  <a16:creationId xmlns:a16="http://schemas.microsoft.com/office/drawing/2014/main" id="{288660E5-B2B8-44BE-9ADD-97496C4B4C29}"/>
                </a:ext>
              </a:extLst>
            </p:cNvPr>
            <p:cNvSpPr/>
            <p:nvPr/>
          </p:nvSpPr>
          <p:spPr>
            <a:xfrm>
              <a:off x="1681411" y="6085471"/>
              <a:ext cx="747396" cy="688916"/>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148" name="Oval 147">
              <a:extLst>
                <a:ext uri="{FF2B5EF4-FFF2-40B4-BE49-F238E27FC236}">
                  <a16:creationId xmlns:a16="http://schemas.microsoft.com/office/drawing/2014/main" id="{F3798F7E-5042-4A6F-94CD-904BA346A727}"/>
                </a:ext>
              </a:extLst>
            </p:cNvPr>
            <p:cNvSpPr/>
            <p:nvPr/>
          </p:nvSpPr>
          <p:spPr>
            <a:xfrm>
              <a:off x="1795583" y="6183715"/>
              <a:ext cx="541631" cy="5087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5</a:t>
              </a:r>
            </a:p>
          </p:txBody>
        </p:sp>
      </p:grpSp>
      <p:grpSp>
        <p:nvGrpSpPr>
          <p:cNvPr id="149" name="Group 148">
            <a:extLst>
              <a:ext uri="{FF2B5EF4-FFF2-40B4-BE49-F238E27FC236}">
                <a16:creationId xmlns:a16="http://schemas.microsoft.com/office/drawing/2014/main" id="{ED7621C1-3750-41EE-AF31-C55D976C639E}"/>
              </a:ext>
            </a:extLst>
          </p:cNvPr>
          <p:cNvGrpSpPr/>
          <p:nvPr/>
        </p:nvGrpSpPr>
        <p:grpSpPr>
          <a:xfrm>
            <a:off x="7196064" y="4405960"/>
            <a:ext cx="747396" cy="688916"/>
            <a:chOff x="1681411" y="6085471"/>
            <a:chExt cx="747396" cy="688916"/>
          </a:xfrm>
        </p:grpSpPr>
        <p:sp>
          <p:nvSpPr>
            <p:cNvPr id="150" name="Oval 149">
              <a:extLst>
                <a:ext uri="{FF2B5EF4-FFF2-40B4-BE49-F238E27FC236}">
                  <a16:creationId xmlns:a16="http://schemas.microsoft.com/office/drawing/2014/main" id="{42293294-21E3-48C4-8E3E-6D5796B9C540}"/>
                </a:ext>
              </a:extLst>
            </p:cNvPr>
            <p:cNvSpPr/>
            <p:nvPr/>
          </p:nvSpPr>
          <p:spPr>
            <a:xfrm>
              <a:off x="1681411" y="6085471"/>
              <a:ext cx="747396" cy="688916"/>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151" name="Oval 150">
              <a:extLst>
                <a:ext uri="{FF2B5EF4-FFF2-40B4-BE49-F238E27FC236}">
                  <a16:creationId xmlns:a16="http://schemas.microsoft.com/office/drawing/2014/main" id="{E703D859-F79E-4BEC-AF76-3D2F96869505}"/>
                </a:ext>
              </a:extLst>
            </p:cNvPr>
            <p:cNvSpPr/>
            <p:nvPr/>
          </p:nvSpPr>
          <p:spPr>
            <a:xfrm>
              <a:off x="1795583" y="6183715"/>
              <a:ext cx="541631" cy="5087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7</a:t>
              </a:r>
            </a:p>
          </p:txBody>
        </p:sp>
      </p:grpSp>
      <p:grpSp>
        <p:nvGrpSpPr>
          <p:cNvPr id="152" name="Group 151">
            <a:extLst>
              <a:ext uri="{FF2B5EF4-FFF2-40B4-BE49-F238E27FC236}">
                <a16:creationId xmlns:a16="http://schemas.microsoft.com/office/drawing/2014/main" id="{51A378C5-73EE-40EE-8856-0EFC46ABB37D}"/>
              </a:ext>
            </a:extLst>
          </p:cNvPr>
          <p:cNvGrpSpPr/>
          <p:nvPr/>
        </p:nvGrpSpPr>
        <p:grpSpPr>
          <a:xfrm>
            <a:off x="7327818" y="2216168"/>
            <a:ext cx="747396" cy="688916"/>
            <a:chOff x="1681411" y="6085471"/>
            <a:chExt cx="747396" cy="688916"/>
          </a:xfrm>
        </p:grpSpPr>
        <p:sp>
          <p:nvSpPr>
            <p:cNvPr id="153" name="Oval 152">
              <a:extLst>
                <a:ext uri="{FF2B5EF4-FFF2-40B4-BE49-F238E27FC236}">
                  <a16:creationId xmlns:a16="http://schemas.microsoft.com/office/drawing/2014/main" id="{DBA37D38-6032-45DE-8DA0-89092F507885}"/>
                </a:ext>
              </a:extLst>
            </p:cNvPr>
            <p:cNvSpPr/>
            <p:nvPr/>
          </p:nvSpPr>
          <p:spPr>
            <a:xfrm>
              <a:off x="1681411" y="6085471"/>
              <a:ext cx="747396" cy="688916"/>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154" name="Oval 153">
              <a:extLst>
                <a:ext uri="{FF2B5EF4-FFF2-40B4-BE49-F238E27FC236}">
                  <a16:creationId xmlns:a16="http://schemas.microsoft.com/office/drawing/2014/main" id="{B607B0B5-6ACD-47B6-89ED-4EB68DEE670E}"/>
                </a:ext>
              </a:extLst>
            </p:cNvPr>
            <p:cNvSpPr/>
            <p:nvPr/>
          </p:nvSpPr>
          <p:spPr>
            <a:xfrm>
              <a:off x="1795583" y="6183715"/>
              <a:ext cx="541631" cy="5087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8</a:t>
              </a:r>
            </a:p>
          </p:txBody>
        </p:sp>
      </p:grpSp>
      <p:grpSp>
        <p:nvGrpSpPr>
          <p:cNvPr id="155" name="Group 154">
            <a:extLst>
              <a:ext uri="{FF2B5EF4-FFF2-40B4-BE49-F238E27FC236}">
                <a16:creationId xmlns:a16="http://schemas.microsoft.com/office/drawing/2014/main" id="{45A3736D-4D17-46D2-B7CC-04011D9B2670}"/>
              </a:ext>
            </a:extLst>
          </p:cNvPr>
          <p:cNvGrpSpPr/>
          <p:nvPr/>
        </p:nvGrpSpPr>
        <p:grpSpPr>
          <a:xfrm>
            <a:off x="9106898" y="1889966"/>
            <a:ext cx="889469" cy="861843"/>
            <a:chOff x="1681411" y="6085471"/>
            <a:chExt cx="747396" cy="688916"/>
          </a:xfrm>
        </p:grpSpPr>
        <p:sp>
          <p:nvSpPr>
            <p:cNvPr id="156" name="Oval 155">
              <a:extLst>
                <a:ext uri="{FF2B5EF4-FFF2-40B4-BE49-F238E27FC236}">
                  <a16:creationId xmlns:a16="http://schemas.microsoft.com/office/drawing/2014/main" id="{25D13DD3-5478-4072-BEEA-E0B3AFBFF659}"/>
                </a:ext>
              </a:extLst>
            </p:cNvPr>
            <p:cNvSpPr/>
            <p:nvPr/>
          </p:nvSpPr>
          <p:spPr>
            <a:xfrm>
              <a:off x="1681411" y="6085471"/>
              <a:ext cx="747396" cy="688916"/>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157" name="Oval 156">
              <a:extLst>
                <a:ext uri="{FF2B5EF4-FFF2-40B4-BE49-F238E27FC236}">
                  <a16:creationId xmlns:a16="http://schemas.microsoft.com/office/drawing/2014/main" id="{D05FDC54-74F6-43D2-AD00-7A2E56ED7C8C}"/>
                </a:ext>
              </a:extLst>
            </p:cNvPr>
            <p:cNvSpPr/>
            <p:nvPr/>
          </p:nvSpPr>
          <p:spPr>
            <a:xfrm>
              <a:off x="1744036" y="6162092"/>
              <a:ext cx="588116" cy="55962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10</a:t>
              </a:r>
            </a:p>
          </p:txBody>
        </p:sp>
      </p:grpSp>
      <p:pic>
        <p:nvPicPr>
          <p:cNvPr id="159" name="Picture 158" descr="A close up of a device&#10;&#10;Description generated with very high confidence">
            <a:extLst>
              <a:ext uri="{FF2B5EF4-FFF2-40B4-BE49-F238E27FC236}">
                <a16:creationId xmlns:a16="http://schemas.microsoft.com/office/drawing/2014/main" id="{1B97BCE8-2C5D-4AD3-A478-FABF05030A31}"/>
              </a:ext>
            </a:extLst>
          </p:cNvPr>
          <p:cNvPicPr>
            <a:picLocks noChangeAspect="1"/>
          </p:cNvPicPr>
          <p:nvPr/>
        </p:nvPicPr>
        <p:blipFill rotWithShape="1">
          <a:blip r:embed="rId3">
            <a:extLst>
              <a:ext uri="{28A0092B-C50C-407E-A947-70E740481C1C}">
                <a14:useLocalDpi xmlns:a14="http://schemas.microsoft.com/office/drawing/2010/main" val="0"/>
              </a:ext>
            </a:extLst>
          </a:blip>
          <a:srcRect l="38417" r="47726" b="90269"/>
          <a:stretch/>
        </p:blipFill>
        <p:spPr>
          <a:xfrm rot="16200000">
            <a:off x="10033073" y="-1605775"/>
            <a:ext cx="577902" cy="3726723"/>
          </a:xfrm>
          <a:prstGeom prst="rect">
            <a:avLst/>
          </a:prstGeom>
        </p:spPr>
      </p:pic>
      <p:sp>
        <p:nvSpPr>
          <p:cNvPr id="120" name="TextBox 119">
            <a:extLst>
              <a:ext uri="{FF2B5EF4-FFF2-40B4-BE49-F238E27FC236}">
                <a16:creationId xmlns:a16="http://schemas.microsoft.com/office/drawing/2014/main" id="{A718F617-4E82-43F4-AF27-CD50C51FD2A5}"/>
              </a:ext>
            </a:extLst>
          </p:cNvPr>
          <p:cNvSpPr txBox="1"/>
          <p:nvPr/>
        </p:nvSpPr>
        <p:spPr>
          <a:xfrm>
            <a:off x="0" y="-55769"/>
            <a:ext cx="12191999" cy="707886"/>
          </a:xfrm>
          <a:prstGeom prst="rect">
            <a:avLst/>
          </a:prstGeom>
          <a:solidFill>
            <a:srgbClr val="00B050">
              <a:alpha val="75000"/>
            </a:srgbClr>
          </a:solidFill>
        </p:spPr>
        <p:txBody>
          <a:bodyPr wrap="square" rtlCol="0">
            <a:spAutoFit/>
          </a:bodyPr>
          <a:lstStyle/>
          <a:p>
            <a:pPr algn="ctr"/>
            <a:r>
              <a:rPr lang="en-US" sz="4000" dirty="0"/>
              <a:t>The road to UHC is paved with many transitions</a:t>
            </a:r>
          </a:p>
        </p:txBody>
      </p:sp>
      <p:sp>
        <p:nvSpPr>
          <p:cNvPr id="3" name="TextBox 2">
            <a:extLst>
              <a:ext uri="{FF2B5EF4-FFF2-40B4-BE49-F238E27FC236}">
                <a16:creationId xmlns:a16="http://schemas.microsoft.com/office/drawing/2014/main" id="{B7C17FB7-BAD7-41B8-B28E-4E61A1E8EF5E}"/>
              </a:ext>
            </a:extLst>
          </p:cNvPr>
          <p:cNvSpPr txBox="1"/>
          <p:nvPr/>
        </p:nvSpPr>
        <p:spPr>
          <a:xfrm>
            <a:off x="9831525" y="6407767"/>
            <a:ext cx="2048014" cy="215444"/>
          </a:xfrm>
          <a:prstGeom prst="rect">
            <a:avLst/>
          </a:prstGeom>
          <a:noFill/>
        </p:spPr>
        <p:txBody>
          <a:bodyPr wrap="square" rtlCol="0">
            <a:spAutoFit/>
          </a:bodyPr>
          <a:lstStyle/>
          <a:p>
            <a:r>
              <a:rPr lang="en-US" sz="800" dirty="0"/>
              <a:t>Adaptation of graphic from freepik.com</a:t>
            </a:r>
          </a:p>
        </p:txBody>
      </p:sp>
      <p:grpSp>
        <p:nvGrpSpPr>
          <p:cNvPr id="70" name="Group 69">
            <a:extLst>
              <a:ext uri="{FF2B5EF4-FFF2-40B4-BE49-F238E27FC236}">
                <a16:creationId xmlns:a16="http://schemas.microsoft.com/office/drawing/2014/main" id="{56BBB5AE-43E6-485A-B9D8-C90B3CEB0C54}"/>
              </a:ext>
            </a:extLst>
          </p:cNvPr>
          <p:cNvGrpSpPr/>
          <p:nvPr/>
        </p:nvGrpSpPr>
        <p:grpSpPr>
          <a:xfrm>
            <a:off x="2642968" y="3821365"/>
            <a:ext cx="747396" cy="688916"/>
            <a:chOff x="1681411" y="6085471"/>
            <a:chExt cx="747396" cy="688916"/>
          </a:xfrm>
        </p:grpSpPr>
        <p:sp>
          <p:nvSpPr>
            <p:cNvPr id="72" name="Oval 71">
              <a:extLst>
                <a:ext uri="{FF2B5EF4-FFF2-40B4-BE49-F238E27FC236}">
                  <a16:creationId xmlns:a16="http://schemas.microsoft.com/office/drawing/2014/main" id="{27713AC6-4384-4A3B-A173-C7E7C69AD88E}"/>
                </a:ext>
              </a:extLst>
            </p:cNvPr>
            <p:cNvSpPr/>
            <p:nvPr/>
          </p:nvSpPr>
          <p:spPr>
            <a:xfrm>
              <a:off x="1681411" y="6085471"/>
              <a:ext cx="747396" cy="688916"/>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73" name="Oval 72">
              <a:extLst>
                <a:ext uri="{FF2B5EF4-FFF2-40B4-BE49-F238E27FC236}">
                  <a16:creationId xmlns:a16="http://schemas.microsoft.com/office/drawing/2014/main" id="{6D57322F-BEED-43EA-8E06-0826F9F68832}"/>
                </a:ext>
              </a:extLst>
            </p:cNvPr>
            <p:cNvSpPr/>
            <p:nvPr/>
          </p:nvSpPr>
          <p:spPr>
            <a:xfrm>
              <a:off x="1795583" y="6183715"/>
              <a:ext cx="541631" cy="5087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4</a:t>
              </a:r>
            </a:p>
          </p:txBody>
        </p:sp>
      </p:grpSp>
      <p:grpSp>
        <p:nvGrpSpPr>
          <p:cNvPr id="74" name="Group 73">
            <a:extLst>
              <a:ext uri="{FF2B5EF4-FFF2-40B4-BE49-F238E27FC236}">
                <a16:creationId xmlns:a16="http://schemas.microsoft.com/office/drawing/2014/main" id="{B150D4F3-3FF9-466C-83DD-E8F24F67A11E}"/>
              </a:ext>
            </a:extLst>
          </p:cNvPr>
          <p:cNvGrpSpPr/>
          <p:nvPr/>
        </p:nvGrpSpPr>
        <p:grpSpPr>
          <a:xfrm>
            <a:off x="5292452" y="1443491"/>
            <a:ext cx="747396" cy="688916"/>
            <a:chOff x="1681411" y="6085471"/>
            <a:chExt cx="747396" cy="688916"/>
          </a:xfrm>
        </p:grpSpPr>
        <p:sp>
          <p:nvSpPr>
            <p:cNvPr id="75" name="Oval 74">
              <a:extLst>
                <a:ext uri="{FF2B5EF4-FFF2-40B4-BE49-F238E27FC236}">
                  <a16:creationId xmlns:a16="http://schemas.microsoft.com/office/drawing/2014/main" id="{63681C99-9FF9-467E-98DC-8867131F3EF9}"/>
                </a:ext>
              </a:extLst>
            </p:cNvPr>
            <p:cNvSpPr/>
            <p:nvPr/>
          </p:nvSpPr>
          <p:spPr>
            <a:xfrm>
              <a:off x="1681411" y="6085471"/>
              <a:ext cx="747396" cy="688916"/>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76" name="Oval 75">
              <a:extLst>
                <a:ext uri="{FF2B5EF4-FFF2-40B4-BE49-F238E27FC236}">
                  <a16:creationId xmlns:a16="http://schemas.microsoft.com/office/drawing/2014/main" id="{06F07BDA-C546-44B4-822D-A50780F20957}"/>
                </a:ext>
              </a:extLst>
            </p:cNvPr>
            <p:cNvSpPr/>
            <p:nvPr/>
          </p:nvSpPr>
          <p:spPr>
            <a:xfrm>
              <a:off x="1795583" y="6183715"/>
              <a:ext cx="541631" cy="5087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9</a:t>
              </a:r>
            </a:p>
          </p:txBody>
        </p:sp>
      </p:grpSp>
      <p:grpSp>
        <p:nvGrpSpPr>
          <p:cNvPr id="79" name="Group 78">
            <a:extLst>
              <a:ext uri="{FF2B5EF4-FFF2-40B4-BE49-F238E27FC236}">
                <a16:creationId xmlns:a16="http://schemas.microsoft.com/office/drawing/2014/main" id="{A1F22A61-EC07-4259-889B-BE77B4591E84}"/>
              </a:ext>
            </a:extLst>
          </p:cNvPr>
          <p:cNvGrpSpPr/>
          <p:nvPr/>
        </p:nvGrpSpPr>
        <p:grpSpPr>
          <a:xfrm>
            <a:off x="5423650" y="5904495"/>
            <a:ext cx="747396" cy="688916"/>
            <a:chOff x="1681411" y="6085471"/>
            <a:chExt cx="747396" cy="688916"/>
          </a:xfrm>
        </p:grpSpPr>
        <p:sp>
          <p:nvSpPr>
            <p:cNvPr id="80" name="Oval 79">
              <a:extLst>
                <a:ext uri="{FF2B5EF4-FFF2-40B4-BE49-F238E27FC236}">
                  <a16:creationId xmlns:a16="http://schemas.microsoft.com/office/drawing/2014/main" id="{41A9DFE9-664E-4973-8404-CDF360BEE093}"/>
                </a:ext>
              </a:extLst>
            </p:cNvPr>
            <p:cNvSpPr/>
            <p:nvPr/>
          </p:nvSpPr>
          <p:spPr>
            <a:xfrm>
              <a:off x="1681411" y="6085471"/>
              <a:ext cx="747396" cy="688916"/>
            </a:xfrm>
            <a:prstGeom prst="ellipse">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solidFill>
                  <a:schemeClr val="tx1"/>
                </a:solidFill>
              </a:endParaRPr>
            </a:p>
          </p:txBody>
        </p:sp>
        <p:sp>
          <p:nvSpPr>
            <p:cNvPr id="81" name="Oval 80">
              <a:extLst>
                <a:ext uri="{FF2B5EF4-FFF2-40B4-BE49-F238E27FC236}">
                  <a16:creationId xmlns:a16="http://schemas.microsoft.com/office/drawing/2014/main" id="{16DF11A1-DC59-4B92-86D1-FC45FBC02D09}"/>
                </a:ext>
              </a:extLst>
            </p:cNvPr>
            <p:cNvSpPr/>
            <p:nvPr/>
          </p:nvSpPr>
          <p:spPr>
            <a:xfrm>
              <a:off x="1795583" y="6183715"/>
              <a:ext cx="541631" cy="508759"/>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6</a:t>
              </a:r>
            </a:p>
          </p:txBody>
        </p:sp>
      </p:grpSp>
      <p:sp>
        <p:nvSpPr>
          <p:cNvPr id="83" name="Rectangle 82">
            <a:extLst>
              <a:ext uri="{FF2B5EF4-FFF2-40B4-BE49-F238E27FC236}">
                <a16:creationId xmlns:a16="http://schemas.microsoft.com/office/drawing/2014/main" id="{1CBEDA80-AA79-4F3B-909C-5C6DEA0D8947}"/>
              </a:ext>
            </a:extLst>
          </p:cNvPr>
          <p:cNvSpPr/>
          <p:nvPr/>
        </p:nvSpPr>
        <p:spPr>
          <a:xfrm>
            <a:off x="9508450" y="6579432"/>
            <a:ext cx="3822080" cy="215443"/>
          </a:xfrm>
          <a:prstGeom prst="rect">
            <a:avLst/>
          </a:prstGeom>
        </p:spPr>
        <p:txBody>
          <a:bodyPr wrap="square">
            <a:spAutoFit/>
          </a:bodyPr>
          <a:lstStyle/>
          <a:p>
            <a:r>
              <a:rPr lang="en-US" sz="800" dirty="0"/>
              <a:t>https://www.freepik.com/free-photos-vectors/infographic</a:t>
            </a:r>
          </a:p>
        </p:txBody>
      </p:sp>
      <p:sp>
        <p:nvSpPr>
          <p:cNvPr id="2" name="Slide Number Placeholder 1">
            <a:extLst>
              <a:ext uri="{FF2B5EF4-FFF2-40B4-BE49-F238E27FC236}">
                <a16:creationId xmlns:a16="http://schemas.microsoft.com/office/drawing/2014/main" id="{1070E470-3B53-4B46-BA33-779F4D894C5B}"/>
              </a:ext>
            </a:extLst>
          </p:cNvPr>
          <p:cNvSpPr>
            <a:spLocks noGrp="1"/>
          </p:cNvSpPr>
          <p:nvPr>
            <p:ph type="sldNum" sz="quarter" idx="16"/>
          </p:nvPr>
        </p:nvSpPr>
        <p:spPr/>
        <p:txBody>
          <a:bodyPr/>
          <a:lstStyle/>
          <a:p>
            <a:fld id="{CAE72D40-E514-4E72-B382-B417B4B9E74E}" type="slidenum">
              <a:rPr lang="en-US" altLang="en-US" smtClean="0"/>
              <a:pPr/>
              <a:t>57</a:t>
            </a:fld>
            <a:endParaRPr lang="en-US" altLang="en-US"/>
          </a:p>
        </p:txBody>
      </p:sp>
    </p:spTree>
    <p:extLst>
      <p:ext uri="{BB962C8B-B14F-4D97-AF65-F5344CB8AC3E}">
        <p14:creationId xmlns:p14="http://schemas.microsoft.com/office/powerpoint/2010/main" val="2871569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2EBC-49F2-40C3-A749-377259BEEE40}"/>
              </a:ext>
            </a:extLst>
          </p:cNvPr>
          <p:cNvSpPr>
            <a:spLocks noGrp="1"/>
          </p:cNvSpPr>
          <p:nvPr>
            <p:ph type="title"/>
          </p:nvPr>
        </p:nvSpPr>
        <p:spPr>
          <a:xfrm>
            <a:off x="838200" y="365125"/>
            <a:ext cx="10515600" cy="1325563"/>
          </a:xfrm>
        </p:spPr>
        <p:txBody>
          <a:bodyPr>
            <a:normAutofit/>
          </a:bodyPr>
          <a:lstStyle/>
          <a:p>
            <a:r>
              <a:rPr lang="en-US"/>
              <a:t>….But if we navigate properly, we will get to our destination</a:t>
            </a:r>
            <a:endParaRPr lang="en-US" dirty="0"/>
          </a:p>
        </p:txBody>
      </p:sp>
      <p:sp>
        <p:nvSpPr>
          <p:cNvPr id="4" name="Slide Number Placeholder 3">
            <a:extLst>
              <a:ext uri="{FF2B5EF4-FFF2-40B4-BE49-F238E27FC236}">
                <a16:creationId xmlns:a16="http://schemas.microsoft.com/office/drawing/2014/main" id="{FB91C474-83C8-4825-AD7D-7B16A7C86A2C}"/>
              </a:ext>
            </a:extLst>
          </p:cNvPr>
          <p:cNvSpPr>
            <a:spLocks noGrp="1"/>
          </p:cNvSpPr>
          <p:nvPr>
            <p:ph type="sldNum" sz="quarter" idx="12"/>
          </p:nvPr>
        </p:nvSpPr>
        <p:spPr>
          <a:xfrm>
            <a:off x="8610600" y="6356350"/>
            <a:ext cx="2743200" cy="365125"/>
          </a:xfrm>
        </p:spPr>
        <p:txBody>
          <a:bodyPr/>
          <a:lstStyle/>
          <a:p>
            <a:pPr>
              <a:defRPr/>
            </a:pPr>
            <a:fld id="{B43E1CCC-17D9-3F43-BB38-5B57626A2B35}" type="slidenum">
              <a:rPr lang="en-US" smtClean="0"/>
              <a:pPr>
                <a:defRPr/>
              </a:pPr>
              <a:t>58</a:t>
            </a:fld>
            <a:endParaRPr lang="en-US"/>
          </a:p>
        </p:txBody>
      </p:sp>
      <p:sp>
        <p:nvSpPr>
          <p:cNvPr id="6" name="Title 1">
            <a:extLst>
              <a:ext uri="{FF2B5EF4-FFF2-40B4-BE49-F238E27FC236}">
                <a16:creationId xmlns:a16="http://schemas.microsoft.com/office/drawing/2014/main" id="{12FF822A-3643-4750-8DC3-9CF523B9D451}"/>
              </a:ext>
            </a:extLst>
          </p:cNvPr>
          <p:cNvSpPr txBox="1">
            <a:spLocks/>
          </p:cNvSpPr>
          <p:nvPr/>
        </p:nvSpPr>
        <p:spPr>
          <a:xfrm>
            <a:off x="98258" y="5085486"/>
            <a:ext cx="11995484" cy="158786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8" name="Picture 7">
            <a:extLst>
              <a:ext uri="{FF2B5EF4-FFF2-40B4-BE49-F238E27FC236}">
                <a16:creationId xmlns:a16="http://schemas.microsoft.com/office/drawing/2014/main" id="{AAC03353-2CC8-4282-A61A-572DAF1D0B5C}"/>
              </a:ext>
            </a:extLst>
          </p:cNvPr>
          <p:cNvPicPr>
            <a:picLocks noChangeAspect="1"/>
          </p:cNvPicPr>
          <p:nvPr/>
        </p:nvPicPr>
        <p:blipFill>
          <a:blip r:embed="rId2"/>
          <a:stretch>
            <a:fillRect/>
          </a:stretch>
        </p:blipFill>
        <p:spPr>
          <a:xfrm>
            <a:off x="4857751" y="1647975"/>
            <a:ext cx="2263140" cy="3661621"/>
          </a:xfrm>
          <a:prstGeom prst="rect">
            <a:avLst/>
          </a:prstGeom>
        </p:spPr>
      </p:pic>
      <p:grpSp>
        <p:nvGrpSpPr>
          <p:cNvPr id="12" name="Group 11">
            <a:extLst>
              <a:ext uri="{FF2B5EF4-FFF2-40B4-BE49-F238E27FC236}">
                <a16:creationId xmlns:a16="http://schemas.microsoft.com/office/drawing/2014/main" id="{337AF9E4-ACF1-4797-BCF1-D15A8CEC31F0}"/>
              </a:ext>
            </a:extLst>
          </p:cNvPr>
          <p:cNvGrpSpPr/>
          <p:nvPr/>
        </p:nvGrpSpPr>
        <p:grpSpPr>
          <a:xfrm>
            <a:off x="4344842" y="1337310"/>
            <a:ext cx="3178073" cy="5246052"/>
            <a:chOff x="4344842" y="1337310"/>
            <a:chExt cx="3178073" cy="5520690"/>
          </a:xfrm>
        </p:grpSpPr>
        <p:pic>
          <p:nvPicPr>
            <p:cNvPr id="14" name="Picture 2" descr="https://cdn.vox-cdn.com/thumbor/gnNyv2kEwOEJGqszhQABhaQ3Jkc=/0x0:1200x800/1200x800/filters:focal(504x304:696x496)/cdn.vox-cdn.com/uploads/chorus_image/image/59814437/google.0.png">
              <a:extLst>
                <a:ext uri="{FF2B5EF4-FFF2-40B4-BE49-F238E27FC236}">
                  <a16:creationId xmlns:a16="http://schemas.microsoft.com/office/drawing/2014/main" id="{271ADFDC-02FF-4842-8209-48111FDDC0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92" r="31473" b="2195"/>
            <a:stretch/>
          </p:blipFill>
          <p:spPr bwMode="auto">
            <a:xfrm>
              <a:off x="4344842" y="1337310"/>
              <a:ext cx="3178073" cy="55206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612D0DBB-CB9F-4B72-914A-D7AC34F825E5}"/>
                </a:ext>
              </a:extLst>
            </p:cNvPr>
            <p:cNvPicPr>
              <a:picLocks noChangeAspect="1"/>
            </p:cNvPicPr>
            <p:nvPr/>
          </p:nvPicPr>
          <p:blipFill>
            <a:blip r:embed="rId2"/>
            <a:stretch>
              <a:fillRect/>
            </a:stretch>
          </p:blipFill>
          <p:spPr>
            <a:xfrm>
              <a:off x="4857751" y="1664239"/>
              <a:ext cx="2263140" cy="3853312"/>
            </a:xfrm>
            <a:prstGeom prst="rect">
              <a:avLst/>
            </a:prstGeom>
          </p:spPr>
        </p:pic>
      </p:grpSp>
    </p:spTree>
    <p:extLst>
      <p:ext uri="{BB962C8B-B14F-4D97-AF65-F5344CB8AC3E}">
        <p14:creationId xmlns:p14="http://schemas.microsoft.com/office/powerpoint/2010/main" val="8418289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D34899-467B-414B-96EB-0272B84B6420}"/>
              </a:ext>
            </a:extLst>
          </p:cNvPr>
          <p:cNvSpPr>
            <a:spLocks noGrp="1"/>
          </p:cNvSpPr>
          <p:nvPr>
            <p:ph type="title"/>
          </p:nvPr>
        </p:nvSpPr>
        <p:spPr>
          <a:xfrm>
            <a:off x="480484" y="175243"/>
            <a:ext cx="11281833" cy="1208088"/>
          </a:xfrm>
        </p:spPr>
        <p:txBody>
          <a:bodyPr>
            <a:normAutofit/>
          </a:bodyPr>
          <a:lstStyle/>
          <a:p>
            <a:r>
              <a:rPr lang="en-US" sz="3000" b="1" dirty="0"/>
              <a:t>Have your views changed about the transition challenges in Armenia? </a:t>
            </a:r>
          </a:p>
        </p:txBody>
      </p:sp>
      <p:sp>
        <p:nvSpPr>
          <p:cNvPr id="4" name="Slide Number Placeholder 3">
            <a:extLst>
              <a:ext uri="{FF2B5EF4-FFF2-40B4-BE49-F238E27FC236}">
                <a16:creationId xmlns:a16="http://schemas.microsoft.com/office/drawing/2014/main" id="{1BDF241C-0451-4646-B7C3-32F391EA2EC5}"/>
              </a:ext>
            </a:extLst>
          </p:cNvPr>
          <p:cNvSpPr>
            <a:spLocks noGrp="1"/>
          </p:cNvSpPr>
          <p:nvPr>
            <p:ph type="sldNum" sz="quarter" idx="12"/>
          </p:nvPr>
        </p:nvSpPr>
        <p:spPr/>
        <p:txBody>
          <a:bodyPr/>
          <a:lstStyle/>
          <a:p>
            <a:pPr>
              <a:defRPr/>
            </a:pPr>
            <a:fld id="{A38F0010-5754-420E-89C6-CC05E7172C2E}" type="slidenum">
              <a:rPr lang="en-US" altLang="en-US" smtClean="0"/>
              <a:pPr>
                <a:defRPr/>
              </a:pPr>
              <a:t>59</a:t>
            </a:fld>
            <a:endParaRPr lang="en-US" altLang="en-US"/>
          </a:p>
        </p:txBody>
      </p:sp>
      <p:pic>
        <p:nvPicPr>
          <p:cNvPr id="8" name="Picture 7">
            <a:extLst>
              <a:ext uri="{FF2B5EF4-FFF2-40B4-BE49-F238E27FC236}">
                <a16:creationId xmlns:a16="http://schemas.microsoft.com/office/drawing/2014/main" id="{F8295D54-18BC-43EC-813B-6438AD0C78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9455" y="1499688"/>
            <a:ext cx="5477096" cy="5039225"/>
          </a:xfrm>
          <a:prstGeom prst="rect">
            <a:avLst/>
          </a:prstGeom>
        </p:spPr>
      </p:pic>
    </p:spTree>
    <p:extLst>
      <p:ext uri="{BB962C8B-B14F-4D97-AF65-F5344CB8AC3E}">
        <p14:creationId xmlns:p14="http://schemas.microsoft.com/office/powerpoint/2010/main" val="93595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25CB-2996-4EBF-9203-C8D0938BD864}"/>
              </a:ext>
            </a:extLst>
          </p:cNvPr>
          <p:cNvSpPr>
            <a:spLocks noGrp="1"/>
          </p:cNvSpPr>
          <p:nvPr>
            <p:ph type="title"/>
          </p:nvPr>
        </p:nvSpPr>
        <p:spPr/>
        <p:txBody>
          <a:bodyPr>
            <a:normAutofit/>
          </a:bodyPr>
          <a:lstStyle/>
          <a:p>
            <a:r>
              <a:rPr lang="en-US" sz="3600" b="1" dirty="0">
                <a:cs typeface="Calibri Light"/>
              </a:rPr>
              <a:t>Changes in Armenia's demographic profile will have implications on all sectors, including health</a:t>
            </a:r>
          </a:p>
        </p:txBody>
      </p:sp>
      <p:sp>
        <p:nvSpPr>
          <p:cNvPr id="6" name="TextBox 5">
            <a:extLst>
              <a:ext uri="{FF2B5EF4-FFF2-40B4-BE49-F238E27FC236}">
                <a16:creationId xmlns:a16="http://schemas.microsoft.com/office/drawing/2014/main" id="{D556269F-F06A-4AB2-848F-CC7B460AA3B9}"/>
              </a:ext>
            </a:extLst>
          </p:cNvPr>
          <p:cNvSpPr txBox="1"/>
          <p:nvPr/>
        </p:nvSpPr>
        <p:spPr>
          <a:xfrm>
            <a:off x="504799" y="5749929"/>
            <a:ext cx="11311420" cy="923330"/>
          </a:xfrm>
          <a:prstGeom prst="rect">
            <a:avLst/>
          </a:prstGeom>
          <a:noFill/>
        </p:spPr>
        <p:txBody>
          <a:bodyPr wrap="square" rtlCol="0" anchor="t">
            <a:spAutoFit/>
          </a:bodyPr>
          <a:lstStyle/>
          <a:p>
            <a:pPr marL="285750" indent="-285750">
              <a:buFont typeface="Arial" panose="020B0604020202020204" pitchFamily="34" charset="0"/>
              <a:buChar char="•"/>
            </a:pPr>
            <a:r>
              <a:rPr lang="en-US" b="1" dirty="0"/>
              <a:t>Low fertility, ageing and migration </a:t>
            </a:r>
            <a:r>
              <a:rPr lang="en-US" dirty="0"/>
              <a:t>lead to significant impacts on economy and health spending patterns</a:t>
            </a:r>
          </a:p>
          <a:p>
            <a:pPr marL="285750" indent="-285750">
              <a:buFont typeface="Arial" panose="020B0604020202020204" pitchFamily="34" charset="0"/>
              <a:buChar char="•"/>
            </a:pPr>
            <a:r>
              <a:rPr lang="en-US" dirty="0"/>
              <a:t>Implications on health sector include: reduced workforce,  revenue mobilization for health sector, and disease profile (including transmission of HIV and MD-TB) and increasing cost of services.</a:t>
            </a:r>
            <a:endParaRPr lang="en-US" dirty="0">
              <a:cs typeface="Calibri" panose="020F0502020204030204"/>
            </a:endParaRPr>
          </a:p>
        </p:txBody>
      </p:sp>
      <p:pic>
        <p:nvPicPr>
          <p:cNvPr id="3" name="Picture 3" descr="A close up of a map&#10;&#10;Description generated with high confidence">
            <a:extLst>
              <a:ext uri="{FF2B5EF4-FFF2-40B4-BE49-F238E27FC236}">
                <a16:creationId xmlns:a16="http://schemas.microsoft.com/office/drawing/2014/main" id="{B5033956-416F-4E0C-AF77-17CD9F314318}"/>
              </a:ext>
            </a:extLst>
          </p:cNvPr>
          <p:cNvPicPr>
            <a:picLocks noChangeAspect="1"/>
          </p:cNvPicPr>
          <p:nvPr/>
        </p:nvPicPr>
        <p:blipFill>
          <a:blip r:embed="rId3"/>
          <a:stretch>
            <a:fillRect/>
          </a:stretch>
        </p:blipFill>
        <p:spPr>
          <a:xfrm>
            <a:off x="235907" y="1577236"/>
            <a:ext cx="3954048" cy="3943610"/>
          </a:xfrm>
          <a:prstGeom prst="rect">
            <a:avLst/>
          </a:prstGeom>
        </p:spPr>
      </p:pic>
      <p:pic>
        <p:nvPicPr>
          <p:cNvPr id="9" name="Content Placeholder 8">
            <a:extLst>
              <a:ext uri="{FF2B5EF4-FFF2-40B4-BE49-F238E27FC236}">
                <a16:creationId xmlns:a16="http://schemas.microsoft.com/office/drawing/2014/main" id="{4009D833-7759-444F-AE22-E8FEBAFB7E82}"/>
              </a:ext>
            </a:extLst>
          </p:cNvPr>
          <p:cNvPicPr>
            <a:picLocks noGrp="1" noChangeAspect="1"/>
          </p:cNvPicPr>
          <p:nvPr>
            <p:ph idx="1"/>
          </p:nvPr>
        </p:nvPicPr>
        <p:blipFill>
          <a:blip r:embed="rId4"/>
          <a:stretch>
            <a:fillRect/>
          </a:stretch>
        </p:blipFill>
        <p:spPr>
          <a:xfrm>
            <a:off x="4334003" y="1644041"/>
            <a:ext cx="3810000" cy="3810000"/>
          </a:xfrm>
        </p:spPr>
      </p:pic>
      <p:pic>
        <p:nvPicPr>
          <p:cNvPr id="11" name="Picture 10">
            <a:extLst>
              <a:ext uri="{FF2B5EF4-FFF2-40B4-BE49-F238E27FC236}">
                <a16:creationId xmlns:a16="http://schemas.microsoft.com/office/drawing/2014/main" id="{64FFEDE2-7E0E-4CBA-878B-A9773FD88B66}"/>
              </a:ext>
            </a:extLst>
          </p:cNvPr>
          <p:cNvPicPr>
            <a:picLocks noChangeAspect="1"/>
          </p:cNvPicPr>
          <p:nvPr/>
        </p:nvPicPr>
        <p:blipFill>
          <a:blip r:embed="rId5"/>
          <a:stretch>
            <a:fillRect/>
          </a:stretch>
        </p:blipFill>
        <p:spPr>
          <a:xfrm>
            <a:off x="8144003" y="1659679"/>
            <a:ext cx="3810000" cy="3810000"/>
          </a:xfrm>
          <a:prstGeom prst="rect">
            <a:avLst/>
          </a:prstGeom>
        </p:spPr>
      </p:pic>
      <p:sp>
        <p:nvSpPr>
          <p:cNvPr id="4" name="Slide Number Placeholder 3">
            <a:extLst>
              <a:ext uri="{FF2B5EF4-FFF2-40B4-BE49-F238E27FC236}">
                <a16:creationId xmlns:a16="http://schemas.microsoft.com/office/drawing/2014/main" id="{B406528D-C8E1-472E-847E-BEFBF41E048C}"/>
              </a:ext>
            </a:extLst>
          </p:cNvPr>
          <p:cNvSpPr>
            <a:spLocks noGrp="1"/>
          </p:cNvSpPr>
          <p:nvPr>
            <p:ph type="sldNum" sz="quarter" idx="12"/>
          </p:nvPr>
        </p:nvSpPr>
        <p:spPr/>
        <p:txBody>
          <a:bodyPr/>
          <a:lstStyle/>
          <a:p>
            <a:fld id="{835E5D8D-E4A4-0641-A6C4-02DA5BE4038A}" type="slidenum">
              <a:rPr lang="en-US" smtClean="0"/>
              <a:t>6</a:t>
            </a:fld>
            <a:endParaRPr lang="en-US"/>
          </a:p>
        </p:txBody>
      </p:sp>
      <p:sp>
        <p:nvSpPr>
          <p:cNvPr id="5" name="Rectangle 4">
            <a:extLst>
              <a:ext uri="{FF2B5EF4-FFF2-40B4-BE49-F238E27FC236}">
                <a16:creationId xmlns:a16="http://schemas.microsoft.com/office/drawing/2014/main" id="{DD8AFB72-B1FF-4478-9C0E-B620E00F49AD}"/>
              </a:ext>
            </a:extLst>
          </p:cNvPr>
          <p:cNvSpPr/>
          <p:nvPr/>
        </p:nvSpPr>
        <p:spPr>
          <a:xfrm>
            <a:off x="9401908" y="1986576"/>
            <a:ext cx="1617784" cy="10848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98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31C720-8B8E-4061-B110-20DDFDA8563C}"/>
              </a:ext>
            </a:extLst>
          </p:cNvPr>
          <p:cNvSpPr>
            <a:spLocks noGrp="1"/>
          </p:cNvSpPr>
          <p:nvPr>
            <p:ph type="ctrTitle"/>
          </p:nvPr>
        </p:nvSpPr>
        <p:spPr/>
        <p:txBody>
          <a:bodyPr/>
          <a:lstStyle/>
          <a:p>
            <a:r>
              <a:rPr lang="en-US" dirty="0"/>
              <a:t>Contact information</a:t>
            </a:r>
          </a:p>
        </p:txBody>
      </p:sp>
      <p:sp>
        <p:nvSpPr>
          <p:cNvPr id="5" name="Subtitle 4">
            <a:extLst>
              <a:ext uri="{FF2B5EF4-FFF2-40B4-BE49-F238E27FC236}">
                <a16:creationId xmlns:a16="http://schemas.microsoft.com/office/drawing/2014/main" id="{18EA12B5-B7FD-489B-BE5E-6E71DDE6430D}"/>
              </a:ext>
            </a:extLst>
          </p:cNvPr>
          <p:cNvSpPr>
            <a:spLocks noGrp="1"/>
          </p:cNvSpPr>
          <p:nvPr>
            <p:ph type="subTitle" idx="1"/>
          </p:nvPr>
        </p:nvSpPr>
        <p:spPr/>
        <p:txBody>
          <a:bodyPr>
            <a:normAutofit lnSpcReduction="10000"/>
          </a:bodyPr>
          <a:lstStyle/>
          <a:p>
            <a:r>
              <a:rPr lang="en-US" dirty="0"/>
              <a:t>Sarah Alkenbrack </a:t>
            </a:r>
            <a:r>
              <a:rPr lang="en-US" dirty="0">
                <a:hlinkClick r:id="rId2"/>
              </a:rPr>
              <a:t>salkenbrack@worldbank.org</a:t>
            </a:r>
            <a:endParaRPr lang="en-US" dirty="0"/>
          </a:p>
          <a:p>
            <a:r>
              <a:rPr lang="en-US" dirty="0"/>
              <a:t>Toomas Palu </a:t>
            </a:r>
            <a:r>
              <a:rPr lang="en-US" dirty="0">
                <a:hlinkClick r:id="rId3"/>
              </a:rPr>
              <a:t>tpalu@worldbank.org</a:t>
            </a:r>
            <a:endParaRPr lang="en-US" dirty="0"/>
          </a:p>
          <a:p>
            <a:r>
              <a:rPr lang="en-US" dirty="0"/>
              <a:t>Clementine Murer </a:t>
            </a:r>
            <a:r>
              <a:rPr lang="en-US" dirty="0">
                <a:hlinkClick r:id="rId4"/>
              </a:rPr>
              <a:t>cmurer@worldbank.org</a:t>
            </a:r>
            <a:endParaRPr lang="en-US" dirty="0"/>
          </a:p>
          <a:p>
            <a:r>
              <a:rPr lang="en-US" dirty="0"/>
              <a:t>Santiago Cornejo </a:t>
            </a:r>
            <a:r>
              <a:rPr lang="en-US" dirty="0">
                <a:hlinkClick r:id="rId5"/>
              </a:rPr>
              <a:t>scornejo@gavi.org</a:t>
            </a:r>
            <a:endParaRPr lang="en-US" dirty="0"/>
          </a:p>
          <a:p>
            <a:endParaRPr lang="en-US" dirty="0"/>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BAC69952-403A-4239-AA28-58F8321F6A18}"/>
              </a:ext>
            </a:extLst>
          </p:cNvPr>
          <p:cNvSpPr>
            <a:spLocks noGrp="1"/>
          </p:cNvSpPr>
          <p:nvPr>
            <p:ph type="sldNum" sz="quarter" idx="12"/>
          </p:nvPr>
        </p:nvSpPr>
        <p:spPr/>
        <p:txBody>
          <a:bodyPr/>
          <a:lstStyle/>
          <a:p>
            <a:fld id="{835E5D8D-E4A4-0641-A6C4-02DA5BE4038A}" type="slidenum">
              <a:rPr lang="en-US" smtClean="0"/>
              <a:t>60</a:t>
            </a:fld>
            <a:endParaRPr lang="en-US"/>
          </a:p>
        </p:txBody>
      </p:sp>
    </p:spTree>
    <p:extLst>
      <p:ext uri="{BB962C8B-B14F-4D97-AF65-F5344CB8AC3E}">
        <p14:creationId xmlns:p14="http://schemas.microsoft.com/office/powerpoint/2010/main" val="1074725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0070E-43CB-4CF9-A9BF-69AF5C8B9171}"/>
              </a:ext>
            </a:extLst>
          </p:cNvPr>
          <p:cNvSpPr>
            <a:spLocks noGrp="1"/>
          </p:cNvSpPr>
          <p:nvPr>
            <p:ph type="title"/>
          </p:nvPr>
        </p:nvSpPr>
        <p:spPr>
          <a:xfrm>
            <a:off x="474785" y="623033"/>
            <a:ext cx="10515600" cy="1850536"/>
          </a:xfrm>
        </p:spPr>
        <p:txBody>
          <a:bodyPr>
            <a:normAutofit fontScale="90000"/>
          </a:bodyPr>
          <a:lstStyle/>
          <a:p>
            <a:r>
              <a:rPr lang="en-US" dirty="0"/>
              <a:t>Recommended for your viewing pleasure: </a:t>
            </a:r>
            <a:br>
              <a:rPr lang="en-US" dirty="0"/>
            </a:br>
            <a:br>
              <a:rPr lang="en-US" dirty="0"/>
            </a:br>
            <a:r>
              <a:rPr lang="en-US" dirty="0"/>
              <a:t>“An additional funding request”</a:t>
            </a:r>
          </a:p>
        </p:txBody>
      </p:sp>
      <p:sp>
        <p:nvSpPr>
          <p:cNvPr id="4" name="Rectangle 3">
            <a:extLst>
              <a:ext uri="{FF2B5EF4-FFF2-40B4-BE49-F238E27FC236}">
                <a16:creationId xmlns:a16="http://schemas.microsoft.com/office/drawing/2014/main" id="{674644E7-17A2-43C9-A8EE-09B3033018D5}"/>
              </a:ext>
            </a:extLst>
          </p:cNvPr>
          <p:cNvSpPr/>
          <p:nvPr/>
        </p:nvSpPr>
        <p:spPr>
          <a:xfrm>
            <a:off x="3609678" y="3244334"/>
            <a:ext cx="4972643" cy="369332"/>
          </a:xfrm>
          <a:prstGeom prst="rect">
            <a:avLst/>
          </a:prstGeom>
        </p:spPr>
        <p:txBody>
          <a:bodyPr wrap="none">
            <a:spAutoFit/>
          </a:bodyPr>
          <a:lstStyle/>
          <a:p>
            <a:r>
              <a:rPr lang="en-US" dirty="0">
                <a:hlinkClick r:id="rId3"/>
              </a:rPr>
              <a:t>https://www.youtube.com/watch?v=ceeS9ncv1hM</a:t>
            </a:r>
            <a:endParaRPr lang="en-US" dirty="0"/>
          </a:p>
        </p:txBody>
      </p:sp>
      <p:sp>
        <p:nvSpPr>
          <p:cNvPr id="3" name="Slide Number Placeholder 2">
            <a:extLst>
              <a:ext uri="{FF2B5EF4-FFF2-40B4-BE49-F238E27FC236}">
                <a16:creationId xmlns:a16="http://schemas.microsoft.com/office/drawing/2014/main" id="{904BC3A5-A57B-4125-9A91-ED596BDBCA61}"/>
              </a:ext>
            </a:extLst>
          </p:cNvPr>
          <p:cNvSpPr>
            <a:spLocks noGrp="1"/>
          </p:cNvSpPr>
          <p:nvPr>
            <p:ph type="sldNum" sz="quarter" idx="12"/>
          </p:nvPr>
        </p:nvSpPr>
        <p:spPr/>
        <p:txBody>
          <a:bodyPr/>
          <a:lstStyle/>
          <a:p>
            <a:fld id="{835E5D8D-E4A4-0641-A6C4-02DA5BE4038A}" type="slidenum">
              <a:rPr lang="en-US" smtClean="0"/>
              <a:t>61</a:t>
            </a:fld>
            <a:endParaRPr lang="en-US"/>
          </a:p>
        </p:txBody>
      </p:sp>
    </p:spTree>
    <p:extLst>
      <p:ext uri="{BB962C8B-B14F-4D97-AF65-F5344CB8AC3E}">
        <p14:creationId xmlns:p14="http://schemas.microsoft.com/office/powerpoint/2010/main" val="1386763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4402377"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4EBD929-4914-4328-8153-2AD1B168A848}"/>
              </a:ext>
            </a:extLst>
          </p:cNvPr>
          <p:cNvSpPr>
            <a:spLocks noGrp="1"/>
          </p:cNvSpPr>
          <p:nvPr>
            <p:ph type="title"/>
          </p:nvPr>
        </p:nvSpPr>
        <p:spPr>
          <a:xfrm>
            <a:off x="774700" y="762000"/>
            <a:ext cx="3759200" cy="3340100"/>
          </a:xfrm>
        </p:spPr>
        <p:txBody>
          <a:bodyPr vert="horz" lIns="91440" tIns="45720" rIns="91440" bIns="45720" rtlCol="0" anchor="ctr">
            <a:normAutofit/>
          </a:bodyPr>
          <a:lstStyle/>
          <a:p>
            <a:r>
              <a:rPr lang="en-US" kern="1200">
                <a:solidFill>
                  <a:srgbClr val="FFFFFF"/>
                </a:solidFill>
                <a:latin typeface="+mj-lt"/>
                <a:ea typeface="+mj-ea"/>
                <a:cs typeface="+mj-cs"/>
              </a:rPr>
              <a:t>Epidemiological  Transition </a:t>
            </a:r>
          </a:p>
        </p:txBody>
      </p:sp>
      <p:sp>
        <p:nvSpPr>
          <p:cNvPr id="19" name="Rectangle 18">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8949" y="450221"/>
            <a:ext cx="2115455" cy="1898903"/>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Rectangle 2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1" y="4521269"/>
            <a:ext cx="6697525" cy="1877811"/>
          </a:xfrm>
          <a:prstGeom prst="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1418" y="450221"/>
            <a:ext cx="4421661"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85000"/>
                </a:schemeClr>
              </a:solidFill>
            </a:endParaRPr>
          </a:p>
        </p:txBody>
      </p:sp>
      <p:sp>
        <p:nvSpPr>
          <p:cNvPr id="3" name="TextBox 2">
            <a:extLst>
              <a:ext uri="{FF2B5EF4-FFF2-40B4-BE49-F238E27FC236}">
                <a16:creationId xmlns:a16="http://schemas.microsoft.com/office/drawing/2014/main" id="{754C609C-B42C-4900-835D-C626BD8524C8}"/>
              </a:ext>
            </a:extLst>
          </p:cNvPr>
          <p:cNvSpPr txBox="1"/>
          <p:nvPr/>
        </p:nvSpPr>
        <p:spPr>
          <a:xfrm>
            <a:off x="7658103" y="795548"/>
            <a:ext cx="3759198" cy="5275603"/>
          </a:xfrm>
          <a:prstGeom prst="rect">
            <a:avLst/>
          </a:prstGeom>
        </p:spPr>
        <p:txBody>
          <a:bodyPr vert="horz" lIns="91440" tIns="45720" rIns="91440" bIns="45720" rtlCol="0" anchor="ctr">
            <a:normAutofit/>
          </a:bodyPr>
          <a:lstStyle/>
          <a:p>
            <a:pPr>
              <a:lnSpc>
                <a:spcPct val="90000"/>
              </a:lnSpc>
              <a:spcAft>
                <a:spcPts val="600"/>
              </a:spcAft>
            </a:pPr>
            <a:r>
              <a:rPr lang="en-US" sz="2000" i="1" dirty="0"/>
              <a:t>Changing patterns of population age distributions, mortality, fertility, life expectancy, and causes of death. </a:t>
            </a:r>
            <a:br>
              <a:rPr lang="en-US" sz="2000" i="1" dirty="0"/>
            </a:br>
            <a:br>
              <a:rPr lang="en-US" sz="2000" i="1" dirty="0"/>
            </a:br>
            <a:r>
              <a:rPr lang="en-US" sz="2000" i="1" dirty="0"/>
              <a:t>			- </a:t>
            </a:r>
            <a:r>
              <a:rPr lang="en-US" sz="2000" dirty="0"/>
              <a:t>McKeown, 2009 </a:t>
            </a:r>
            <a:endParaRPr lang="en-US" sz="2000" i="1" dirty="0"/>
          </a:p>
        </p:txBody>
      </p:sp>
      <p:pic>
        <p:nvPicPr>
          <p:cNvPr id="7" name="Graphic 6" descr="Heart with pulse">
            <a:extLst>
              <a:ext uri="{FF2B5EF4-FFF2-40B4-BE49-F238E27FC236}">
                <a16:creationId xmlns:a16="http://schemas.microsoft.com/office/drawing/2014/main" id="{A6A01719-CFDD-4F2C-9F37-293C42597C9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24960" y="2562210"/>
            <a:ext cx="1342080" cy="1342080"/>
          </a:xfrm>
          <a:prstGeom prst="rect">
            <a:avLst/>
          </a:prstGeom>
        </p:spPr>
      </p:pic>
      <p:sp>
        <p:nvSpPr>
          <p:cNvPr id="4" name="Slide Number Placeholder 3">
            <a:extLst>
              <a:ext uri="{FF2B5EF4-FFF2-40B4-BE49-F238E27FC236}">
                <a16:creationId xmlns:a16="http://schemas.microsoft.com/office/drawing/2014/main" id="{73706E98-56B5-4433-9741-BF95F598F04F}"/>
              </a:ext>
            </a:extLst>
          </p:cNvPr>
          <p:cNvSpPr>
            <a:spLocks noGrp="1"/>
          </p:cNvSpPr>
          <p:nvPr>
            <p:ph type="sldNum" sz="quarter" idx="12"/>
          </p:nvPr>
        </p:nvSpPr>
        <p:spPr/>
        <p:txBody>
          <a:bodyPr/>
          <a:lstStyle/>
          <a:p>
            <a:fld id="{835E5D8D-E4A4-0641-A6C4-02DA5BE4038A}" type="slidenum">
              <a:rPr lang="en-US" smtClean="0"/>
              <a:t>7</a:t>
            </a:fld>
            <a:endParaRPr lang="en-US"/>
          </a:p>
        </p:txBody>
      </p:sp>
    </p:spTree>
    <p:extLst>
      <p:ext uri="{BB962C8B-B14F-4D97-AF65-F5344CB8AC3E}">
        <p14:creationId xmlns:p14="http://schemas.microsoft.com/office/powerpoint/2010/main" val="589925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576"/>
            <a:ext cx="10515600" cy="1325563"/>
          </a:xfrm>
        </p:spPr>
        <p:txBody>
          <a:bodyPr>
            <a:normAutofit/>
          </a:bodyPr>
          <a:lstStyle/>
          <a:p>
            <a:pPr algn="ctr"/>
            <a:r>
              <a:rPr lang="en-US" sz="4000" b="1" dirty="0"/>
              <a:t>Armenia’s burden of disease </a:t>
            </a:r>
            <a:r>
              <a:rPr lang="en-US" b="1" dirty="0"/>
              <a:t>has</a:t>
            </a:r>
            <a:r>
              <a:rPr lang="en-US" sz="4000" b="1" dirty="0"/>
              <a:t> shifted </a:t>
            </a:r>
            <a:br>
              <a:rPr lang="en-US" sz="4000" b="1" dirty="0"/>
            </a:br>
            <a:r>
              <a:rPr lang="en-US" sz="4000" b="1" dirty="0"/>
              <a:t>and is now dominated by NCDs</a:t>
            </a:r>
          </a:p>
        </p:txBody>
      </p:sp>
      <p:sp>
        <p:nvSpPr>
          <p:cNvPr id="4" name="Slide Number Placeholder 1">
            <a:extLst>
              <a:ext uri="{FF2B5EF4-FFF2-40B4-BE49-F238E27FC236}">
                <a16:creationId xmlns:a16="http://schemas.microsoft.com/office/drawing/2014/main" id="{5911A4E9-2EB4-437C-8458-F0BD2199C5E7}"/>
              </a:ext>
            </a:extLst>
          </p:cNvPr>
          <p:cNvSpPr>
            <a:spLocks noGrp="1"/>
          </p:cNvSpPr>
          <p:nvPr>
            <p:ph type="sldNum" sz="quarter" idx="12"/>
          </p:nvPr>
        </p:nvSpPr>
        <p:spPr>
          <a:xfrm>
            <a:off x="9331036" y="6739404"/>
            <a:ext cx="2743200" cy="365125"/>
          </a:xfrm>
        </p:spPr>
        <p:txBody>
          <a:bodyPr/>
          <a:lstStyle/>
          <a:p>
            <a:fld id="{835E5D8D-E4A4-0641-A6C4-02DA5BE4038A}" type="slidenum">
              <a:rPr lang="en-US" smtClean="0"/>
              <a:t>8</a:t>
            </a:fld>
            <a:endParaRPr lang="en-US" dirty="0"/>
          </a:p>
        </p:txBody>
      </p:sp>
      <p:pic>
        <p:nvPicPr>
          <p:cNvPr id="5" name="Picture 4">
            <a:extLst>
              <a:ext uri="{FF2B5EF4-FFF2-40B4-BE49-F238E27FC236}">
                <a16:creationId xmlns:a16="http://schemas.microsoft.com/office/drawing/2014/main" id="{EF4656B4-D596-48A5-96EE-9AB2224164D9}"/>
              </a:ext>
            </a:extLst>
          </p:cNvPr>
          <p:cNvPicPr>
            <a:picLocks noChangeAspect="1"/>
          </p:cNvPicPr>
          <p:nvPr/>
        </p:nvPicPr>
        <p:blipFill>
          <a:blip r:embed="rId3"/>
          <a:stretch>
            <a:fillRect/>
          </a:stretch>
        </p:blipFill>
        <p:spPr>
          <a:xfrm>
            <a:off x="5070827" y="5777963"/>
            <a:ext cx="2743200" cy="1052423"/>
          </a:xfrm>
          <a:prstGeom prst="rect">
            <a:avLst/>
          </a:prstGeom>
        </p:spPr>
      </p:pic>
      <p:graphicFrame>
        <p:nvGraphicFramePr>
          <p:cNvPr id="6" name="Chart 5">
            <a:extLst>
              <a:ext uri="{FF2B5EF4-FFF2-40B4-BE49-F238E27FC236}">
                <a16:creationId xmlns:a16="http://schemas.microsoft.com/office/drawing/2014/main" id="{E5463C62-8A5D-4BD0-9874-8D486E73B565}"/>
              </a:ext>
            </a:extLst>
          </p:cNvPr>
          <p:cNvGraphicFramePr/>
          <p:nvPr>
            <p:extLst/>
          </p:nvPr>
        </p:nvGraphicFramePr>
        <p:xfrm>
          <a:off x="618859" y="2672984"/>
          <a:ext cx="4537036" cy="401916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EF61C211-E78D-4C2D-B58A-D8B6BEA45E9B}"/>
              </a:ext>
            </a:extLst>
          </p:cNvPr>
          <p:cNvSpPr txBox="1"/>
          <p:nvPr/>
        </p:nvSpPr>
        <p:spPr>
          <a:xfrm>
            <a:off x="1994051" y="2285124"/>
            <a:ext cx="1905718" cy="461665"/>
          </a:xfrm>
          <a:prstGeom prst="rect">
            <a:avLst/>
          </a:prstGeom>
          <a:noFill/>
        </p:spPr>
        <p:txBody>
          <a:bodyPr wrap="square" rtlCol="0">
            <a:spAutoFit/>
          </a:bodyPr>
          <a:lstStyle/>
          <a:p>
            <a:pPr algn="ctr"/>
            <a:r>
              <a:rPr lang="en-GB" sz="2400" b="1" dirty="0"/>
              <a:t>1990</a:t>
            </a:r>
            <a:endParaRPr lang="en-US" sz="2400" b="1" dirty="0"/>
          </a:p>
        </p:txBody>
      </p:sp>
      <p:sp>
        <p:nvSpPr>
          <p:cNvPr id="9" name="TextBox 8">
            <a:extLst>
              <a:ext uri="{FF2B5EF4-FFF2-40B4-BE49-F238E27FC236}">
                <a16:creationId xmlns:a16="http://schemas.microsoft.com/office/drawing/2014/main" id="{0EA6F18F-24D4-432E-AA08-79905C36F959}"/>
              </a:ext>
            </a:extLst>
          </p:cNvPr>
          <p:cNvSpPr txBox="1"/>
          <p:nvPr/>
        </p:nvSpPr>
        <p:spPr>
          <a:xfrm>
            <a:off x="8168795" y="2303914"/>
            <a:ext cx="1905718" cy="461665"/>
          </a:xfrm>
          <a:prstGeom prst="rect">
            <a:avLst/>
          </a:prstGeom>
          <a:noFill/>
        </p:spPr>
        <p:txBody>
          <a:bodyPr wrap="square" rtlCol="0">
            <a:spAutoFit/>
          </a:bodyPr>
          <a:lstStyle/>
          <a:p>
            <a:pPr algn="ctr"/>
            <a:r>
              <a:rPr lang="en-GB" sz="2400" b="1" dirty="0"/>
              <a:t>2017</a:t>
            </a:r>
            <a:endParaRPr lang="en-US" sz="2400" b="1" dirty="0"/>
          </a:p>
        </p:txBody>
      </p:sp>
      <p:graphicFrame>
        <p:nvGraphicFramePr>
          <p:cNvPr id="10" name="Chart 9">
            <a:extLst>
              <a:ext uri="{FF2B5EF4-FFF2-40B4-BE49-F238E27FC236}">
                <a16:creationId xmlns:a16="http://schemas.microsoft.com/office/drawing/2014/main" id="{A6D9DEC6-E2A6-43BD-BFDE-4453442BDCF2}"/>
              </a:ext>
            </a:extLst>
          </p:cNvPr>
          <p:cNvGraphicFramePr/>
          <p:nvPr>
            <p:extLst/>
          </p:nvPr>
        </p:nvGraphicFramePr>
        <p:xfrm>
          <a:off x="6719461" y="2735331"/>
          <a:ext cx="4634340" cy="3894471"/>
        </p:xfrm>
        <a:graphic>
          <a:graphicData uri="http://schemas.openxmlformats.org/drawingml/2006/chart">
            <c:chart xmlns:c="http://schemas.openxmlformats.org/drawingml/2006/chart" xmlns:r="http://schemas.openxmlformats.org/officeDocument/2006/relationships" r:id="rId5"/>
          </a:graphicData>
        </a:graphic>
      </p:graphicFrame>
      <p:pic>
        <p:nvPicPr>
          <p:cNvPr id="11" name="Graphic 10" descr="Arrow: Straight">
            <a:extLst>
              <a:ext uri="{FF2B5EF4-FFF2-40B4-BE49-F238E27FC236}">
                <a16:creationId xmlns:a16="http://schemas.microsoft.com/office/drawing/2014/main" id="{00E23A06-EFA0-4F1A-B3AF-B25C0BFD418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5250937" y="4320895"/>
            <a:ext cx="2161244" cy="914400"/>
          </a:xfrm>
          <a:prstGeom prst="rect">
            <a:avLst/>
          </a:prstGeom>
        </p:spPr>
      </p:pic>
      <p:sp>
        <p:nvSpPr>
          <p:cNvPr id="12" name="Rectangle 2">
            <a:extLst>
              <a:ext uri="{FF2B5EF4-FFF2-40B4-BE49-F238E27FC236}">
                <a16:creationId xmlns:a16="http://schemas.microsoft.com/office/drawing/2014/main" id="{DB70526A-667F-4C5C-B198-DF462D91AC93}"/>
              </a:ext>
            </a:extLst>
          </p:cNvPr>
          <p:cNvSpPr>
            <a:spLocks noChangeArrowheads="1"/>
          </p:cNvSpPr>
          <p:nvPr/>
        </p:nvSpPr>
        <p:spPr bwMode="auto">
          <a:xfrm>
            <a:off x="3393575" y="1838848"/>
            <a:ext cx="5875968"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Burden of Disease, Armenia (% of total DALYs)</a:t>
            </a:r>
            <a:endParaRPr kumimoji="0" lang="en-US" altLang="en-US" sz="20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320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EB8764-0CF5-4CFD-BEC4-B1D4693794EC}"/>
              </a:ext>
            </a:extLst>
          </p:cNvPr>
          <p:cNvSpPr>
            <a:spLocks noGrp="1"/>
          </p:cNvSpPr>
          <p:nvPr>
            <p:ph type="sldNum" sz="quarter" idx="12"/>
          </p:nvPr>
        </p:nvSpPr>
        <p:spPr>
          <a:xfrm>
            <a:off x="9019679" y="6579087"/>
            <a:ext cx="2743200" cy="365125"/>
          </a:xfrm>
        </p:spPr>
        <p:txBody>
          <a:bodyPr/>
          <a:lstStyle/>
          <a:p>
            <a:fld id="{835E5D8D-E4A4-0641-A6C4-02DA5BE4038A}" type="slidenum">
              <a:rPr lang="en-US" smtClean="0"/>
              <a:t>9</a:t>
            </a:fld>
            <a:endParaRPr lang="en-US"/>
          </a:p>
        </p:txBody>
      </p:sp>
      <p:sp>
        <p:nvSpPr>
          <p:cNvPr id="3" name="Rectangle 2">
            <a:extLst>
              <a:ext uri="{FF2B5EF4-FFF2-40B4-BE49-F238E27FC236}">
                <a16:creationId xmlns:a16="http://schemas.microsoft.com/office/drawing/2014/main" id="{80A9CBB3-4E08-4E2A-BEA5-8EDE63900B43}"/>
              </a:ext>
            </a:extLst>
          </p:cNvPr>
          <p:cNvSpPr/>
          <p:nvPr/>
        </p:nvSpPr>
        <p:spPr>
          <a:xfrm>
            <a:off x="-128954" y="1498519"/>
            <a:ext cx="12192000" cy="461665"/>
          </a:xfrm>
          <a:prstGeom prst="rect">
            <a:avLst/>
          </a:prstGeom>
        </p:spPr>
        <p:txBody>
          <a:bodyPr wrap="square">
            <a:spAutoFit/>
          </a:bodyPr>
          <a:lstStyle/>
          <a:p>
            <a:pPr algn="ctr"/>
            <a:r>
              <a:rPr lang="en-US" sz="2400" b="1" dirty="0">
                <a:latin typeface="+mj-lt"/>
              </a:rPr>
              <a:t>Share of DALYs lost, 1990 &amp; 2017</a:t>
            </a:r>
          </a:p>
        </p:txBody>
      </p:sp>
      <p:grpSp>
        <p:nvGrpSpPr>
          <p:cNvPr id="27" name="Group 26">
            <a:extLst>
              <a:ext uri="{FF2B5EF4-FFF2-40B4-BE49-F238E27FC236}">
                <a16:creationId xmlns:a16="http://schemas.microsoft.com/office/drawing/2014/main" id="{79D0AB56-2545-4683-8D0D-FE8826F77404}"/>
              </a:ext>
            </a:extLst>
          </p:cNvPr>
          <p:cNvGrpSpPr/>
          <p:nvPr/>
        </p:nvGrpSpPr>
        <p:grpSpPr>
          <a:xfrm>
            <a:off x="6050029" y="2018289"/>
            <a:ext cx="5166529" cy="464961"/>
            <a:chOff x="5627095" y="1795552"/>
            <a:chExt cx="5166529" cy="464961"/>
          </a:xfrm>
        </p:grpSpPr>
        <p:pic>
          <p:nvPicPr>
            <p:cNvPr id="2066" name="Picture 18" descr="Image result for Neonatal icon">
              <a:extLst>
                <a:ext uri="{FF2B5EF4-FFF2-40B4-BE49-F238E27FC236}">
                  <a16:creationId xmlns:a16="http://schemas.microsoft.com/office/drawing/2014/main" id="{C3906CD1-F528-42DA-8C9F-71D4F1C88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235" y="1795552"/>
              <a:ext cx="461963" cy="46196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C5D9304-FF9E-4E1C-B9E0-8DEAD587D1A9}"/>
                </a:ext>
              </a:extLst>
            </p:cNvPr>
            <p:cNvSpPr/>
            <p:nvPr/>
          </p:nvSpPr>
          <p:spPr>
            <a:xfrm>
              <a:off x="7419815" y="1821384"/>
              <a:ext cx="3373809" cy="369332"/>
            </a:xfrm>
            <a:prstGeom prst="rect">
              <a:avLst/>
            </a:prstGeom>
          </p:spPr>
          <p:txBody>
            <a:bodyPr wrap="none">
              <a:spAutoFit/>
            </a:bodyPr>
            <a:lstStyle/>
            <a:p>
              <a:r>
                <a:rPr lang="en-US" dirty="0"/>
                <a:t>Neonatal disorders 10.2% </a:t>
              </a:r>
              <a:r>
                <a:rPr lang="en-US" dirty="0">
                  <a:sym typeface="Wingdings" panose="05000000000000000000" pitchFamily="2" charset="2"/>
                </a:rPr>
                <a:t></a:t>
              </a:r>
              <a:r>
                <a:rPr lang="en-US" dirty="0"/>
                <a:t> 2.4%</a:t>
              </a:r>
              <a:endParaRPr lang="en-US" dirty="0">
                <a:latin typeface="Calibri" panose="020F0502020204030204" pitchFamily="34" charset="0"/>
                <a:ea typeface="Calibri" panose="020F0502020204030204" pitchFamily="34" charset="0"/>
              </a:endParaRPr>
            </a:p>
          </p:txBody>
        </p:sp>
        <p:pic>
          <p:nvPicPr>
            <p:cNvPr id="22" name="Graphic 21" descr="Line arrow: Straight">
              <a:extLst>
                <a:ext uri="{FF2B5EF4-FFF2-40B4-BE49-F238E27FC236}">
                  <a16:creationId xmlns:a16="http://schemas.microsoft.com/office/drawing/2014/main" id="{86DF9546-B3B0-47A9-9793-7355BCDB49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719586" y="1757340"/>
              <a:ext cx="410682" cy="595664"/>
            </a:xfrm>
            <a:prstGeom prst="rect">
              <a:avLst/>
            </a:prstGeom>
          </p:spPr>
        </p:pic>
      </p:grpSp>
      <p:grpSp>
        <p:nvGrpSpPr>
          <p:cNvPr id="23" name="Group 22">
            <a:extLst>
              <a:ext uri="{FF2B5EF4-FFF2-40B4-BE49-F238E27FC236}">
                <a16:creationId xmlns:a16="http://schemas.microsoft.com/office/drawing/2014/main" id="{61C74853-E41B-460B-B234-73BD832EDBFC}"/>
              </a:ext>
            </a:extLst>
          </p:cNvPr>
          <p:cNvGrpSpPr/>
          <p:nvPr/>
        </p:nvGrpSpPr>
        <p:grpSpPr>
          <a:xfrm>
            <a:off x="6096506" y="5743537"/>
            <a:ext cx="3730197" cy="625376"/>
            <a:chOff x="5687427" y="5520800"/>
            <a:chExt cx="3730197" cy="625376"/>
          </a:xfrm>
        </p:grpSpPr>
        <p:pic>
          <p:nvPicPr>
            <p:cNvPr id="2068" name="Picture 20" descr="Image result for falls icon">
              <a:extLst>
                <a:ext uri="{FF2B5EF4-FFF2-40B4-BE49-F238E27FC236}">
                  <a16:creationId xmlns:a16="http://schemas.microsoft.com/office/drawing/2014/main" id="{757F61F0-5DC6-4A1B-815F-BF6496E04AF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 r="-597" b="4405"/>
            <a:stretch/>
          </p:blipFill>
          <p:spPr bwMode="auto">
            <a:xfrm>
              <a:off x="6214520" y="5520800"/>
              <a:ext cx="658091" cy="625376"/>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BFB2B638-3892-4AA9-B841-10A4D18B0A20}"/>
                </a:ext>
              </a:extLst>
            </p:cNvPr>
            <p:cNvSpPr/>
            <p:nvPr/>
          </p:nvSpPr>
          <p:spPr>
            <a:xfrm>
              <a:off x="7528774" y="5758683"/>
              <a:ext cx="1888850" cy="369332"/>
            </a:xfrm>
            <a:prstGeom prst="rect">
              <a:avLst/>
            </a:prstGeom>
          </p:spPr>
          <p:txBody>
            <a:bodyPr wrap="none">
              <a:spAutoFit/>
            </a:bodyPr>
            <a:lstStyle/>
            <a:p>
              <a:r>
                <a:rPr lang="en-US" dirty="0"/>
                <a:t>Falls 2.5% </a:t>
              </a:r>
              <a:r>
                <a:rPr lang="en-US" dirty="0">
                  <a:sym typeface="Wingdings" panose="05000000000000000000" pitchFamily="2" charset="2"/>
                </a:rPr>
                <a:t></a:t>
              </a:r>
              <a:r>
                <a:rPr lang="en-US" dirty="0"/>
                <a:t> 2.0%</a:t>
              </a:r>
              <a:endParaRPr lang="en-US" dirty="0">
                <a:latin typeface="Calibri" panose="020F0502020204030204" pitchFamily="34" charset="0"/>
                <a:ea typeface="Calibri" panose="020F0502020204030204" pitchFamily="34" charset="0"/>
              </a:endParaRPr>
            </a:p>
          </p:txBody>
        </p:sp>
        <p:pic>
          <p:nvPicPr>
            <p:cNvPr id="33" name="Graphic 32" descr="Line arrow: Straight">
              <a:extLst>
                <a:ext uri="{FF2B5EF4-FFF2-40B4-BE49-F238E27FC236}">
                  <a16:creationId xmlns:a16="http://schemas.microsoft.com/office/drawing/2014/main" id="{57297969-C613-4ACA-ABC0-F4FD7E3BD2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6200000">
              <a:off x="5779918" y="5579632"/>
              <a:ext cx="410682" cy="595664"/>
            </a:xfrm>
            <a:prstGeom prst="rect">
              <a:avLst/>
            </a:prstGeom>
          </p:spPr>
        </p:pic>
      </p:grpSp>
      <p:grpSp>
        <p:nvGrpSpPr>
          <p:cNvPr id="43" name="Group 42">
            <a:extLst>
              <a:ext uri="{FF2B5EF4-FFF2-40B4-BE49-F238E27FC236}">
                <a16:creationId xmlns:a16="http://schemas.microsoft.com/office/drawing/2014/main" id="{7B536C2C-797B-4E03-B392-B20CB65C8B55}"/>
              </a:ext>
            </a:extLst>
          </p:cNvPr>
          <p:cNvGrpSpPr/>
          <p:nvPr/>
        </p:nvGrpSpPr>
        <p:grpSpPr>
          <a:xfrm>
            <a:off x="598941" y="2044121"/>
            <a:ext cx="4167888" cy="679873"/>
            <a:chOff x="189862" y="1821384"/>
            <a:chExt cx="4167888" cy="679873"/>
          </a:xfrm>
        </p:grpSpPr>
        <p:pic>
          <p:nvPicPr>
            <p:cNvPr id="4" name="Picture 2" descr="http://www.healthsupple.org/images/heart.png">
              <a:extLst>
                <a:ext uri="{FF2B5EF4-FFF2-40B4-BE49-F238E27FC236}">
                  <a16:creationId xmlns:a16="http://schemas.microsoft.com/office/drawing/2014/main" id="{827B50AA-9CE5-4EE9-A364-AF44940D79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5915" y="1821384"/>
              <a:ext cx="658091" cy="6580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564EF04-35B5-4A0C-B6CC-ECBA12CD37DA}"/>
                </a:ext>
              </a:extLst>
            </p:cNvPr>
            <p:cNvSpPr/>
            <p:nvPr/>
          </p:nvSpPr>
          <p:spPr>
            <a:xfrm>
              <a:off x="1690266" y="1854926"/>
              <a:ext cx="2667484" cy="646331"/>
            </a:xfrm>
            <a:prstGeom prst="rect">
              <a:avLst/>
            </a:prstGeom>
          </p:spPr>
          <p:txBody>
            <a:bodyPr wrap="square">
              <a:spAutoFit/>
            </a:bodyPr>
            <a:lstStyle/>
            <a:p>
              <a:r>
                <a:rPr lang="en-US" dirty="0"/>
                <a:t>Ischemic heart disease 11.6% </a:t>
              </a:r>
              <a:r>
                <a:rPr lang="en-US" dirty="0">
                  <a:sym typeface="Wingdings" panose="05000000000000000000" pitchFamily="2" charset="2"/>
                </a:rPr>
                <a:t></a:t>
              </a:r>
              <a:r>
                <a:rPr lang="en-US" dirty="0"/>
                <a:t>16.9%  </a:t>
              </a:r>
              <a:endParaRPr lang="en-US" dirty="0">
                <a:latin typeface="Calibri" panose="020F0502020204030204" pitchFamily="34" charset="0"/>
                <a:ea typeface="Calibri" panose="020F0502020204030204" pitchFamily="34" charset="0"/>
              </a:endParaRPr>
            </a:p>
          </p:txBody>
        </p:sp>
        <p:pic>
          <p:nvPicPr>
            <p:cNvPr id="34" name="Graphic 33" descr="Line arrow: Straight">
              <a:extLst>
                <a:ext uri="{FF2B5EF4-FFF2-40B4-BE49-F238E27FC236}">
                  <a16:creationId xmlns:a16="http://schemas.microsoft.com/office/drawing/2014/main" id="{D4F89E7F-6E9B-43CD-82C7-7DA12B61D4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82353" y="1849332"/>
              <a:ext cx="410682" cy="595664"/>
            </a:xfrm>
            <a:prstGeom prst="rect">
              <a:avLst/>
            </a:prstGeom>
          </p:spPr>
        </p:pic>
      </p:grpSp>
      <p:grpSp>
        <p:nvGrpSpPr>
          <p:cNvPr id="42" name="Group 41">
            <a:extLst>
              <a:ext uri="{FF2B5EF4-FFF2-40B4-BE49-F238E27FC236}">
                <a16:creationId xmlns:a16="http://schemas.microsoft.com/office/drawing/2014/main" id="{0AF58228-AEC8-4A3C-97B7-EB399FF9832C}"/>
              </a:ext>
            </a:extLst>
          </p:cNvPr>
          <p:cNvGrpSpPr/>
          <p:nvPr/>
        </p:nvGrpSpPr>
        <p:grpSpPr>
          <a:xfrm>
            <a:off x="586237" y="2909362"/>
            <a:ext cx="3618994" cy="790711"/>
            <a:chOff x="177158" y="2686625"/>
            <a:chExt cx="3618994" cy="790711"/>
          </a:xfrm>
        </p:grpSpPr>
        <p:pic>
          <p:nvPicPr>
            <p:cNvPr id="2050" name="Picture 2" descr="Image result for diabetes icon">
              <a:extLst>
                <a:ext uri="{FF2B5EF4-FFF2-40B4-BE49-F238E27FC236}">
                  <a16:creationId xmlns:a16="http://schemas.microsoft.com/office/drawing/2014/main" id="{71BA811B-DF0F-4705-B265-96D3BA5F3D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5916" y="2686625"/>
              <a:ext cx="658092" cy="6580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83230AE-2C96-4B37-8B6D-1EEB76FF4352}"/>
                </a:ext>
              </a:extLst>
            </p:cNvPr>
            <p:cNvSpPr/>
            <p:nvPr/>
          </p:nvSpPr>
          <p:spPr>
            <a:xfrm>
              <a:off x="1687612" y="2831005"/>
              <a:ext cx="2108540" cy="646331"/>
            </a:xfrm>
            <a:prstGeom prst="rect">
              <a:avLst/>
            </a:prstGeom>
          </p:spPr>
          <p:txBody>
            <a:bodyPr wrap="square">
              <a:spAutoFit/>
            </a:bodyPr>
            <a:lstStyle/>
            <a:p>
              <a:r>
                <a:rPr lang="en-US" dirty="0"/>
                <a:t>Diabetes mellitus 2.6% </a:t>
              </a:r>
              <a:r>
                <a:rPr lang="en-US" dirty="0">
                  <a:sym typeface="Wingdings" panose="05000000000000000000" pitchFamily="2" charset="2"/>
                </a:rPr>
                <a:t></a:t>
              </a:r>
              <a:r>
                <a:rPr lang="en-US" dirty="0"/>
                <a:t> 5.7% </a:t>
              </a:r>
              <a:endParaRPr lang="en-US" dirty="0">
                <a:latin typeface="Calibri" panose="020F0502020204030204" pitchFamily="34" charset="0"/>
                <a:ea typeface="Calibri" panose="020F0502020204030204" pitchFamily="34" charset="0"/>
              </a:endParaRPr>
            </a:p>
          </p:txBody>
        </p:sp>
        <p:pic>
          <p:nvPicPr>
            <p:cNvPr id="35" name="Graphic 34" descr="Line arrow: Straight">
              <a:extLst>
                <a:ext uri="{FF2B5EF4-FFF2-40B4-BE49-F238E27FC236}">
                  <a16:creationId xmlns:a16="http://schemas.microsoft.com/office/drawing/2014/main" id="{3A0E092E-76D5-4728-9BB5-4406DB2670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269649" y="2738514"/>
              <a:ext cx="410682" cy="595664"/>
            </a:xfrm>
            <a:prstGeom prst="rect">
              <a:avLst/>
            </a:prstGeom>
          </p:spPr>
        </p:pic>
      </p:grpSp>
      <p:grpSp>
        <p:nvGrpSpPr>
          <p:cNvPr id="32" name="Group 31">
            <a:extLst>
              <a:ext uri="{FF2B5EF4-FFF2-40B4-BE49-F238E27FC236}">
                <a16:creationId xmlns:a16="http://schemas.microsoft.com/office/drawing/2014/main" id="{B0CFC27F-587B-4628-9C8E-71108DA5EA6C}"/>
              </a:ext>
            </a:extLst>
          </p:cNvPr>
          <p:cNvGrpSpPr/>
          <p:nvPr/>
        </p:nvGrpSpPr>
        <p:grpSpPr>
          <a:xfrm>
            <a:off x="636436" y="3865752"/>
            <a:ext cx="3564237" cy="658091"/>
            <a:chOff x="227357" y="3643015"/>
            <a:chExt cx="3564237" cy="658091"/>
          </a:xfrm>
        </p:grpSpPr>
        <p:pic>
          <p:nvPicPr>
            <p:cNvPr id="2052" name="Picture 4" descr="Image result for stroke icon">
              <a:extLst>
                <a:ext uri="{FF2B5EF4-FFF2-40B4-BE49-F238E27FC236}">
                  <a16:creationId xmlns:a16="http://schemas.microsoft.com/office/drawing/2014/main" id="{3D06489E-0E55-4AEB-976B-28D8A04F0D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5914" y="3643015"/>
              <a:ext cx="658091" cy="6580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702A5E4C-86AE-48E0-AED6-6237F12600F5}"/>
                </a:ext>
              </a:extLst>
            </p:cNvPr>
            <p:cNvSpPr/>
            <p:nvPr/>
          </p:nvSpPr>
          <p:spPr>
            <a:xfrm>
              <a:off x="1715320" y="3842814"/>
              <a:ext cx="2076274" cy="369332"/>
            </a:xfrm>
            <a:prstGeom prst="rect">
              <a:avLst/>
            </a:prstGeom>
          </p:spPr>
          <p:txBody>
            <a:bodyPr wrap="none">
              <a:spAutoFit/>
            </a:bodyPr>
            <a:lstStyle/>
            <a:p>
              <a:r>
                <a:rPr lang="en-US" dirty="0"/>
                <a:t>Stroke 5.0% </a:t>
              </a:r>
              <a:r>
                <a:rPr lang="en-US" dirty="0">
                  <a:sym typeface="Wingdings" panose="05000000000000000000" pitchFamily="2" charset="2"/>
                </a:rPr>
                <a:t></a:t>
              </a:r>
              <a:r>
                <a:rPr lang="en-US" dirty="0"/>
                <a:t> 5.6%</a:t>
              </a:r>
              <a:endParaRPr lang="en-US" dirty="0">
                <a:latin typeface="Calibri" panose="020F0502020204030204" pitchFamily="34" charset="0"/>
                <a:ea typeface="Calibri" panose="020F0502020204030204" pitchFamily="34" charset="0"/>
              </a:endParaRPr>
            </a:p>
          </p:txBody>
        </p:sp>
        <p:pic>
          <p:nvPicPr>
            <p:cNvPr id="36" name="Graphic 35" descr="Line arrow: Straight">
              <a:extLst>
                <a:ext uri="{FF2B5EF4-FFF2-40B4-BE49-F238E27FC236}">
                  <a16:creationId xmlns:a16="http://schemas.microsoft.com/office/drawing/2014/main" id="{0F81291D-545F-413C-9B8A-393DDE404E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319848" y="3701941"/>
              <a:ext cx="410682" cy="595664"/>
            </a:xfrm>
            <a:prstGeom prst="rect">
              <a:avLst/>
            </a:prstGeom>
          </p:spPr>
        </p:pic>
      </p:grpSp>
      <p:grpSp>
        <p:nvGrpSpPr>
          <p:cNvPr id="31" name="Group 30">
            <a:extLst>
              <a:ext uri="{FF2B5EF4-FFF2-40B4-BE49-F238E27FC236}">
                <a16:creationId xmlns:a16="http://schemas.microsoft.com/office/drawing/2014/main" id="{B41E53A6-F399-4922-BC29-40FC035CA2F0}"/>
              </a:ext>
            </a:extLst>
          </p:cNvPr>
          <p:cNvGrpSpPr/>
          <p:nvPr/>
        </p:nvGrpSpPr>
        <p:grpSpPr>
          <a:xfrm>
            <a:off x="679329" y="4815669"/>
            <a:ext cx="3068702" cy="672491"/>
            <a:chOff x="270250" y="4592932"/>
            <a:chExt cx="3068702" cy="672491"/>
          </a:xfrm>
        </p:grpSpPr>
        <p:grpSp>
          <p:nvGrpSpPr>
            <p:cNvPr id="30" name="Group 29">
              <a:extLst>
                <a:ext uri="{FF2B5EF4-FFF2-40B4-BE49-F238E27FC236}">
                  <a16:creationId xmlns:a16="http://schemas.microsoft.com/office/drawing/2014/main" id="{3D3FF9FA-32B3-4A7D-9AC7-C080A82AD8C4}"/>
                </a:ext>
              </a:extLst>
            </p:cNvPr>
            <p:cNvGrpSpPr/>
            <p:nvPr/>
          </p:nvGrpSpPr>
          <p:grpSpPr>
            <a:xfrm>
              <a:off x="885829" y="4592932"/>
              <a:ext cx="2453123" cy="672491"/>
              <a:chOff x="885829" y="4592932"/>
              <a:chExt cx="2453123" cy="672491"/>
            </a:xfrm>
          </p:grpSpPr>
          <p:sp>
            <p:nvSpPr>
              <p:cNvPr id="8" name="Rectangle 7">
                <a:extLst>
                  <a:ext uri="{FF2B5EF4-FFF2-40B4-BE49-F238E27FC236}">
                    <a16:creationId xmlns:a16="http://schemas.microsoft.com/office/drawing/2014/main" id="{F690596D-1078-46D7-9937-6457C1F7C1C1}"/>
                  </a:ext>
                </a:extLst>
              </p:cNvPr>
              <p:cNvSpPr/>
              <p:nvPr/>
            </p:nvSpPr>
            <p:spPr>
              <a:xfrm>
                <a:off x="1729174" y="4619092"/>
                <a:ext cx="1609778" cy="646331"/>
              </a:xfrm>
              <a:prstGeom prst="rect">
                <a:avLst/>
              </a:prstGeom>
            </p:spPr>
            <p:txBody>
              <a:bodyPr wrap="square">
                <a:spAutoFit/>
              </a:bodyPr>
              <a:lstStyle/>
              <a:p>
                <a:r>
                  <a:rPr lang="en-US" dirty="0"/>
                  <a:t>Low back pain 2.7% </a:t>
                </a:r>
                <a:r>
                  <a:rPr lang="en-US" dirty="0">
                    <a:sym typeface="Wingdings" panose="05000000000000000000" pitchFamily="2" charset="2"/>
                  </a:rPr>
                  <a:t></a:t>
                </a:r>
                <a:r>
                  <a:rPr lang="en-US" dirty="0"/>
                  <a:t> 4.2% </a:t>
                </a:r>
                <a:endParaRPr lang="en-US" dirty="0">
                  <a:latin typeface="Calibri" panose="020F0502020204030204" pitchFamily="34" charset="0"/>
                  <a:ea typeface="Calibri" panose="020F0502020204030204" pitchFamily="34" charset="0"/>
                </a:endParaRPr>
              </a:p>
            </p:txBody>
          </p:sp>
          <p:pic>
            <p:nvPicPr>
              <p:cNvPr id="2058" name="Picture 10" descr="Image result for Low back pain icon">
                <a:extLst>
                  <a:ext uri="{FF2B5EF4-FFF2-40B4-BE49-F238E27FC236}">
                    <a16:creationId xmlns:a16="http://schemas.microsoft.com/office/drawing/2014/main" id="{9D64F7FC-F7F7-45AF-9F9A-DBEF5474D8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5829" y="4592932"/>
                <a:ext cx="658092" cy="658092"/>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Graphic 36" descr="Line arrow: Straight">
              <a:extLst>
                <a:ext uri="{FF2B5EF4-FFF2-40B4-BE49-F238E27FC236}">
                  <a16:creationId xmlns:a16="http://schemas.microsoft.com/office/drawing/2014/main" id="{D4EEC2A0-FD67-4345-BC09-948315A245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362741" y="4623546"/>
              <a:ext cx="410682" cy="595664"/>
            </a:xfrm>
            <a:prstGeom prst="rect">
              <a:avLst/>
            </a:prstGeom>
          </p:spPr>
        </p:pic>
      </p:grpSp>
      <p:grpSp>
        <p:nvGrpSpPr>
          <p:cNvPr id="29" name="Group 28">
            <a:extLst>
              <a:ext uri="{FF2B5EF4-FFF2-40B4-BE49-F238E27FC236}">
                <a16:creationId xmlns:a16="http://schemas.microsoft.com/office/drawing/2014/main" id="{CBC21251-5F44-4613-AB2B-8D0CF55E9414}"/>
              </a:ext>
            </a:extLst>
          </p:cNvPr>
          <p:cNvGrpSpPr/>
          <p:nvPr/>
        </p:nvGrpSpPr>
        <p:grpSpPr>
          <a:xfrm>
            <a:off x="699244" y="5796163"/>
            <a:ext cx="3505988" cy="744593"/>
            <a:chOff x="290165" y="5573426"/>
            <a:chExt cx="3505988" cy="744593"/>
          </a:xfrm>
        </p:grpSpPr>
        <p:grpSp>
          <p:nvGrpSpPr>
            <p:cNvPr id="28" name="Group 27">
              <a:extLst>
                <a:ext uri="{FF2B5EF4-FFF2-40B4-BE49-F238E27FC236}">
                  <a16:creationId xmlns:a16="http://schemas.microsoft.com/office/drawing/2014/main" id="{42DB03E2-B603-4E51-BFA6-2D2CC7F1238B}"/>
                </a:ext>
              </a:extLst>
            </p:cNvPr>
            <p:cNvGrpSpPr/>
            <p:nvPr/>
          </p:nvGrpSpPr>
          <p:grpSpPr>
            <a:xfrm>
              <a:off x="874412" y="5573426"/>
              <a:ext cx="2921741" cy="744593"/>
              <a:chOff x="874412" y="5573426"/>
              <a:chExt cx="2921741" cy="744593"/>
            </a:xfrm>
          </p:grpSpPr>
          <p:pic>
            <p:nvPicPr>
              <p:cNvPr id="14" name="Picture 13">
                <a:extLst>
                  <a:ext uri="{FF2B5EF4-FFF2-40B4-BE49-F238E27FC236}">
                    <a16:creationId xmlns:a16="http://schemas.microsoft.com/office/drawing/2014/main" id="{469CD250-8715-49A2-A1F0-8E9A0A1F2422}"/>
                  </a:ext>
                </a:extLst>
              </p:cNvPr>
              <p:cNvPicPr>
                <a:picLocks noChangeAspect="1"/>
              </p:cNvPicPr>
              <p:nvPr/>
            </p:nvPicPr>
            <p:blipFill>
              <a:blip r:embed="rId11"/>
              <a:stretch>
                <a:fillRect/>
              </a:stretch>
            </p:blipFill>
            <p:spPr>
              <a:xfrm>
                <a:off x="874412" y="5573426"/>
                <a:ext cx="658091" cy="658091"/>
              </a:xfrm>
              <a:prstGeom prst="rect">
                <a:avLst/>
              </a:prstGeom>
            </p:spPr>
          </p:pic>
          <p:sp>
            <p:nvSpPr>
              <p:cNvPr id="15" name="Rectangle 14">
                <a:extLst>
                  <a:ext uri="{FF2B5EF4-FFF2-40B4-BE49-F238E27FC236}">
                    <a16:creationId xmlns:a16="http://schemas.microsoft.com/office/drawing/2014/main" id="{C7A9633C-D79A-4410-85B8-9E3DCE5704E9}"/>
                  </a:ext>
                </a:extLst>
              </p:cNvPr>
              <p:cNvSpPr/>
              <p:nvPr/>
            </p:nvSpPr>
            <p:spPr>
              <a:xfrm>
                <a:off x="1674973" y="5671688"/>
                <a:ext cx="2121180" cy="646331"/>
              </a:xfrm>
              <a:prstGeom prst="rect">
                <a:avLst/>
              </a:prstGeom>
            </p:spPr>
            <p:txBody>
              <a:bodyPr wrap="square">
                <a:spAutoFit/>
              </a:bodyPr>
              <a:lstStyle/>
              <a:p>
                <a:r>
                  <a:rPr lang="en-US" dirty="0"/>
                  <a:t>Headache disorders 2.1% </a:t>
                </a:r>
                <a:r>
                  <a:rPr lang="en-US" dirty="0">
                    <a:sym typeface="Wingdings" panose="05000000000000000000" pitchFamily="2" charset="2"/>
                  </a:rPr>
                  <a:t></a:t>
                </a:r>
                <a:r>
                  <a:rPr lang="en-US" dirty="0"/>
                  <a:t> 2.6%</a:t>
                </a:r>
                <a:endParaRPr lang="en-US" dirty="0">
                  <a:latin typeface="Calibri" panose="020F0502020204030204" pitchFamily="34" charset="0"/>
                  <a:ea typeface="Calibri" panose="020F0502020204030204" pitchFamily="34" charset="0"/>
                </a:endParaRPr>
              </a:p>
            </p:txBody>
          </p:sp>
        </p:grpSp>
        <p:pic>
          <p:nvPicPr>
            <p:cNvPr id="38" name="Graphic 37" descr="Line arrow: Straight">
              <a:extLst>
                <a:ext uri="{FF2B5EF4-FFF2-40B4-BE49-F238E27FC236}">
                  <a16:creationId xmlns:a16="http://schemas.microsoft.com/office/drawing/2014/main" id="{BD068FC7-A984-4A92-A4D9-14D033C696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382656" y="5643003"/>
              <a:ext cx="410682" cy="595664"/>
            </a:xfrm>
            <a:prstGeom prst="rect">
              <a:avLst/>
            </a:prstGeom>
          </p:spPr>
        </p:pic>
      </p:grpSp>
      <p:grpSp>
        <p:nvGrpSpPr>
          <p:cNvPr id="26" name="Group 25">
            <a:extLst>
              <a:ext uri="{FF2B5EF4-FFF2-40B4-BE49-F238E27FC236}">
                <a16:creationId xmlns:a16="http://schemas.microsoft.com/office/drawing/2014/main" id="{9203F774-8011-40B7-BF38-957293BB5487}"/>
              </a:ext>
            </a:extLst>
          </p:cNvPr>
          <p:cNvGrpSpPr/>
          <p:nvPr/>
        </p:nvGrpSpPr>
        <p:grpSpPr>
          <a:xfrm>
            <a:off x="6063884" y="2794879"/>
            <a:ext cx="4419583" cy="658093"/>
            <a:chOff x="5654805" y="2572142"/>
            <a:chExt cx="4419583" cy="658093"/>
          </a:xfrm>
        </p:grpSpPr>
        <p:pic>
          <p:nvPicPr>
            <p:cNvPr id="2060" name="Picture 12" descr="Image result for lung cancer icon">
              <a:extLst>
                <a:ext uri="{FF2B5EF4-FFF2-40B4-BE49-F238E27FC236}">
                  <a16:creationId xmlns:a16="http://schemas.microsoft.com/office/drawing/2014/main" id="{0AC7DD6E-7445-45EB-A71E-603354C1ECA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7356" y="2572142"/>
              <a:ext cx="658093" cy="65809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4D87BEA-738D-436B-A210-AAA9A49EB0D9}"/>
                </a:ext>
              </a:extLst>
            </p:cNvPr>
            <p:cNvSpPr/>
            <p:nvPr/>
          </p:nvSpPr>
          <p:spPr>
            <a:xfrm>
              <a:off x="7466302" y="2685716"/>
              <a:ext cx="2608086" cy="369332"/>
            </a:xfrm>
            <a:prstGeom prst="rect">
              <a:avLst/>
            </a:prstGeom>
          </p:spPr>
          <p:txBody>
            <a:bodyPr wrap="none">
              <a:spAutoFit/>
            </a:bodyPr>
            <a:lstStyle/>
            <a:p>
              <a:r>
                <a:rPr lang="en-US" dirty="0"/>
                <a:t>Lung cancer 2.1% </a:t>
              </a:r>
              <a:r>
                <a:rPr lang="en-US" dirty="0">
                  <a:sym typeface="Wingdings" panose="05000000000000000000" pitchFamily="2" charset="2"/>
                </a:rPr>
                <a:t></a:t>
              </a:r>
              <a:r>
                <a:rPr lang="en-US" dirty="0"/>
                <a:t> 3.2%</a:t>
              </a:r>
            </a:p>
          </p:txBody>
        </p:sp>
        <p:pic>
          <p:nvPicPr>
            <p:cNvPr id="39" name="Graphic 38" descr="Line arrow: Straight">
              <a:extLst>
                <a:ext uri="{FF2B5EF4-FFF2-40B4-BE49-F238E27FC236}">
                  <a16:creationId xmlns:a16="http://schemas.microsoft.com/office/drawing/2014/main" id="{933315F2-7537-4BF0-81AF-5C02B98392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747296" y="2587259"/>
              <a:ext cx="410682" cy="595664"/>
            </a:xfrm>
            <a:prstGeom prst="rect">
              <a:avLst/>
            </a:prstGeom>
          </p:spPr>
        </p:pic>
      </p:grpSp>
      <p:grpSp>
        <p:nvGrpSpPr>
          <p:cNvPr id="25" name="Group 24">
            <a:extLst>
              <a:ext uri="{FF2B5EF4-FFF2-40B4-BE49-F238E27FC236}">
                <a16:creationId xmlns:a16="http://schemas.microsoft.com/office/drawing/2014/main" id="{E2253F10-A886-460F-BA88-C08D92BF3A50}"/>
              </a:ext>
            </a:extLst>
          </p:cNvPr>
          <p:cNvGrpSpPr/>
          <p:nvPr/>
        </p:nvGrpSpPr>
        <p:grpSpPr>
          <a:xfrm>
            <a:off x="6096506" y="3802203"/>
            <a:ext cx="4828178" cy="646331"/>
            <a:chOff x="5687427" y="3579466"/>
            <a:chExt cx="4828178" cy="646331"/>
          </a:xfrm>
        </p:grpSpPr>
        <p:pic>
          <p:nvPicPr>
            <p:cNvPr id="2062" name="Picture 14" descr="Image result for chronic obstructive pulmonary disease icon">
              <a:extLst>
                <a:ext uri="{FF2B5EF4-FFF2-40B4-BE49-F238E27FC236}">
                  <a16:creationId xmlns:a16="http://schemas.microsoft.com/office/drawing/2014/main" id="{D46827A4-58EC-45EB-8902-361C57947B20}"/>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15542" t="28820" r="11118" b="16862"/>
            <a:stretch/>
          </p:blipFill>
          <p:spPr bwMode="auto">
            <a:xfrm>
              <a:off x="6169348" y="3607196"/>
              <a:ext cx="781216" cy="61860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B4B1DB8F-2383-4EF3-AE94-7D2140C88FD6}"/>
                </a:ext>
              </a:extLst>
            </p:cNvPr>
            <p:cNvSpPr/>
            <p:nvPr/>
          </p:nvSpPr>
          <p:spPr>
            <a:xfrm>
              <a:off x="7426041" y="3579466"/>
              <a:ext cx="3089564" cy="646331"/>
            </a:xfrm>
            <a:prstGeom prst="rect">
              <a:avLst/>
            </a:prstGeom>
          </p:spPr>
          <p:txBody>
            <a:bodyPr wrap="square">
              <a:spAutoFit/>
            </a:bodyPr>
            <a:lstStyle/>
            <a:p>
              <a:r>
                <a:rPr lang="en-US" dirty="0"/>
                <a:t>Chronic obstructive pulmonary disease 2.5% </a:t>
              </a:r>
              <a:r>
                <a:rPr lang="en-US" dirty="0">
                  <a:sym typeface="Wingdings" panose="05000000000000000000" pitchFamily="2" charset="2"/>
                </a:rPr>
                <a:t></a:t>
              </a:r>
              <a:r>
                <a:rPr lang="en-US" dirty="0"/>
                <a:t> 2.8%</a:t>
              </a:r>
              <a:endParaRPr lang="en-US" dirty="0">
                <a:latin typeface="Calibri" panose="020F0502020204030204" pitchFamily="34" charset="0"/>
                <a:ea typeface="Calibri" panose="020F0502020204030204" pitchFamily="34" charset="0"/>
              </a:endParaRPr>
            </a:p>
          </p:txBody>
        </p:sp>
        <p:pic>
          <p:nvPicPr>
            <p:cNvPr id="40" name="Graphic 39" descr="Line arrow: Straight">
              <a:extLst>
                <a:ext uri="{FF2B5EF4-FFF2-40B4-BE49-F238E27FC236}">
                  <a16:creationId xmlns:a16="http://schemas.microsoft.com/office/drawing/2014/main" id="{8D67986F-015D-431C-BF8D-4E050ED242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779918" y="3550524"/>
              <a:ext cx="410682" cy="595664"/>
            </a:xfrm>
            <a:prstGeom prst="rect">
              <a:avLst/>
            </a:prstGeom>
          </p:spPr>
        </p:pic>
      </p:grpSp>
      <p:grpSp>
        <p:nvGrpSpPr>
          <p:cNvPr id="24" name="Group 23">
            <a:extLst>
              <a:ext uri="{FF2B5EF4-FFF2-40B4-BE49-F238E27FC236}">
                <a16:creationId xmlns:a16="http://schemas.microsoft.com/office/drawing/2014/main" id="{95D86F21-C1DD-4E48-9392-AB161FFF460B}"/>
              </a:ext>
            </a:extLst>
          </p:cNvPr>
          <p:cNvGrpSpPr/>
          <p:nvPr/>
        </p:nvGrpSpPr>
        <p:grpSpPr>
          <a:xfrm>
            <a:off x="6082650" y="4855833"/>
            <a:ext cx="5091412" cy="646331"/>
            <a:chOff x="5673571" y="4633096"/>
            <a:chExt cx="5091412" cy="646331"/>
          </a:xfrm>
        </p:grpSpPr>
        <p:pic>
          <p:nvPicPr>
            <p:cNvPr id="2064" name="Picture 16" descr="Image result for cirrhosis icon">
              <a:extLst>
                <a:ext uri="{FF2B5EF4-FFF2-40B4-BE49-F238E27FC236}">
                  <a16:creationId xmlns:a16="http://schemas.microsoft.com/office/drawing/2014/main" id="{2169CC40-1A96-48F7-9CB0-373D3B03155E}"/>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6228" t="16550" r="5972" b="22605"/>
            <a:stretch/>
          </p:blipFill>
          <p:spPr bwMode="auto">
            <a:xfrm>
              <a:off x="6195259" y="4661005"/>
              <a:ext cx="696616" cy="52074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6B5B2666-4F4C-4309-9797-1918141F061A}"/>
                </a:ext>
              </a:extLst>
            </p:cNvPr>
            <p:cNvSpPr/>
            <p:nvPr/>
          </p:nvSpPr>
          <p:spPr>
            <a:xfrm>
              <a:off x="7481456" y="4633096"/>
              <a:ext cx="3283527" cy="646331"/>
            </a:xfrm>
            <a:prstGeom prst="rect">
              <a:avLst/>
            </a:prstGeom>
          </p:spPr>
          <p:txBody>
            <a:bodyPr wrap="square">
              <a:spAutoFit/>
            </a:bodyPr>
            <a:lstStyle/>
            <a:p>
              <a:r>
                <a:rPr lang="en-US" dirty="0"/>
                <a:t>Cirrhosis and other chronic liver diseases 1.1.% </a:t>
              </a:r>
              <a:r>
                <a:rPr lang="en-US" dirty="0">
                  <a:sym typeface="Wingdings" panose="05000000000000000000" pitchFamily="2" charset="2"/>
                </a:rPr>
                <a:t></a:t>
              </a:r>
              <a:r>
                <a:rPr lang="en-US" dirty="0"/>
                <a:t> 2.7%</a:t>
              </a:r>
              <a:endParaRPr lang="en-US" dirty="0">
                <a:latin typeface="Calibri" panose="020F0502020204030204" pitchFamily="34" charset="0"/>
                <a:ea typeface="Calibri" panose="020F0502020204030204" pitchFamily="34" charset="0"/>
              </a:endParaRPr>
            </a:p>
          </p:txBody>
        </p:sp>
        <p:pic>
          <p:nvPicPr>
            <p:cNvPr id="41" name="Graphic 40" descr="Line arrow: Straight">
              <a:extLst>
                <a:ext uri="{FF2B5EF4-FFF2-40B4-BE49-F238E27FC236}">
                  <a16:creationId xmlns:a16="http://schemas.microsoft.com/office/drawing/2014/main" id="{B436B4AA-B34A-42A4-98F4-B93CD8A7FC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5766062" y="4623546"/>
              <a:ext cx="410682" cy="595664"/>
            </a:xfrm>
            <a:prstGeom prst="rect">
              <a:avLst/>
            </a:prstGeom>
          </p:spPr>
        </p:pic>
      </p:grpSp>
      <p:sp>
        <p:nvSpPr>
          <p:cNvPr id="7" name="TextBox 6">
            <a:extLst>
              <a:ext uri="{FF2B5EF4-FFF2-40B4-BE49-F238E27FC236}">
                <a16:creationId xmlns:a16="http://schemas.microsoft.com/office/drawing/2014/main" id="{7964F32F-6626-41FD-901D-60EF6DA4BC65}"/>
              </a:ext>
            </a:extLst>
          </p:cNvPr>
          <p:cNvSpPr txBox="1"/>
          <p:nvPr/>
        </p:nvSpPr>
        <p:spPr>
          <a:xfrm>
            <a:off x="598941" y="210231"/>
            <a:ext cx="10617617" cy="1200329"/>
          </a:xfrm>
          <a:prstGeom prst="rect">
            <a:avLst/>
          </a:prstGeom>
          <a:noFill/>
        </p:spPr>
        <p:txBody>
          <a:bodyPr wrap="square" rtlCol="0">
            <a:spAutoFit/>
          </a:bodyPr>
          <a:lstStyle/>
          <a:p>
            <a:pPr algn="ctr"/>
            <a:r>
              <a:rPr lang="en-US" sz="3600" b="1" dirty="0">
                <a:latin typeface="+mj-lt"/>
              </a:rPr>
              <a:t>The following conditions contribute most to disease burden in Armenia, 1990 &amp; 2017</a:t>
            </a:r>
          </a:p>
        </p:txBody>
      </p:sp>
    </p:spTree>
    <p:extLst>
      <p:ext uri="{BB962C8B-B14F-4D97-AF65-F5344CB8AC3E}">
        <p14:creationId xmlns:p14="http://schemas.microsoft.com/office/powerpoint/2010/main" val="1652533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95000"/>
          </a:schemeClr>
        </a:solidFill>
        <a:ln w="19050" cap="flat" cmpd="sng" algn="ctr">
          <a:solidFill>
            <a:schemeClr val="tx1">
              <a:lumMod val="90000"/>
              <a:lumOff val="10000"/>
            </a:schemeClr>
          </a:solid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285750" marR="0" indent="-285750" algn="l" defTabSz="914400" rtl="0" eaLnBrk="1" fontAlgn="base" latinLnBrk="0" hangingPunct="1">
          <a:lnSpc>
            <a:spcPct val="100000"/>
          </a:lnSpc>
          <a:spcBef>
            <a:spcPct val="50000"/>
          </a:spcBef>
          <a:spcAft>
            <a:spcPct val="0"/>
          </a:spcAft>
          <a:buClrTx/>
          <a:buSzTx/>
          <a:buFont typeface="Wingdings" panose="05000000000000000000" pitchFamily="2" charset="2"/>
          <a:buChar char="§"/>
          <a:tabLst/>
          <a:defRPr sz="1400" b="0" dirty="0" smtClean="0">
            <a:solidFill>
              <a:schemeClr val="accent1">
                <a:lumMod val="75000"/>
                <a:lumOff val="25000"/>
              </a:schemeClr>
            </a:solidFill>
            <a:latin typeface="+mn-lt"/>
            <a:cs typeface="Times New Roman" pitchFamily="18" charset="0"/>
          </a:defRPr>
        </a:defPPr>
      </a:lstStyle>
    </a:spDef>
    <a:lnDef>
      <a:spPr bwMode="auto">
        <a:noFill/>
        <a:ln w="19050" cap="flat" cmpd="sng" algn="ctr">
          <a:solidFill>
            <a:schemeClr val="tx1">
              <a:lumMod val="90000"/>
              <a:lumOff val="10000"/>
            </a:schemeClr>
          </a:solidFill>
          <a:prstDash val="solid"/>
          <a:round/>
          <a:headEnd type="none" w="med" len="med"/>
          <a:tailEnd type="none" w="lg" len="lg"/>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genda Slide">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WBIHS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1656</TotalTime>
  <Words>6669</Words>
  <Application>Microsoft Office PowerPoint</Application>
  <PresentationFormat>Widescreen</PresentationFormat>
  <Paragraphs>883</Paragraphs>
  <Slides>61</Slides>
  <Notes>50</Notes>
  <HiddenSlides>6</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61</vt:i4>
      </vt:variant>
    </vt:vector>
  </HeadingPairs>
  <TitlesOfParts>
    <vt:vector size="79" baseType="lpstr">
      <vt:lpstr>Adobe Devanagari</vt:lpstr>
      <vt:lpstr>Andes</vt:lpstr>
      <vt:lpstr>Andes ExtraLight</vt:lpstr>
      <vt:lpstr>Arial</vt:lpstr>
      <vt:lpstr>Arial Bold</vt:lpstr>
      <vt:lpstr>Arial Narrow</vt:lpstr>
      <vt:lpstr>Calibri</vt:lpstr>
      <vt:lpstr>Calibri Light</vt:lpstr>
      <vt:lpstr>Franklin Gothic Medium</vt:lpstr>
      <vt:lpstr>Garamond</vt:lpstr>
      <vt:lpstr>Trebuchet MS</vt:lpstr>
      <vt:lpstr>Wingdings</vt:lpstr>
      <vt:lpstr>Office Theme</vt:lpstr>
      <vt:lpstr>2_Full Page Interior</vt:lpstr>
      <vt:lpstr>Full Page Interior</vt:lpstr>
      <vt:lpstr>Agenda Slide</vt:lpstr>
      <vt:lpstr>1_Office Theme</vt:lpstr>
      <vt:lpstr>WBIHS Template 2</vt:lpstr>
      <vt:lpstr>    NAVIGATING TRANSITIONS  Challenges, opportunities, and policy options Session # Global Flagship Course on Health Systems Strengthening: The Challenge of Universal Health Coverage – ARMENIA  SARAH ALKENBRACK  ͣ, TOOMAS PALU  ͣ, CLEMENTINE MURER  ͣ, SANTIAGO CORNEJO ᵇ ͣHealth Nutrition and Population Global Practice, World Bank  ᵇ Gavi, the Vaccine Alliance </vt:lpstr>
      <vt:lpstr>How to navigate transitions?</vt:lpstr>
      <vt:lpstr>PowerPoint Presentation</vt:lpstr>
      <vt:lpstr>Demographic Transition </vt:lpstr>
      <vt:lpstr>Armenia’s population structure is changing</vt:lpstr>
      <vt:lpstr>Changes in Armenia's demographic profile will have implications on all sectors, including health</vt:lpstr>
      <vt:lpstr>Epidemiological  Transition </vt:lpstr>
      <vt:lpstr>Armenia’s burden of disease has shifted  and is now dominated by NCDs</vt:lpstr>
      <vt:lpstr>PowerPoint Presentation</vt:lpstr>
      <vt:lpstr>PowerPoint Presentation</vt:lpstr>
      <vt:lpstr>Smoking rates in Armenia</vt:lpstr>
      <vt:lpstr>Health financing transition </vt:lpstr>
      <vt:lpstr>“Health Financing Transition”</vt:lpstr>
      <vt:lpstr>“Health Financing Transition”</vt:lpstr>
      <vt:lpstr>“Health Financing Transition”</vt:lpstr>
      <vt:lpstr>But there is variation across countries in composition of financing</vt:lpstr>
      <vt:lpstr>Variations in Prioritization for Health</vt:lpstr>
      <vt:lpstr>Armenia has not followed the empirical trend</vt:lpstr>
      <vt:lpstr>How to not get “lost in transition”?</vt:lpstr>
      <vt:lpstr>As donors transition, governments will need to consider how they can sustain the gains and continue making progress to UHC</vt:lpstr>
      <vt:lpstr>What are the top two transition issues in Armenia?</vt:lpstr>
      <vt:lpstr>Key messages</vt:lpstr>
      <vt:lpstr>PowerPoint Presentation</vt:lpstr>
      <vt:lpstr>Many of the programs that have benefitted from external support are also “tracers” to measure countries’ progress to UHC</vt:lpstr>
      <vt:lpstr>Transition is not just about replacing resources </vt:lpstr>
      <vt:lpstr>Donors support more than just financing…..</vt:lpstr>
      <vt:lpstr>Why is it important to sustain health outcomes achieved with development assistance?</vt:lpstr>
      <vt:lpstr>PowerPoint Presentation</vt:lpstr>
      <vt:lpstr>Treatment coverage rates for priority programs are similar to coverage rates in the region, BUT</vt:lpstr>
      <vt:lpstr>What do you think are the two major issues for transition from development assistance in Armenia?</vt:lpstr>
      <vt:lpstr>PowerPoint Presentation</vt:lpstr>
      <vt:lpstr>Financing and governance: Challenges and opportunities</vt:lpstr>
      <vt:lpstr>PowerPoint Presentation</vt:lpstr>
      <vt:lpstr>The transition of financing from Gavi support in Armenia has been successful to date</vt:lpstr>
      <vt:lpstr>The Government of Armenia has demonstrated strong commitment to immunization historically </vt:lpstr>
      <vt:lpstr>As countries transition their purchasing functions, responsibilities for financing priority programs will need to be carefully considered</vt:lpstr>
      <vt:lpstr>Responsibility for priority programs in countries</vt:lpstr>
      <vt:lpstr>Roles and responsibilities for immunization need to be clearly defined to prevent “falling through cracks”</vt:lpstr>
      <vt:lpstr>Many countries have incorporated HIV services into Social Health Insurance, but careful planning is needed</vt:lpstr>
      <vt:lpstr>Service delivery challenges and opportunities</vt:lpstr>
      <vt:lpstr>Bosnia and Herzegovina: Vaccine financing was not enough</vt:lpstr>
      <vt:lpstr>Lao People’s Democratic Republic: Transition presents opportunities to improve quality/efficiency of service delivery</vt:lpstr>
      <vt:lpstr>Transition challenges are often more about figuring out how to reorganize</vt:lpstr>
      <vt:lpstr>Government of PNG absorbs positions supported by Global Fund</vt:lpstr>
      <vt:lpstr>Equity and protection of human rights: challenges and opportunities</vt:lpstr>
      <vt:lpstr>The experience of Serbia</vt:lpstr>
      <vt:lpstr>Service provision for key populations may be at risk due to transition</vt:lpstr>
      <vt:lpstr>Procurement and supply chain: challenges and opportunities</vt:lpstr>
      <vt:lpstr>Access to timely and affordable supply essential for program efficiency in Gavi transitioning countries</vt:lpstr>
      <vt:lpstr>In some countries, laws and regulations can “make or break” countries’ ability to access affordable prices for commodities</vt:lpstr>
      <vt:lpstr>In some countries, laws and regulations can “make or break” countries’ ability to access affordable prices for commodities</vt:lpstr>
      <vt:lpstr>Vietnam: Transition also provides an opportunity to reduce duplication and fragmentation of procurement and supply chain systems </vt:lpstr>
      <vt:lpstr>Demand-side challenges and opportunities</vt:lpstr>
      <vt:lpstr>Vaccine hesitancy – one of the top ten threats in global health in 2019 according to WHO </vt:lpstr>
      <vt:lpstr>How to address vaccine hesitancy?</vt:lpstr>
      <vt:lpstr>Key messages</vt:lpstr>
      <vt:lpstr>PowerPoint Presentation</vt:lpstr>
      <vt:lpstr>….But if we navigate properly, we will get to our destination</vt:lpstr>
      <vt:lpstr>Have your views changed about the transition challenges in Armenia? </vt:lpstr>
      <vt:lpstr>Contact information</vt:lpstr>
      <vt:lpstr>Recommended for your viewing pleasure:   “An additional funding request”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TRANSITIONS  Challenges, opportunities, and policy options Session # Global Flagship Course on Health Systems Strengthening: The Challenge of Universal Health Coverage – ARMENIA  SARAH ALKENBRACK  ͣ, TOOMAS PALU  ͣ, CLEMENTINE MURER  ͣ, SANTIAGO CORNEJO ᵇ ͣHealth Nutrition and Population Global Practice, World Bank  ᵇ Gavi, the Vaccine Alliance</dc:title>
  <dc:creator>Sarah Alkenbrack</dc:creator>
  <cp:lastModifiedBy>evgenia</cp:lastModifiedBy>
  <cp:revision>4</cp:revision>
  <dcterms:created xsi:type="dcterms:W3CDTF">2019-05-09T10:49:07Z</dcterms:created>
  <dcterms:modified xsi:type="dcterms:W3CDTF">2019-05-10T15:12:55Z</dcterms:modified>
</cp:coreProperties>
</file>